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900" r:id="rId1"/>
  </p:sldMasterIdLst>
  <p:notesMasterIdLst>
    <p:notesMasterId r:id="rId135"/>
  </p:notesMasterIdLst>
  <p:sldIdLst>
    <p:sldId id="2147472662" r:id="rId2"/>
    <p:sldId id="2089" r:id="rId3"/>
    <p:sldId id="2147472566" r:id="rId4"/>
    <p:sldId id="2147472567" r:id="rId5"/>
    <p:sldId id="2147472828" r:id="rId6"/>
    <p:sldId id="2147472829" r:id="rId7"/>
    <p:sldId id="259" r:id="rId8"/>
    <p:sldId id="260" r:id="rId9"/>
    <p:sldId id="2147472830" r:id="rId10"/>
    <p:sldId id="2147472831" r:id="rId11"/>
    <p:sldId id="2147472686" r:id="rId12"/>
    <p:sldId id="2147472779" r:id="rId13"/>
    <p:sldId id="2147472688" r:id="rId14"/>
    <p:sldId id="2147472780" r:id="rId15"/>
    <p:sldId id="2147472690" r:id="rId16"/>
    <p:sldId id="2147472788" r:id="rId17"/>
    <p:sldId id="2147472692" r:id="rId18"/>
    <p:sldId id="2147472787" r:id="rId19"/>
    <p:sldId id="2147472694" r:id="rId20"/>
    <p:sldId id="2147472791" r:id="rId21"/>
    <p:sldId id="2147472696" r:id="rId22"/>
    <p:sldId id="2147472793" r:id="rId23"/>
    <p:sldId id="2147472698" r:id="rId24"/>
    <p:sldId id="2147472792" r:id="rId25"/>
    <p:sldId id="2147472700" r:id="rId26"/>
    <p:sldId id="2147472781" r:id="rId27"/>
    <p:sldId id="2147472702" r:id="rId28"/>
    <p:sldId id="2147472789" r:id="rId29"/>
    <p:sldId id="2147472704" r:id="rId30"/>
    <p:sldId id="2147472790" r:id="rId31"/>
    <p:sldId id="2147472706" r:id="rId32"/>
    <p:sldId id="2147472794" r:id="rId33"/>
    <p:sldId id="2147472568" r:id="rId34"/>
    <p:sldId id="2147472832" r:id="rId35"/>
    <p:sldId id="2147472833" r:id="rId36"/>
    <p:sldId id="2147472834" r:id="rId37"/>
    <p:sldId id="2147472835" r:id="rId38"/>
    <p:sldId id="2147472836" r:id="rId39"/>
    <p:sldId id="2147472837" r:id="rId40"/>
    <p:sldId id="2147472709" r:id="rId41"/>
    <p:sldId id="2147472795" r:id="rId42"/>
    <p:sldId id="2147472713" r:id="rId43"/>
    <p:sldId id="2147472797" r:id="rId44"/>
    <p:sldId id="2147472715" r:id="rId45"/>
    <p:sldId id="2147472799" r:id="rId46"/>
    <p:sldId id="2147472717" r:id="rId47"/>
    <p:sldId id="2147472798" r:id="rId48"/>
    <p:sldId id="2147472719" r:id="rId49"/>
    <p:sldId id="2147472796" r:id="rId50"/>
    <p:sldId id="2147472721" r:id="rId51"/>
    <p:sldId id="2147472800" r:id="rId52"/>
    <p:sldId id="2147472723" r:id="rId53"/>
    <p:sldId id="2147472801" r:id="rId54"/>
    <p:sldId id="2147472725" r:id="rId55"/>
    <p:sldId id="2147472802" r:id="rId56"/>
    <p:sldId id="2147472727" r:id="rId57"/>
    <p:sldId id="2147472803" r:id="rId58"/>
    <p:sldId id="2245" r:id="rId59"/>
    <p:sldId id="2147472569" r:id="rId60"/>
    <p:sldId id="2147472838" r:id="rId61"/>
    <p:sldId id="2147472839" r:id="rId62"/>
    <p:sldId id="2147472840" r:id="rId63"/>
    <p:sldId id="2147472841" r:id="rId64"/>
    <p:sldId id="2147472842" r:id="rId65"/>
    <p:sldId id="2147472843" r:id="rId66"/>
    <p:sldId id="2147472844" r:id="rId67"/>
    <p:sldId id="2147472845" r:id="rId68"/>
    <p:sldId id="2147472846" r:id="rId69"/>
    <p:sldId id="2147472847" r:id="rId70"/>
    <p:sldId id="2147472848" r:id="rId71"/>
    <p:sldId id="2147472849" r:id="rId72"/>
    <p:sldId id="2147472729" r:id="rId73"/>
    <p:sldId id="2147472804" r:id="rId74"/>
    <p:sldId id="2147472731" r:id="rId75"/>
    <p:sldId id="2147472805" r:id="rId76"/>
    <p:sldId id="2147472733" r:id="rId77"/>
    <p:sldId id="2147472806" r:id="rId78"/>
    <p:sldId id="2147472735" r:id="rId79"/>
    <p:sldId id="2147472807" r:id="rId80"/>
    <p:sldId id="2147472737" r:id="rId81"/>
    <p:sldId id="2147472808" r:id="rId82"/>
    <p:sldId id="2147472571" r:id="rId83"/>
    <p:sldId id="2147472850" r:id="rId84"/>
    <p:sldId id="2147472851" r:id="rId85"/>
    <p:sldId id="2147472852" r:id="rId86"/>
    <p:sldId id="2147472853" r:id="rId87"/>
    <p:sldId id="2147472854" r:id="rId88"/>
    <p:sldId id="2147472855" r:id="rId89"/>
    <p:sldId id="257" r:id="rId90"/>
    <p:sldId id="261" r:id="rId91"/>
    <p:sldId id="2147472856" r:id="rId92"/>
    <p:sldId id="2147472857" r:id="rId93"/>
    <p:sldId id="2147472858" r:id="rId94"/>
    <p:sldId id="2147472859" r:id="rId95"/>
    <p:sldId id="2147472739" r:id="rId96"/>
    <p:sldId id="2147472809" r:id="rId97"/>
    <p:sldId id="2147472741" r:id="rId98"/>
    <p:sldId id="2147472810" r:id="rId99"/>
    <p:sldId id="2147472743" r:id="rId100"/>
    <p:sldId id="2147472811" r:id="rId101"/>
    <p:sldId id="2147472745" r:id="rId102"/>
    <p:sldId id="2147472812" r:id="rId103"/>
    <p:sldId id="2147472747" r:id="rId104"/>
    <p:sldId id="2147472813" r:id="rId105"/>
    <p:sldId id="2147472749" r:id="rId106"/>
    <p:sldId id="2147472814" r:id="rId107"/>
    <p:sldId id="2147472751" r:id="rId108"/>
    <p:sldId id="2147472815" r:id="rId109"/>
    <p:sldId id="2147472753" r:id="rId110"/>
    <p:sldId id="2147472816" r:id="rId111"/>
    <p:sldId id="2147472755" r:id="rId112"/>
    <p:sldId id="2147472817" r:id="rId113"/>
    <p:sldId id="2147472757" r:id="rId114"/>
    <p:sldId id="2147472818" r:id="rId115"/>
    <p:sldId id="2147472759" r:id="rId116"/>
    <p:sldId id="2147472819" r:id="rId117"/>
    <p:sldId id="2147472761" r:id="rId118"/>
    <p:sldId id="2147472820" r:id="rId119"/>
    <p:sldId id="2147472763" r:id="rId120"/>
    <p:sldId id="2147472821" r:id="rId121"/>
    <p:sldId id="2147472767" r:id="rId122"/>
    <p:sldId id="2147472822" r:id="rId123"/>
    <p:sldId id="2147472765" r:id="rId124"/>
    <p:sldId id="2147472823" r:id="rId125"/>
    <p:sldId id="2147472777" r:id="rId126"/>
    <p:sldId id="2147472824" r:id="rId127"/>
    <p:sldId id="2147472769" r:id="rId128"/>
    <p:sldId id="2147472825" r:id="rId129"/>
    <p:sldId id="2147472572" r:id="rId130"/>
    <p:sldId id="2147472773" r:id="rId131"/>
    <p:sldId id="2147472826" r:id="rId132"/>
    <p:sldId id="2147472775" r:id="rId133"/>
    <p:sldId id="2147472827" r:id="rId134"/>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lantic Referenzen" id="{8D2EB8AE-D3F1-49E4-9CB1-D790C89DD2C4}">
          <p14:sldIdLst>
            <p14:sldId id="2147472662"/>
            <p14:sldId id="2089"/>
            <p14:sldId id="2147472566"/>
          </p14:sldIdLst>
        </p14:section>
        <p14:section name="Digital Strategy &amp; Analytics" id="{6921F53E-8672-4CB3-8230-D9988E11D8B8}">
          <p14:sldIdLst>
            <p14:sldId id="2147472567"/>
            <p14:sldId id="2147472828"/>
            <p14:sldId id="2147472829"/>
            <p14:sldId id="259"/>
            <p14:sldId id="260"/>
            <p14:sldId id="2147472830"/>
            <p14:sldId id="2147472831"/>
            <p14:sldId id="2147472686"/>
            <p14:sldId id="2147472779"/>
            <p14:sldId id="2147472688"/>
            <p14:sldId id="2147472780"/>
            <p14:sldId id="2147472690"/>
            <p14:sldId id="2147472788"/>
            <p14:sldId id="2147472692"/>
            <p14:sldId id="2147472787"/>
            <p14:sldId id="2147472694"/>
            <p14:sldId id="2147472791"/>
            <p14:sldId id="2147472696"/>
            <p14:sldId id="2147472793"/>
            <p14:sldId id="2147472698"/>
            <p14:sldId id="2147472792"/>
            <p14:sldId id="2147472700"/>
            <p14:sldId id="2147472781"/>
            <p14:sldId id="2147472702"/>
            <p14:sldId id="2147472789"/>
            <p14:sldId id="2147472704"/>
            <p14:sldId id="2147472790"/>
            <p14:sldId id="2147472706"/>
            <p14:sldId id="2147472794"/>
          </p14:sldIdLst>
        </p14:section>
        <p14:section name="SAP Services" id="{95562328-CDE2-4464-B288-5491CBB402C4}">
          <p14:sldIdLst>
            <p14:sldId id="2147472568"/>
            <p14:sldId id="2147472832"/>
            <p14:sldId id="2147472833"/>
            <p14:sldId id="2147472834"/>
            <p14:sldId id="2147472835"/>
            <p14:sldId id="2147472836"/>
            <p14:sldId id="2147472837"/>
            <p14:sldId id="2147472709"/>
            <p14:sldId id="2147472795"/>
            <p14:sldId id="2147472713"/>
            <p14:sldId id="2147472797"/>
            <p14:sldId id="2147472715"/>
            <p14:sldId id="2147472799"/>
            <p14:sldId id="2147472717"/>
            <p14:sldId id="2147472798"/>
            <p14:sldId id="2147472719"/>
            <p14:sldId id="2147472796"/>
            <p14:sldId id="2147472721"/>
            <p14:sldId id="2147472800"/>
            <p14:sldId id="2147472723"/>
            <p14:sldId id="2147472801"/>
            <p14:sldId id="2147472725"/>
            <p14:sldId id="2147472802"/>
            <p14:sldId id="2147472727"/>
            <p14:sldId id="2147472803"/>
            <p14:sldId id="2245"/>
          </p14:sldIdLst>
        </p14:section>
        <p14:section name="Smart Industries" id="{E244ADB0-96D6-44D6-9D5E-D3E1220A3C0C}">
          <p14:sldIdLst>
            <p14:sldId id="2147472569"/>
            <p14:sldId id="2147472838"/>
            <p14:sldId id="2147472839"/>
            <p14:sldId id="2147472840"/>
            <p14:sldId id="2147472841"/>
            <p14:sldId id="2147472842"/>
            <p14:sldId id="2147472843"/>
            <p14:sldId id="2147472844"/>
            <p14:sldId id="2147472845"/>
            <p14:sldId id="2147472846"/>
            <p14:sldId id="2147472847"/>
            <p14:sldId id="2147472848"/>
            <p14:sldId id="2147472849"/>
            <p14:sldId id="2147472729"/>
            <p14:sldId id="2147472804"/>
            <p14:sldId id="2147472731"/>
            <p14:sldId id="2147472805"/>
            <p14:sldId id="2147472733"/>
            <p14:sldId id="2147472806"/>
            <p14:sldId id="2147472735"/>
            <p14:sldId id="2147472807"/>
            <p14:sldId id="2147472737"/>
            <p14:sldId id="2147472808"/>
          </p14:sldIdLst>
        </p14:section>
        <p14:section name="Customer Experience" id="{9E08AD8D-0C5C-4229-82B8-728C1120B01F}">
          <p14:sldIdLst>
            <p14:sldId id="2147472571"/>
            <p14:sldId id="2147472850"/>
            <p14:sldId id="2147472851"/>
            <p14:sldId id="2147472852"/>
            <p14:sldId id="2147472853"/>
            <p14:sldId id="2147472854"/>
            <p14:sldId id="2147472855"/>
            <p14:sldId id="257"/>
            <p14:sldId id="261"/>
            <p14:sldId id="2147472856"/>
            <p14:sldId id="2147472857"/>
            <p14:sldId id="2147472858"/>
            <p14:sldId id="2147472859"/>
            <p14:sldId id="2147472739"/>
            <p14:sldId id="2147472809"/>
            <p14:sldId id="2147472741"/>
            <p14:sldId id="2147472810"/>
            <p14:sldId id="2147472743"/>
            <p14:sldId id="2147472811"/>
            <p14:sldId id="2147472745"/>
            <p14:sldId id="2147472812"/>
            <p14:sldId id="2147472747"/>
            <p14:sldId id="2147472813"/>
            <p14:sldId id="2147472749"/>
            <p14:sldId id="2147472814"/>
            <p14:sldId id="2147472751"/>
            <p14:sldId id="2147472815"/>
            <p14:sldId id="2147472753"/>
            <p14:sldId id="2147472816"/>
            <p14:sldId id="2147472755"/>
            <p14:sldId id="2147472817"/>
            <p14:sldId id="2147472757"/>
            <p14:sldId id="2147472818"/>
            <p14:sldId id="2147472759"/>
            <p14:sldId id="2147472819"/>
            <p14:sldId id="2147472761"/>
            <p14:sldId id="2147472820"/>
            <p14:sldId id="2147472763"/>
            <p14:sldId id="2147472821"/>
            <p14:sldId id="2147472767"/>
            <p14:sldId id="2147472822"/>
            <p14:sldId id="2147472765"/>
            <p14:sldId id="2147472823"/>
            <p14:sldId id="2147472777"/>
            <p14:sldId id="2147472824"/>
            <p14:sldId id="2147472769"/>
            <p14:sldId id="2147472825"/>
          </p14:sldIdLst>
        </p14:section>
        <p14:section name="Weitere Referenzen" id="{C4B9D2E2-1409-4969-AFF6-48CA4598D5B1}">
          <p14:sldIdLst>
            <p14:sldId id="2147472572"/>
            <p14:sldId id="2147472773"/>
            <p14:sldId id="2147472826"/>
            <p14:sldId id="2147472775"/>
            <p14:sldId id="2147472827"/>
          </p14:sldIdLst>
        </p14:section>
      </p14:sectionLst>
    </p:ext>
    <p:ext uri="{EFAFB233-063F-42B5-8137-9DF3F51BA10A}">
      <p15:sldGuideLst xmlns:p15="http://schemas.microsoft.com/office/powerpoint/2012/main">
        <p15:guide id="3" pos="1867">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9" autoAdjust="0"/>
    <p:restoredTop sz="86562" autoAdjust="0"/>
  </p:normalViewPr>
  <p:slideViewPr>
    <p:cSldViewPr snapToGrid="0">
      <p:cViewPr varScale="1">
        <p:scale>
          <a:sx n="55" d="100"/>
          <a:sy n="55" d="100"/>
        </p:scale>
        <p:origin x="1312" y="32"/>
      </p:cViewPr>
      <p:guideLst>
        <p:guide pos="1867"/>
        <p:guide orient="horz" pos="2160"/>
      </p:guideLst>
    </p:cSldViewPr>
  </p:slideViewPr>
  <p:outlineViewPr>
    <p:cViewPr>
      <p:scale>
        <a:sx n="33" d="100"/>
        <a:sy n="33" d="100"/>
      </p:scale>
      <p:origin x="0" y="-1389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57A3E66C-A016-4FA3-867F-64D70025E19A}" type="datetimeFigureOut">
              <a:rPr lang="de-DE" smtClean="0"/>
              <a:t>06.05.2024</a:t>
            </a:fld>
            <a:endParaRPr lang="de-DE"/>
          </a:p>
        </p:txBody>
      </p:sp>
      <p:sp>
        <p:nvSpPr>
          <p:cNvPr id="4" name="Folienbildplatzhalt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3F057BFC-C343-418D-A1CD-27189FE9D014}" type="slidenum">
              <a:rPr lang="de-DE" smtClean="0"/>
              <a:t>‹Nr.›</a:t>
            </a:fld>
            <a:endParaRPr lang="de-DE"/>
          </a:p>
        </p:txBody>
      </p:sp>
    </p:spTree>
    <p:extLst>
      <p:ext uri="{BB962C8B-B14F-4D97-AF65-F5344CB8AC3E}">
        <p14:creationId xmlns:p14="http://schemas.microsoft.com/office/powerpoint/2010/main" val="119345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valantic.com/referenzen/aussendienst-app-aryzta-food-europe/"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valantic.com/referenzen/aussendienst-app-aryzta-food-europe/"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valantic.com/referenzen/mobiler-store-check-in-sap-cloud-for-customer-fuer-costa/"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valantic.com/referenzen/mobiler-store-check-in-sap-cloud-for-customer-fuer-costa/"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valantic.com/referenzen/re-implementierung-einer-ibm-notes-legacy-applikation-fuer-signal-iduna/"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valantic.com/referenzen/re-implementierung-einer-ibm-notes-legacy-applikation-fuer-signal-iduna/"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valantic.com/referenzen/finanz-monitor-schafft-maximale-transparenz-bei-dem-ministerium-der-deutschsprachigen-gemeinschaft-belgien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valantic.com/referenzen/lorenz-snack-world-optimiert-materialanlagenprozesse-in-sap-mit-dem-master-data-cockpi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valantic.com/referenzen/lorenz-snack-world-optimiert-materialanlagenprozesse-in-sap-mit-dem-master-data-cockpit/"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7EA34900-8568-4B49-B288-882BB63ECE0F}" type="slidenum">
              <a:rPr lang="de-DE" altLang="x-none" smtClean="0"/>
              <a:pPr/>
              <a:t>2</a:t>
            </a:fld>
            <a:endParaRPr lang="de-DE" altLang="x-none" dirty="0"/>
          </a:p>
        </p:txBody>
      </p:sp>
    </p:spTree>
    <p:extLst>
      <p:ext uri="{BB962C8B-B14F-4D97-AF65-F5344CB8AC3E}">
        <p14:creationId xmlns:p14="http://schemas.microsoft.com/office/powerpoint/2010/main" val="153349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https://www.valantic.com/referenzen/baustoffhaendler-stark-stemmt-carve-out-erfolgreich-in-rekordzeit/</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13</a:t>
            </a:fld>
            <a:endParaRPr lang="de-DE" dirty="0"/>
          </a:p>
        </p:txBody>
      </p:sp>
    </p:spTree>
    <p:extLst>
      <p:ext uri="{BB962C8B-B14F-4D97-AF65-F5344CB8AC3E}">
        <p14:creationId xmlns:p14="http://schemas.microsoft.com/office/powerpoint/2010/main" val="1653971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https://www.valantic.com/referenzen/aussendienst-app-aryzta-food-europe/</a:t>
            </a:r>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117</a:t>
            </a:fld>
            <a:endParaRPr lang="de-DE"/>
          </a:p>
        </p:txBody>
      </p:sp>
    </p:spTree>
    <p:extLst>
      <p:ext uri="{BB962C8B-B14F-4D97-AF65-F5344CB8AC3E}">
        <p14:creationId xmlns:p14="http://schemas.microsoft.com/office/powerpoint/2010/main" val="32219445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https://www.valantic.com/referenzen/aussendienst-app-aryzta-food-europe/</a:t>
            </a:r>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118</a:t>
            </a:fld>
            <a:endParaRPr lang="de-DE"/>
          </a:p>
        </p:txBody>
      </p:sp>
    </p:spTree>
    <p:extLst>
      <p:ext uri="{BB962C8B-B14F-4D97-AF65-F5344CB8AC3E}">
        <p14:creationId xmlns:p14="http://schemas.microsoft.com/office/powerpoint/2010/main" val="41837794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https://www.valantic.com/referenzen/online-supermarkt-coophome-mit-sap-hybris/</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119</a:t>
            </a:fld>
            <a:endParaRPr lang="de-DE"/>
          </a:p>
        </p:txBody>
      </p:sp>
    </p:spTree>
    <p:extLst>
      <p:ext uri="{BB962C8B-B14F-4D97-AF65-F5344CB8AC3E}">
        <p14:creationId xmlns:p14="http://schemas.microsoft.com/office/powerpoint/2010/main" val="10218647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https://www.valantic.com/referenzen/online-supermarkt-coophome-mit-sap-hybris/</a:t>
            </a:r>
          </a:p>
        </p:txBody>
      </p:sp>
      <p:sp>
        <p:nvSpPr>
          <p:cNvPr id="4" name="Foliennummernplatzhalter 3"/>
          <p:cNvSpPr>
            <a:spLocks noGrp="1"/>
          </p:cNvSpPr>
          <p:nvPr>
            <p:ph type="sldNum" sz="quarter" idx="5"/>
          </p:nvPr>
        </p:nvSpPr>
        <p:spPr/>
        <p:txBody>
          <a:bodyPr/>
          <a:lstStyle/>
          <a:p>
            <a:fld id="{3F057BFC-C343-418D-A1CD-27189FE9D014}" type="slidenum">
              <a:rPr lang="de-DE" smtClean="0"/>
              <a:t>120</a:t>
            </a:fld>
            <a:endParaRPr lang="de-DE"/>
          </a:p>
        </p:txBody>
      </p:sp>
    </p:spTree>
    <p:extLst>
      <p:ext uri="{BB962C8B-B14F-4D97-AF65-F5344CB8AC3E}">
        <p14:creationId xmlns:p14="http://schemas.microsoft.com/office/powerpoint/2010/main" val="26698322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https://www.valantic.com/referenzen/mobiler-store-check-in-sap-cloud-for-customer-fuer-costa/</a:t>
            </a: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Foliennummernplatzhalter 3"/>
          <p:cNvSpPr>
            <a:spLocks noGrp="1"/>
          </p:cNvSpPr>
          <p:nvPr>
            <p:ph type="sldNum" sz="quarter" idx="5"/>
          </p:nvPr>
        </p:nvSpPr>
        <p:spPr/>
        <p:txBody>
          <a:bodyPr/>
          <a:lstStyle/>
          <a:p>
            <a:fld id="{10ADB628-1FD1-4008-BCF0-1D9E4A879B1C}" type="slidenum">
              <a:rPr lang="de-DE" smtClean="0"/>
              <a:t>121</a:t>
            </a:fld>
            <a:endParaRPr lang="de-DE"/>
          </a:p>
        </p:txBody>
      </p:sp>
    </p:spTree>
    <p:extLst>
      <p:ext uri="{BB962C8B-B14F-4D97-AF65-F5344CB8AC3E}">
        <p14:creationId xmlns:p14="http://schemas.microsoft.com/office/powerpoint/2010/main" val="20196767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https://www.valantic.com/referenzen/mobiler-store-check-in-sap-cloud-for-customer-fuer-costa/</a:t>
            </a: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Foliennummernplatzhalter 3"/>
          <p:cNvSpPr>
            <a:spLocks noGrp="1"/>
          </p:cNvSpPr>
          <p:nvPr>
            <p:ph type="sldNum" sz="quarter" idx="5"/>
          </p:nvPr>
        </p:nvSpPr>
        <p:spPr/>
        <p:txBody>
          <a:bodyPr/>
          <a:lstStyle/>
          <a:p>
            <a:fld id="{3F057BFC-C343-418D-A1CD-27189FE9D014}" type="slidenum">
              <a:rPr lang="de-DE" smtClean="0"/>
              <a:t>122</a:t>
            </a:fld>
            <a:endParaRPr lang="de-DE"/>
          </a:p>
        </p:txBody>
      </p:sp>
    </p:spTree>
    <p:extLst>
      <p:ext uri="{BB962C8B-B14F-4D97-AF65-F5344CB8AC3E}">
        <p14:creationId xmlns:p14="http://schemas.microsoft.com/office/powerpoint/2010/main" val="38009843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https://www.valantic.com/referenzen/vileda-b2b-b2c-plattform-mit-der-sap-commerce-cloud/</a:t>
            </a: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123</a:t>
            </a:fld>
            <a:endParaRPr lang="de-DE"/>
          </a:p>
        </p:txBody>
      </p:sp>
    </p:spTree>
    <p:extLst>
      <p:ext uri="{BB962C8B-B14F-4D97-AF65-F5344CB8AC3E}">
        <p14:creationId xmlns:p14="http://schemas.microsoft.com/office/powerpoint/2010/main" val="11784483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https://www.valantic.com/referenzen/vileda-b2b-b2c-plattform-mit-der-sap-commerce-cloud/</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124</a:t>
            </a:fld>
            <a:endParaRPr lang="de-DE"/>
          </a:p>
        </p:txBody>
      </p:sp>
    </p:spTree>
    <p:extLst>
      <p:ext uri="{BB962C8B-B14F-4D97-AF65-F5344CB8AC3E}">
        <p14:creationId xmlns:p14="http://schemas.microsoft.com/office/powerpoint/2010/main" val="1540940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125</a:t>
            </a:fld>
            <a:endParaRPr lang="de-DE"/>
          </a:p>
        </p:txBody>
      </p:sp>
    </p:spTree>
    <p:extLst>
      <p:ext uri="{BB962C8B-B14F-4D97-AF65-F5344CB8AC3E}">
        <p14:creationId xmlns:p14="http://schemas.microsoft.com/office/powerpoint/2010/main" val="30172171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127</a:t>
            </a:fld>
            <a:endParaRPr lang="de-DE"/>
          </a:p>
        </p:txBody>
      </p:sp>
    </p:spTree>
    <p:extLst>
      <p:ext uri="{BB962C8B-B14F-4D97-AF65-F5344CB8AC3E}">
        <p14:creationId xmlns:p14="http://schemas.microsoft.com/office/powerpoint/2010/main" val="207442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https://www.valantic.com/referenzen/steigerung-produktivitaet-vertrieb-durch-integriertes-vertriebs-cockpit-mit-microstrategy/</a:t>
            </a:r>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15</a:t>
            </a:fld>
            <a:endParaRPr lang="de-DE" dirty="0"/>
          </a:p>
        </p:txBody>
      </p:sp>
    </p:spTree>
    <p:extLst>
      <p:ext uri="{BB962C8B-B14F-4D97-AF65-F5344CB8AC3E}">
        <p14:creationId xmlns:p14="http://schemas.microsoft.com/office/powerpoint/2010/main" val="17719753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https://www.valantic.com/referenzen/re-implementierung-einer-ibm-notes-legacy-applikation-fuer-signal-iduna/</a:t>
            </a:r>
            <a:endParaRPr lang="de-DE" sz="1200">
              <a:solidFill>
                <a:prstClr val="black"/>
              </a:solidFill>
              <a:latin typeface="Arial"/>
            </a:endParaRPr>
          </a:p>
        </p:txBody>
      </p:sp>
      <p:sp>
        <p:nvSpPr>
          <p:cNvPr id="4" name="Foliennummernplatzhalter 3"/>
          <p:cNvSpPr>
            <a:spLocks noGrp="1"/>
          </p:cNvSpPr>
          <p:nvPr>
            <p:ph type="sldNum" sz="quarter" idx="5"/>
          </p:nvPr>
        </p:nvSpPr>
        <p:spPr/>
        <p:txBody>
          <a:bodyPr/>
          <a:lstStyle/>
          <a:p>
            <a:fld id="{10ADB628-1FD1-4008-BCF0-1D9E4A879B1C}" type="slidenum">
              <a:rPr lang="de-DE" smtClean="0"/>
              <a:t>130</a:t>
            </a:fld>
            <a:endParaRPr lang="de-DE"/>
          </a:p>
        </p:txBody>
      </p:sp>
    </p:spTree>
    <p:extLst>
      <p:ext uri="{BB962C8B-B14F-4D97-AF65-F5344CB8AC3E}">
        <p14:creationId xmlns:p14="http://schemas.microsoft.com/office/powerpoint/2010/main" val="12189319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https://www.valantic.com/referenzen/re-implementierung-einer-ibm-notes-legacy-applikation-fuer-signal-iduna/</a:t>
            </a:r>
            <a:endParaRPr lang="de-DE" sz="1200">
              <a:solidFill>
                <a:prstClr val="black"/>
              </a:solidFill>
              <a:latin typeface="Arial"/>
            </a:endParaRP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131</a:t>
            </a:fld>
            <a:endParaRPr lang="de-DE"/>
          </a:p>
        </p:txBody>
      </p:sp>
    </p:spTree>
    <p:extLst>
      <p:ext uri="{BB962C8B-B14F-4D97-AF65-F5344CB8AC3E}">
        <p14:creationId xmlns:p14="http://schemas.microsoft.com/office/powerpoint/2010/main" val="25320716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https://www.valantic.com/referenzen/migration-von-ibm-notes-zu-ms-exchange-bei-claas/</a:t>
            </a: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132</a:t>
            </a:fld>
            <a:endParaRPr lang="de-DE"/>
          </a:p>
        </p:txBody>
      </p:sp>
    </p:spTree>
    <p:extLst>
      <p:ext uri="{BB962C8B-B14F-4D97-AF65-F5344CB8AC3E}">
        <p14:creationId xmlns:p14="http://schemas.microsoft.com/office/powerpoint/2010/main" val="27609655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https://www.valantic.com/referenzen/migration-von-ibm-notes-zu-ms-exchange-bei-claas/</a:t>
            </a:r>
          </a:p>
        </p:txBody>
      </p:sp>
      <p:sp>
        <p:nvSpPr>
          <p:cNvPr id="4" name="Foliennummernplatzhalter 3"/>
          <p:cNvSpPr>
            <a:spLocks noGrp="1"/>
          </p:cNvSpPr>
          <p:nvPr>
            <p:ph type="sldNum" sz="quarter" idx="5"/>
          </p:nvPr>
        </p:nvSpPr>
        <p:spPr/>
        <p:txBody>
          <a:bodyPr/>
          <a:lstStyle/>
          <a:p>
            <a:fld id="{3F057BFC-C343-418D-A1CD-27189FE9D014}" type="slidenum">
              <a:rPr lang="de-DE" smtClean="0"/>
              <a:t>133</a:t>
            </a:fld>
            <a:endParaRPr lang="de-DE"/>
          </a:p>
        </p:txBody>
      </p:sp>
    </p:spTree>
    <p:extLst>
      <p:ext uri="{BB962C8B-B14F-4D97-AF65-F5344CB8AC3E}">
        <p14:creationId xmlns:p14="http://schemas.microsoft.com/office/powerpoint/2010/main" val="497539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https://www.valantic.com/referenzen/sbb-unternehmensplanung-mit-anaplan/</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17</a:t>
            </a:fld>
            <a:endParaRPr lang="de-DE" dirty="0"/>
          </a:p>
        </p:txBody>
      </p:sp>
    </p:spTree>
    <p:extLst>
      <p:ext uri="{BB962C8B-B14F-4D97-AF65-F5344CB8AC3E}">
        <p14:creationId xmlns:p14="http://schemas.microsoft.com/office/powerpoint/2010/main" val="929905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https://www.valantic.com/referenzen/calida-setzt-auf-advanced-planning-analytics/</a:t>
            </a:r>
            <a:endParaRPr lang="de-DE" dirty="0"/>
          </a:p>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19</a:t>
            </a:fld>
            <a:endParaRPr lang="de-DE" dirty="0"/>
          </a:p>
        </p:txBody>
      </p:sp>
    </p:spTree>
    <p:extLst>
      <p:ext uri="{BB962C8B-B14F-4D97-AF65-F5344CB8AC3E}">
        <p14:creationId xmlns:p14="http://schemas.microsoft.com/office/powerpoint/2010/main" val="416804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mn-cs"/>
              </a:rPr>
              <a:t>https://www.valantic.com/referenzen/calida-setzt-auf-advanced-planning-analytics/</a:t>
            </a:r>
            <a:endParaRPr lang="de-DE" dirty="0"/>
          </a:p>
        </p:txBody>
      </p:sp>
      <p:sp>
        <p:nvSpPr>
          <p:cNvPr id="4" name="Foliennummernplatzhalter 3"/>
          <p:cNvSpPr>
            <a:spLocks noGrp="1"/>
          </p:cNvSpPr>
          <p:nvPr>
            <p:ph type="sldNum" sz="quarter" idx="5"/>
          </p:nvPr>
        </p:nvSpPr>
        <p:spPr/>
        <p:txBody>
          <a:bodyPr/>
          <a:lstStyle/>
          <a:p>
            <a:fld id="{3F057BFC-C343-418D-A1CD-27189FE9D014}" type="slidenum">
              <a:rPr lang="de-DE" smtClean="0"/>
              <a:t>20</a:t>
            </a:fld>
            <a:endParaRPr lang="de-DE"/>
          </a:p>
        </p:txBody>
      </p:sp>
    </p:spTree>
    <p:extLst>
      <p:ext uri="{BB962C8B-B14F-4D97-AF65-F5344CB8AC3E}">
        <p14:creationId xmlns:p14="http://schemas.microsoft.com/office/powerpoint/2010/main" val="172078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https://www.valantic.com/referenzen/starkes-innovationskonzept-lean-bi-mit-emmi-und-microstrategy/</a:t>
            </a:r>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21</a:t>
            </a:fld>
            <a:endParaRPr lang="de-DE"/>
          </a:p>
        </p:txBody>
      </p:sp>
    </p:spTree>
    <p:extLst>
      <p:ext uri="{BB962C8B-B14F-4D97-AF65-F5344CB8AC3E}">
        <p14:creationId xmlns:p14="http://schemas.microsoft.com/office/powerpoint/2010/main" val="267649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https://www.valantic.com/referenzen/sympany-optimiert-ibm-cognos-analytics-auf-neues-data-warehouse/</a:t>
            </a:r>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23</a:t>
            </a:fld>
            <a:endParaRPr lang="de-DE"/>
          </a:p>
        </p:txBody>
      </p:sp>
    </p:spTree>
    <p:extLst>
      <p:ext uri="{BB962C8B-B14F-4D97-AF65-F5344CB8AC3E}">
        <p14:creationId xmlns:p14="http://schemas.microsoft.com/office/powerpoint/2010/main" val="3844030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https://www.valantic.com/referenzen/evotec-ag-nutzt-ibm-cognos-technologie-fuer-planung-reporting-und-analyse/</a:t>
            </a:r>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25</a:t>
            </a:fld>
            <a:endParaRPr lang="de-DE"/>
          </a:p>
        </p:txBody>
      </p:sp>
    </p:spTree>
    <p:extLst>
      <p:ext uri="{BB962C8B-B14F-4D97-AF65-F5344CB8AC3E}">
        <p14:creationId xmlns:p14="http://schemas.microsoft.com/office/powerpoint/2010/main" val="3836946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https://www.valantic.com/referenzen/finanz-monitor-schafft-maximale-transparenz-bei-dem-ministerium-der-deutschsprachigen-gemeinschaft-belgiens/</a:t>
            </a:r>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Foliennummernplatzhalter 3"/>
          <p:cNvSpPr>
            <a:spLocks noGrp="1"/>
          </p:cNvSpPr>
          <p:nvPr>
            <p:ph type="sldNum" sz="quarter" idx="5"/>
          </p:nvPr>
        </p:nvSpPr>
        <p:spPr/>
        <p:txBody>
          <a:bodyPr/>
          <a:lstStyle/>
          <a:p>
            <a:fld id="{10ADB628-1FD1-4008-BCF0-1D9E4A879B1C}" type="slidenum">
              <a:rPr lang="de-DE" smtClean="0"/>
              <a:t>27</a:t>
            </a:fld>
            <a:endParaRPr lang="de-DE"/>
          </a:p>
        </p:txBody>
      </p:sp>
    </p:spTree>
    <p:extLst>
      <p:ext uri="{BB962C8B-B14F-4D97-AF65-F5344CB8AC3E}">
        <p14:creationId xmlns:p14="http://schemas.microsoft.com/office/powerpoint/2010/main" val="3303268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https://www.valantic.com/referenzen/peter-jensen-setzt-auf-ibm-cognos-business-analytics/</a:t>
            </a:r>
          </a:p>
        </p:txBody>
      </p:sp>
      <p:sp>
        <p:nvSpPr>
          <p:cNvPr id="4" name="Foliennummernplatzhalter 3"/>
          <p:cNvSpPr>
            <a:spLocks noGrp="1"/>
          </p:cNvSpPr>
          <p:nvPr>
            <p:ph type="sldNum" sz="quarter" idx="5"/>
          </p:nvPr>
        </p:nvSpPr>
        <p:spPr/>
        <p:txBody>
          <a:bodyPr/>
          <a:lstStyle/>
          <a:p>
            <a:fld id="{10ADB628-1FD1-4008-BCF0-1D9E4A879B1C}" type="slidenum">
              <a:rPr lang="de-DE" smtClean="0"/>
              <a:t>29</a:t>
            </a:fld>
            <a:endParaRPr lang="de-DE"/>
          </a:p>
        </p:txBody>
      </p:sp>
    </p:spTree>
    <p:extLst>
      <p:ext uri="{BB962C8B-B14F-4D97-AF65-F5344CB8AC3E}">
        <p14:creationId xmlns:p14="http://schemas.microsoft.com/office/powerpoint/2010/main" val="156028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47FEAC-514C-4544-B5E5-B6E15073CF67}" type="slidenum">
              <a:rPr lang="de-DE" smtClean="0"/>
              <a:t>4</a:t>
            </a:fld>
            <a:endParaRPr lang="de-DE" dirty="0"/>
          </a:p>
        </p:txBody>
      </p:sp>
    </p:spTree>
    <p:extLst>
      <p:ext uri="{BB962C8B-B14F-4D97-AF65-F5344CB8AC3E}">
        <p14:creationId xmlns:p14="http://schemas.microsoft.com/office/powerpoint/2010/main" val="66626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https://www.valantic.com/referenzen/smarter-kundenservice-dank-ibm-cognos-aok-niedersachsen/</a:t>
            </a:r>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31</a:t>
            </a:fld>
            <a:endParaRPr lang="de-DE"/>
          </a:p>
        </p:txBody>
      </p:sp>
    </p:spTree>
    <p:extLst>
      <p:ext uri="{BB962C8B-B14F-4D97-AF65-F5344CB8AC3E}">
        <p14:creationId xmlns:p14="http://schemas.microsoft.com/office/powerpoint/2010/main" val="314946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https://www.valantic.com/de/referenzen/s4hana-und-sap-sac-bei-gira/</a:t>
            </a:r>
          </a:p>
        </p:txBody>
      </p:sp>
      <p:sp>
        <p:nvSpPr>
          <p:cNvPr id="4" name="Foliennummernplatzhalter 3"/>
          <p:cNvSpPr>
            <a:spLocks noGrp="1"/>
          </p:cNvSpPr>
          <p:nvPr>
            <p:ph type="sldNum" sz="quarter" idx="5"/>
          </p:nvPr>
        </p:nvSpPr>
        <p:spPr/>
        <p:txBody>
          <a:bodyPr/>
          <a:lstStyle/>
          <a:p>
            <a:fld id="{10ADB628-1FD1-4008-BCF0-1D9E4A879B1C}" type="slidenum">
              <a:rPr lang="de-DE" smtClean="0"/>
              <a:t>34</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https://www.valantic.com/de/referenzen/s4hana-und-sap-sac-bei-gira/</a:t>
            </a:r>
          </a:p>
        </p:txBody>
      </p:sp>
      <p:sp>
        <p:nvSpPr>
          <p:cNvPr id="4" name="Foliennummernplatzhalter 3"/>
          <p:cNvSpPr>
            <a:spLocks noGrp="1"/>
          </p:cNvSpPr>
          <p:nvPr>
            <p:ph type="sldNum" sz="quarter" idx="5"/>
          </p:nvPr>
        </p:nvSpPr>
        <p:spPr/>
        <p:txBody>
          <a:bodyPr/>
          <a:lstStyle/>
          <a:p>
            <a:fld id="{ABD49E86-5954-4FD5-98E7-5DB293B1B508}" type="slidenum">
              <a:rPr lang="de-DE" smtClean="0"/>
              <a:t>35</a:t>
            </a:fld>
            <a:endParaRPr lang="de-DE"/>
          </a:p>
        </p:txBody>
      </p:sp>
    </p:spTree>
    <p:extLst>
      <p:ext uri="{BB962C8B-B14F-4D97-AF65-F5344CB8AC3E}">
        <p14:creationId xmlns:p14="http://schemas.microsoft.com/office/powerpoint/2010/main" val="700084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https://www.valantic.com/de/referenzen/engelhard-setzt-auf-vertragsmanagement/</a:t>
            </a:r>
          </a:p>
        </p:txBody>
      </p:sp>
      <p:sp>
        <p:nvSpPr>
          <p:cNvPr id="4" name="Foliennummernplatzhalter 3"/>
          <p:cNvSpPr>
            <a:spLocks noGrp="1"/>
          </p:cNvSpPr>
          <p:nvPr>
            <p:ph type="sldNum" sz="quarter" idx="5"/>
          </p:nvPr>
        </p:nvSpPr>
        <p:spPr/>
        <p:txBody>
          <a:bodyPr/>
          <a:lstStyle/>
          <a:p>
            <a:fld id="{10ADB628-1FD1-4008-BCF0-1D9E4A879B1C}" type="slidenum">
              <a:rPr lang="de-DE" smtClean="0"/>
              <a:t>36</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https://www.valantic.com/de/referenzen/engelhard-setzt-auf-vertragsmanagement/</a:t>
            </a:r>
          </a:p>
        </p:txBody>
      </p:sp>
      <p:sp>
        <p:nvSpPr>
          <p:cNvPr id="4" name="Foliennummernplatzhalter 3"/>
          <p:cNvSpPr>
            <a:spLocks noGrp="1"/>
          </p:cNvSpPr>
          <p:nvPr>
            <p:ph type="sldNum" sz="quarter" idx="5"/>
          </p:nvPr>
        </p:nvSpPr>
        <p:spPr/>
        <p:txBody>
          <a:bodyPr/>
          <a:lstStyle/>
          <a:p>
            <a:fld id="{ABD49E86-5954-4FD5-98E7-5DB293B1B508}" type="slidenum">
              <a:rPr lang="de-DE" smtClean="0"/>
              <a:t>37</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https://www.valantic.com/de/referenzen/umsatz-reporting-mit-sap-sac-bei-burgis/</a:t>
            </a:r>
          </a:p>
        </p:txBody>
      </p:sp>
      <p:sp>
        <p:nvSpPr>
          <p:cNvPr id="4" name="Foliennummernplatzhalter 3"/>
          <p:cNvSpPr>
            <a:spLocks noGrp="1"/>
          </p:cNvSpPr>
          <p:nvPr>
            <p:ph type="sldNum" sz="quarter" idx="5"/>
          </p:nvPr>
        </p:nvSpPr>
        <p:spPr/>
        <p:txBody>
          <a:bodyPr/>
          <a:lstStyle/>
          <a:p>
            <a:fld id="{10ADB628-1FD1-4008-BCF0-1D9E4A879B1C}" type="slidenum">
              <a:rPr lang="de-DE" smtClean="0"/>
              <a:t>38</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https://www.valantic.com/de/referenzen/umsatz-reporting-mit-sap-sac-bei-burgis/</a:t>
            </a:r>
          </a:p>
        </p:txBody>
      </p:sp>
      <p:sp>
        <p:nvSpPr>
          <p:cNvPr id="4" name="Foliennummernplatzhalter 3"/>
          <p:cNvSpPr>
            <a:spLocks noGrp="1"/>
          </p:cNvSpPr>
          <p:nvPr>
            <p:ph type="sldNum" sz="quarter" idx="5"/>
          </p:nvPr>
        </p:nvSpPr>
        <p:spPr/>
        <p:txBody>
          <a:bodyPr/>
          <a:lstStyle/>
          <a:p>
            <a:fld id="{ABD49E86-5954-4FD5-98E7-5DB293B1B508}" type="slidenum">
              <a:rPr lang="de-DE" smtClean="0"/>
              <a:t>39</a:t>
            </a:fld>
            <a:endParaRPr lang="de-DE"/>
          </a:p>
        </p:txBody>
      </p:sp>
    </p:spTree>
    <p:extLst>
      <p:ext uri="{BB962C8B-B14F-4D97-AF65-F5344CB8AC3E}">
        <p14:creationId xmlns:p14="http://schemas.microsoft.com/office/powerpoint/2010/main" val="3082708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https://www.valantic.com/referenzen/bsh-nutzt-vertragsmanagement-in-sap/</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40</a:t>
            </a:fld>
            <a:endParaRPr lang="de-DE"/>
          </a:p>
        </p:txBody>
      </p:sp>
    </p:spTree>
    <p:extLst>
      <p:ext uri="{BB962C8B-B14F-4D97-AF65-F5344CB8AC3E}">
        <p14:creationId xmlns:p14="http://schemas.microsoft.com/office/powerpoint/2010/main" val="409714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https://www.valantic.com/referenzen/bsh-nutzt-vertragsmanagement-in-sap/</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41</a:t>
            </a:fld>
            <a:endParaRPr lang="de-DE"/>
          </a:p>
        </p:txBody>
      </p:sp>
    </p:spTree>
    <p:extLst>
      <p:ext uri="{BB962C8B-B14F-4D97-AF65-F5344CB8AC3E}">
        <p14:creationId xmlns:p14="http://schemas.microsoft.com/office/powerpoint/2010/main" val="863098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https://www.valantic.com/referenzen/schuetz-stellt-die-weichen-fuer-seine-sap-s4hana-migration/</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42</a:t>
            </a:fld>
            <a:endParaRPr lang="de-DE"/>
          </a:p>
        </p:txBody>
      </p:sp>
    </p:spTree>
    <p:extLst>
      <p:ext uri="{BB962C8B-B14F-4D97-AF65-F5344CB8AC3E}">
        <p14:creationId xmlns:p14="http://schemas.microsoft.com/office/powerpoint/2010/main" val="256886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https://www.valantic.com/de/referenzen/vernetzte-finanzplanung-swarovski/</a:t>
            </a:r>
          </a:p>
        </p:txBody>
      </p:sp>
      <p:sp>
        <p:nvSpPr>
          <p:cNvPr id="4" name="Foliennummernplatzhalter 3"/>
          <p:cNvSpPr>
            <a:spLocks noGrp="1"/>
          </p:cNvSpPr>
          <p:nvPr>
            <p:ph type="sldNum" sz="quarter" idx="5"/>
          </p:nvPr>
        </p:nvSpPr>
        <p:spPr/>
        <p:txBody>
          <a:bodyPr/>
          <a:lstStyle/>
          <a:p>
            <a:fld id="{10ADB628-1FD1-4008-BCF0-1D9E4A879B1C}" type="slidenum">
              <a:rPr lang="de-DE" smtClean="0"/>
              <a:t>5</a:t>
            </a:fld>
            <a:endParaRPr lang="de-DE"/>
          </a:p>
        </p:txBody>
      </p:sp>
    </p:spTree>
    <p:extLst>
      <p:ext uri="{BB962C8B-B14F-4D97-AF65-F5344CB8AC3E}">
        <p14:creationId xmlns:p14="http://schemas.microsoft.com/office/powerpoint/2010/main" val="1560283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https://www.valantic.com/referenzen/schuetz-stellt-die-weichen-fuer-seine-sap-s4hana-migration/</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43</a:t>
            </a:fld>
            <a:endParaRPr lang="de-DE"/>
          </a:p>
        </p:txBody>
      </p:sp>
    </p:spTree>
    <p:extLst>
      <p:ext uri="{BB962C8B-B14F-4D97-AF65-F5344CB8AC3E}">
        <p14:creationId xmlns:p14="http://schemas.microsoft.com/office/powerpoint/2010/main" val="1760460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https://www.valantic.com/referenzen/sap-migration-s4hana-und-provider-wechsel-beim-mdbb/</a:t>
            </a:r>
          </a:p>
        </p:txBody>
      </p:sp>
      <p:sp>
        <p:nvSpPr>
          <p:cNvPr id="4" name="Foliennummernplatzhalter 3"/>
          <p:cNvSpPr>
            <a:spLocks noGrp="1"/>
          </p:cNvSpPr>
          <p:nvPr>
            <p:ph type="sldNum" sz="quarter" idx="5"/>
          </p:nvPr>
        </p:nvSpPr>
        <p:spPr/>
        <p:txBody>
          <a:bodyPr/>
          <a:lstStyle/>
          <a:p>
            <a:fld id="{10ADB628-1FD1-4008-BCF0-1D9E4A879B1C}" type="slidenum">
              <a:rPr lang="de-DE" smtClean="0"/>
              <a:t>44</a:t>
            </a:fld>
            <a:endParaRPr lang="de-DE"/>
          </a:p>
        </p:txBody>
      </p:sp>
    </p:spTree>
    <p:extLst>
      <p:ext uri="{BB962C8B-B14F-4D97-AF65-F5344CB8AC3E}">
        <p14:creationId xmlns:p14="http://schemas.microsoft.com/office/powerpoint/2010/main" val="2706691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https://www.valantic.com/referenzen/sap-migration-s4hana-und-provider-wechsel-beim-mdbb/</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45</a:t>
            </a:fld>
            <a:endParaRPr lang="de-DE"/>
          </a:p>
        </p:txBody>
      </p:sp>
    </p:spTree>
    <p:extLst>
      <p:ext uri="{BB962C8B-B14F-4D97-AF65-F5344CB8AC3E}">
        <p14:creationId xmlns:p14="http://schemas.microsoft.com/office/powerpoint/2010/main" val="1790685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0ADB628-1FD1-4008-BCF0-1D9E4A879B1C}" type="slidenum">
              <a:rPr lang="de-DE" smtClean="0"/>
              <a:t>46</a:t>
            </a:fld>
            <a:endParaRPr lang="de-DE" dirty="0"/>
          </a:p>
        </p:txBody>
      </p:sp>
    </p:spTree>
    <p:extLst>
      <p:ext uri="{BB962C8B-B14F-4D97-AF65-F5344CB8AC3E}">
        <p14:creationId xmlns:p14="http://schemas.microsoft.com/office/powerpoint/2010/main" val="281245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47</a:t>
            </a:fld>
            <a:endParaRPr lang="de-DE"/>
          </a:p>
        </p:txBody>
      </p:sp>
    </p:spTree>
    <p:extLst>
      <p:ext uri="{BB962C8B-B14F-4D97-AF65-F5344CB8AC3E}">
        <p14:creationId xmlns:p14="http://schemas.microsoft.com/office/powerpoint/2010/main" val="355484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https://www.valantic.com/referenzen/suedzucker-automatisiert-sap-stammdatenpflege-mit-mdc-master-data-cockpit/</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48</a:t>
            </a:fld>
            <a:endParaRPr lang="de-DE"/>
          </a:p>
        </p:txBody>
      </p:sp>
    </p:spTree>
    <p:extLst>
      <p:ext uri="{BB962C8B-B14F-4D97-AF65-F5344CB8AC3E}">
        <p14:creationId xmlns:p14="http://schemas.microsoft.com/office/powerpoint/2010/main" val="445321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https://www.valantic.com/referenzen/suedzucker-automatisiert-sap-stammdatenpflege-mit-mdc-master-data-cockpit/</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49</a:t>
            </a:fld>
            <a:endParaRPr lang="de-DE"/>
          </a:p>
        </p:txBody>
      </p:sp>
    </p:spTree>
    <p:extLst>
      <p:ext uri="{BB962C8B-B14F-4D97-AF65-F5344CB8AC3E}">
        <p14:creationId xmlns:p14="http://schemas.microsoft.com/office/powerpoint/2010/main" val="2684450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https://www.valantic.com/referenzen/hochland-migriert-auf-sap-s4hana/</a:t>
            </a: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50</a:t>
            </a:fld>
            <a:endParaRPr lang="de-DE"/>
          </a:p>
        </p:txBody>
      </p:sp>
    </p:spTree>
    <p:extLst>
      <p:ext uri="{BB962C8B-B14F-4D97-AF65-F5344CB8AC3E}">
        <p14:creationId xmlns:p14="http://schemas.microsoft.com/office/powerpoint/2010/main" val="3828939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https://www.valantic.com/referenzen/hochland-migriert-auf-sap-s4hana/</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51</a:t>
            </a:fld>
            <a:endParaRPr lang="de-DE"/>
          </a:p>
        </p:txBody>
      </p:sp>
    </p:spTree>
    <p:extLst>
      <p:ext uri="{BB962C8B-B14F-4D97-AF65-F5344CB8AC3E}">
        <p14:creationId xmlns:p14="http://schemas.microsoft.com/office/powerpoint/2010/main" val="1276104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https://www.valantic.com/referenzen/sap-harmonisierung-homann-feinkost/</a:t>
            </a:r>
            <a:endParaRPr lang="de-DE"/>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52</a:t>
            </a:fld>
            <a:endParaRPr lang="de-DE"/>
          </a:p>
        </p:txBody>
      </p:sp>
    </p:spTree>
    <p:extLst>
      <p:ext uri="{BB962C8B-B14F-4D97-AF65-F5344CB8AC3E}">
        <p14:creationId xmlns:p14="http://schemas.microsoft.com/office/powerpoint/2010/main" val="2133370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https://www.valantic.com/de/referenzen/vernetzte-finanzplanung-swarovski/</a:t>
            </a:r>
          </a:p>
        </p:txBody>
      </p:sp>
      <p:sp>
        <p:nvSpPr>
          <p:cNvPr id="4" name="Foliennummernplatzhalter 3"/>
          <p:cNvSpPr>
            <a:spLocks noGrp="1"/>
          </p:cNvSpPr>
          <p:nvPr>
            <p:ph type="sldNum" sz="quarter" idx="5"/>
          </p:nvPr>
        </p:nvSpPr>
        <p:spPr/>
        <p:txBody>
          <a:bodyPr/>
          <a:lstStyle/>
          <a:p>
            <a:fld id="{8FC37889-D970-4CDE-9CF5-693291FA960E}" type="slidenum">
              <a:rPr lang="de-DE" smtClean="0"/>
              <a:t>6</a:t>
            </a:fld>
            <a:endParaRPr lang="de-DE"/>
          </a:p>
        </p:txBody>
      </p:sp>
    </p:spTree>
    <p:extLst>
      <p:ext uri="{BB962C8B-B14F-4D97-AF65-F5344CB8AC3E}">
        <p14:creationId xmlns:p14="http://schemas.microsoft.com/office/powerpoint/2010/main" val="2863180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https://www.valantic.com/referenzen/sap-harmonisierung-homann-feinkost/</a:t>
            </a:r>
            <a:endParaRPr lang="de-DE"/>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53</a:t>
            </a:fld>
            <a:endParaRPr lang="de-DE"/>
          </a:p>
        </p:txBody>
      </p:sp>
    </p:spTree>
    <p:extLst>
      <p:ext uri="{BB962C8B-B14F-4D97-AF65-F5344CB8AC3E}">
        <p14:creationId xmlns:p14="http://schemas.microsoft.com/office/powerpoint/2010/main" val="3047463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https://www.valantic.com/referenzen/lorenz-snack-world-optimiert-materialanlagenprozesse-in-sap-mit-dem-master-data-cockpit/</a:t>
            </a:r>
            <a:endParaRPr kumimoji="0" lang="de-DE" sz="1200" b="0" i="0" u="none" strike="noStrike" kern="1200" cap="none" spc="0" normalizeH="0" baseline="0" noProof="0">
              <a:ln>
                <a:noFill/>
              </a:ln>
              <a:solidFill>
                <a:prstClr val="black"/>
              </a:solidFill>
              <a:effectLst/>
              <a:uLnTx/>
              <a:uFillTx/>
              <a:latin typeface="Arial"/>
              <a:ea typeface="+mn-ea"/>
              <a:cs typeface="+mn-cs"/>
            </a:endParaRP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54</a:t>
            </a:fld>
            <a:endParaRPr lang="de-DE"/>
          </a:p>
        </p:txBody>
      </p:sp>
    </p:spTree>
    <p:extLst>
      <p:ext uri="{BB962C8B-B14F-4D97-AF65-F5344CB8AC3E}">
        <p14:creationId xmlns:p14="http://schemas.microsoft.com/office/powerpoint/2010/main" val="4164215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hlinkClick r:id="rId3"/>
              </a:rPr>
              <a:t>https://www.valantic.com/referenzen/lorenz-snack-world-optimiert-materialanlagenprozesse-in-sap-mit-dem-master-data-cockpit/</a:t>
            </a:r>
            <a:endParaRPr kumimoji="0" lang="de-DE" sz="1200" b="0" i="0" u="none" strike="noStrike" kern="1200" cap="none" spc="0" normalizeH="0" baseline="0" noProof="0">
              <a:ln>
                <a:noFill/>
              </a:ln>
              <a:solidFill>
                <a:prstClr val="black"/>
              </a:solidFill>
              <a:effectLst/>
              <a:uLnTx/>
              <a:uFillTx/>
              <a:latin typeface="Arial"/>
              <a:ea typeface="+mn-ea"/>
              <a:cs typeface="+mn-cs"/>
            </a:endParaRP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55</a:t>
            </a:fld>
            <a:endParaRPr lang="de-DE"/>
          </a:p>
        </p:txBody>
      </p:sp>
    </p:spTree>
    <p:extLst>
      <p:ext uri="{BB962C8B-B14F-4D97-AF65-F5344CB8AC3E}">
        <p14:creationId xmlns:p14="http://schemas.microsoft.com/office/powerpoint/2010/main" val="4205551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https://www.valantic.com/referenzen/sap-integriertes-berechtigungskonzept-fuer-vitakraft/</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56</a:t>
            </a:fld>
            <a:endParaRPr lang="de-DE"/>
          </a:p>
        </p:txBody>
      </p:sp>
    </p:spTree>
    <p:extLst>
      <p:ext uri="{BB962C8B-B14F-4D97-AF65-F5344CB8AC3E}">
        <p14:creationId xmlns:p14="http://schemas.microsoft.com/office/powerpoint/2010/main" val="57968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https://www.valantic.com/referenzen/sap-integriertes-berechtigungskonzept-fuer-vitakraft/</a:t>
            </a:r>
          </a:p>
          <a:p>
            <a:endParaRPr lang="de-DE"/>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57</a:t>
            </a:fld>
            <a:endParaRPr lang="de-DE"/>
          </a:p>
        </p:txBody>
      </p:sp>
    </p:spTree>
    <p:extLst>
      <p:ext uri="{BB962C8B-B14F-4D97-AF65-F5344CB8AC3E}">
        <p14:creationId xmlns:p14="http://schemas.microsoft.com/office/powerpoint/2010/main" val="4220353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https://www.valantic.com/de/referenzen/wingcopter-fluglogistik-von-ihrer-besten-seite/</a:t>
            </a:r>
          </a:p>
        </p:txBody>
      </p:sp>
      <p:sp>
        <p:nvSpPr>
          <p:cNvPr id="4" name="Foliennummernplatzhalter 3"/>
          <p:cNvSpPr>
            <a:spLocks noGrp="1"/>
          </p:cNvSpPr>
          <p:nvPr>
            <p:ph type="sldNum" sz="quarter" idx="5"/>
          </p:nvPr>
        </p:nvSpPr>
        <p:spPr/>
        <p:txBody>
          <a:bodyPr/>
          <a:lstStyle/>
          <a:p>
            <a:fld id="{10ADB628-1FD1-4008-BCF0-1D9E4A879B1C}" type="slidenum">
              <a:rPr lang="de-DE" smtClean="0"/>
              <a:t>60</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https://www.valantic.com/de/referenzen/wingcopter-fluglogistik-von-ihrer-besten-seite/</a:t>
            </a:r>
          </a:p>
          <a:p>
            <a:endParaRPr lang="de-DE" dirty="0"/>
          </a:p>
        </p:txBody>
      </p:sp>
      <p:sp>
        <p:nvSpPr>
          <p:cNvPr id="4" name="Foliennummernplatzhalter 3"/>
          <p:cNvSpPr>
            <a:spLocks noGrp="1"/>
          </p:cNvSpPr>
          <p:nvPr>
            <p:ph type="sldNum" sz="quarter" idx="5"/>
          </p:nvPr>
        </p:nvSpPr>
        <p:spPr/>
        <p:txBody>
          <a:bodyPr/>
          <a:lstStyle/>
          <a:p>
            <a:fld id="{ABD49E86-5954-4FD5-98E7-5DB293B1B508}" type="slidenum">
              <a:rPr lang="de-DE" smtClean="0"/>
              <a:t>61</a:t>
            </a:fld>
            <a:endParaRPr lang="de-DE"/>
          </a:p>
        </p:txBody>
      </p:sp>
    </p:spTree>
    <p:extLst>
      <p:ext uri="{BB962C8B-B14F-4D97-AF65-F5344CB8AC3E}">
        <p14:creationId xmlns:p14="http://schemas.microsoft.com/office/powerpoint/2010/main" val="3532945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https://www.valantic.com/de/referenzen/produktionsplanung-projektplanung-aps-wayrts-bei-waldner/</a:t>
            </a:r>
          </a:p>
        </p:txBody>
      </p:sp>
      <p:sp>
        <p:nvSpPr>
          <p:cNvPr id="4" name="Foliennummernplatzhalter 3"/>
          <p:cNvSpPr>
            <a:spLocks noGrp="1"/>
          </p:cNvSpPr>
          <p:nvPr>
            <p:ph type="sldNum" sz="quarter" idx="5"/>
          </p:nvPr>
        </p:nvSpPr>
        <p:spPr/>
        <p:txBody>
          <a:bodyPr/>
          <a:lstStyle/>
          <a:p>
            <a:fld id="{10ADB628-1FD1-4008-BCF0-1D9E4A879B1C}" type="slidenum">
              <a:rPr lang="de-DE" smtClean="0"/>
              <a:t>62</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https://www.valantic.com/de/referenzen/produktionsplanung-projektplanung-aps-wayrts-bei-waldner/</a:t>
            </a:r>
          </a:p>
        </p:txBody>
      </p:sp>
      <p:sp>
        <p:nvSpPr>
          <p:cNvPr id="4" name="Foliennummernplatzhalter 3"/>
          <p:cNvSpPr>
            <a:spLocks noGrp="1"/>
          </p:cNvSpPr>
          <p:nvPr>
            <p:ph type="sldNum" sz="quarter" idx="5"/>
          </p:nvPr>
        </p:nvSpPr>
        <p:spPr/>
        <p:txBody>
          <a:bodyPr/>
          <a:lstStyle/>
          <a:p>
            <a:fld id="{ABD49E86-5954-4FD5-98E7-5DB293B1B508}" type="slidenum">
              <a:rPr lang="de-DE" smtClean="0"/>
              <a:t>63</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https://www.valantic.com/de/referenzen/mehr-effizienz-und-produktivitaet-bei-tecan/</a:t>
            </a:r>
          </a:p>
        </p:txBody>
      </p:sp>
      <p:sp>
        <p:nvSpPr>
          <p:cNvPr id="4" name="Foliennummernplatzhalter 3"/>
          <p:cNvSpPr>
            <a:spLocks noGrp="1"/>
          </p:cNvSpPr>
          <p:nvPr>
            <p:ph type="sldNum" sz="quarter" idx="5"/>
          </p:nvPr>
        </p:nvSpPr>
        <p:spPr/>
        <p:txBody>
          <a:bodyPr/>
          <a:lstStyle/>
          <a:p>
            <a:fld id="{10ADB628-1FD1-4008-BCF0-1D9E4A879B1C}" type="slidenum">
              <a:rPr lang="de-DE" smtClean="0"/>
              <a:t>64</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https://www.valantic.com/de/referenzen/vernetze-planung-mit-anaplan-bei-on/</a:t>
            </a:r>
          </a:p>
        </p:txBody>
      </p:sp>
      <p:sp>
        <p:nvSpPr>
          <p:cNvPr id="4" name="Foliennummernplatzhalter 3"/>
          <p:cNvSpPr>
            <a:spLocks noGrp="1"/>
          </p:cNvSpPr>
          <p:nvPr>
            <p:ph type="sldNum" sz="quarter" idx="5"/>
          </p:nvPr>
        </p:nvSpPr>
        <p:spPr/>
        <p:txBody>
          <a:bodyPr/>
          <a:lstStyle/>
          <a:p>
            <a:fld id="{10ADB628-1FD1-4008-BCF0-1D9E4A879B1C}" type="slidenum">
              <a:rPr lang="de-DE" smtClean="0"/>
              <a:t>7</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https://www.valantic.com/de/referenzen/mehr-effizienz-und-produktivitaet-bei-tecan/</a:t>
            </a:r>
          </a:p>
        </p:txBody>
      </p:sp>
      <p:sp>
        <p:nvSpPr>
          <p:cNvPr id="4" name="Foliennummernplatzhalter 3"/>
          <p:cNvSpPr>
            <a:spLocks noGrp="1"/>
          </p:cNvSpPr>
          <p:nvPr>
            <p:ph type="sldNum" sz="quarter" idx="5"/>
          </p:nvPr>
        </p:nvSpPr>
        <p:spPr/>
        <p:txBody>
          <a:bodyPr/>
          <a:lstStyle/>
          <a:p>
            <a:fld id="{ABD49E86-5954-4FD5-98E7-5DB293B1B508}" type="slidenum">
              <a:rPr lang="de-DE" smtClean="0"/>
              <a:t>65</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https://www.valantic.com/de/referenzen/valantic-optimiert-scm-bei-seepex/</a:t>
            </a:r>
          </a:p>
        </p:txBody>
      </p:sp>
      <p:sp>
        <p:nvSpPr>
          <p:cNvPr id="4" name="Foliennummernplatzhalter 3"/>
          <p:cNvSpPr>
            <a:spLocks noGrp="1"/>
          </p:cNvSpPr>
          <p:nvPr>
            <p:ph type="sldNum" sz="quarter" idx="5"/>
          </p:nvPr>
        </p:nvSpPr>
        <p:spPr/>
        <p:txBody>
          <a:bodyPr/>
          <a:lstStyle/>
          <a:p>
            <a:fld id="{10ADB628-1FD1-4008-BCF0-1D9E4A879B1C}" type="slidenum">
              <a:rPr lang="de-DE" smtClean="0"/>
              <a:t>66</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https://www.valantic.com/de/referenzen/valantic-optimiert-scm-bei-seepex/</a:t>
            </a:r>
          </a:p>
        </p:txBody>
      </p:sp>
      <p:sp>
        <p:nvSpPr>
          <p:cNvPr id="4" name="Foliennummernplatzhalter 3"/>
          <p:cNvSpPr>
            <a:spLocks noGrp="1"/>
          </p:cNvSpPr>
          <p:nvPr>
            <p:ph type="sldNum" sz="quarter" idx="5"/>
          </p:nvPr>
        </p:nvSpPr>
        <p:spPr/>
        <p:txBody>
          <a:bodyPr/>
          <a:lstStyle/>
          <a:p>
            <a:fld id="{ABD49E86-5954-4FD5-98E7-5DB293B1B508}" type="slidenum">
              <a:rPr lang="de-DE" smtClean="0"/>
              <a:t>67</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https://www.valantic.com/de/referenzen/plastivation-product-lifecycle-management-plm/</a:t>
            </a:r>
          </a:p>
        </p:txBody>
      </p:sp>
      <p:sp>
        <p:nvSpPr>
          <p:cNvPr id="4" name="Foliennummernplatzhalter 3"/>
          <p:cNvSpPr>
            <a:spLocks noGrp="1"/>
          </p:cNvSpPr>
          <p:nvPr>
            <p:ph type="sldNum" sz="quarter" idx="5"/>
          </p:nvPr>
        </p:nvSpPr>
        <p:spPr/>
        <p:txBody>
          <a:bodyPr/>
          <a:lstStyle/>
          <a:p>
            <a:fld id="{10ADB628-1FD1-4008-BCF0-1D9E4A879B1C}" type="slidenum">
              <a:rPr lang="de-DE" smtClean="0"/>
              <a:t>68</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https://www.valantic.com/de/referenzen/plastivation-product-lifecycle-management-plm/</a:t>
            </a:r>
          </a:p>
        </p:txBody>
      </p:sp>
      <p:sp>
        <p:nvSpPr>
          <p:cNvPr id="4" name="Foliennummernplatzhalter 3"/>
          <p:cNvSpPr>
            <a:spLocks noGrp="1"/>
          </p:cNvSpPr>
          <p:nvPr>
            <p:ph type="sldNum" sz="quarter" idx="5"/>
          </p:nvPr>
        </p:nvSpPr>
        <p:spPr/>
        <p:txBody>
          <a:bodyPr/>
          <a:lstStyle/>
          <a:p>
            <a:fld id="{ABD49E86-5954-4FD5-98E7-5DB293B1B508}" type="slidenum">
              <a:rPr lang="de-DE" smtClean="0"/>
              <a:t>69</a:t>
            </a:fld>
            <a:endParaRPr lang="de-DE"/>
          </a:p>
        </p:txBody>
      </p:sp>
    </p:spTree>
    <p:extLst>
      <p:ext uri="{BB962C8B-B14F-4D97-AF65-F5344CB8AC3E}">
        <p14:creationId xmlns:p14="http://schemas.microsoft.com/office/powerpoint/2010/main" val="5408640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https://www.valantic.com/de/referenzen/wie-ottobock-die-liefertreue-erhoeht/</a:t>
            </a:r>
          </a:p>
        </p:txBody>
      </p:sp>
      <p:sp>
        <p:nvSpPr>
          <p:cNvPr id="4" name="Foliennummernplatzhalter 3"/>
          <p:cNvSpPr>
            <a:spLocks noGrp="1"/>
          </p:cNvSpPr>
          <p:nvPr>
            <p:ph type="sldNum" sz="quarter" idx="5"/>
          </p:nvPr>
        </p:nvSpPr>
        <p:spPr/>
        <p:txBody>
          <a:bodyPr/>
          <a:lstStyle/>
          <a:p>
            <a:fld id="{10ADB628-1FD1-4008-BCF0-1D9E4A879B1C}" type="slidenum">
              <a:rPr lang="de-DE" smtClean="0"/>
              <a:t>70</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https://www.valantic.com/de/referenzen/wie-ottobock-die-liefertreue-erhoeht/</a:t>
            </a:r>
          </a:p>
        </p:txBody>
      </p:sp>
      <p:sp>
        <p:nvSpPr>
          <p:cNvPr id="4" name="Foliennummernplatzhalter 3"/>
          <p:cNvSpPr>
            <a:spLocks noGrp="1"/>
          </p:cNvSpPr>
          <p:nvPr>
            <p:ph type="sldNum" sz="quarter" idx="5"/>
          </p:nvPr>
        </p:nvSpPr>
        <p:spPr/>
        <p:txBody>
          <a:bodyPr/>
          <a:lstStyle/>
          <a:p>
            <a:fld id="{ABD49E86-5954-4FD5-98E7-5DB293B1B508}" type="slidenum">
              <a:rPr lang="de-DE" smtClean="0"/>
              <a:t>71</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https://www.valantic.com/referenzen/grenzebach-plant-und-steuert-supply-chain-prozesse-mit-der-waysuite/</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72</a:t>
            </a:fld>
            <a:endParaRPr lang="de-DE"/>
          </a:p>
        </p:txBody>
      </p:sp>
    </p:spTree>
    <p:extLst>
      <p:ext uri="{BB962C8B-B14F-4D97-AF65-F5344CB8AC3E}">
        <p14:creationId xmlns:p14="http://schemas.microsoft.com/office/powerpoint/2010/main" val="2287521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https://www.valantic.com/referenzen/grenzebach-plant-und-steuert-supply-chain-prozesse-mit-der-waysuite/</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73</a:t>
            </a:fld>
            <a:endParaRPr lang="de-DE"/>
          </a:p>
        </p:txBody>
      </p:sp>
    </p:spTree>
    <p:extLst>
      <p:ext uri="{BB962C8B-B14F-4D97-AF65-F5344CB8AC3E}">
        <p14:creationId xmlns:p14="http://schemas.microsoft.com/office/powerpoint/2010/main" val="29897576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https://www.valantic.com/referenzen/mehrwerkeplanung-mit-der-waysuite-bei-behr-bircher-cellpack-bbc/</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74</a:t>
            </a:fld>
            <a:endParaRPr lang="de-DE"/>
          </a:p>
        </p:txBody>
      </p:sp>
    </p:spTree>
    <p:extLst>
      <p:ext uri="{BB962C8B-B14F-4D97-AF65-F5344CB8AC3E}">
        <p14:creationId xmlns:p14="http://schemas.microsoft.com/office/powerpoint/2010/main" val="205686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https://www.valantic.com/de/referenzen/vernetze-planung-mit-anaplan-bei-on/</a:t>
            </a:r>
          </a:p>
        </p:txBody>
      </p:sp>
      <p:sp>
        <p:nvSpPr>
          <p:cNvPr id="4" name="Foliennummernplatzhalter 3"/>
          <p:cNvSpPr>
            <a:spLocks noGrp="1"/>
          </p:cNvSpPr>
          <p:nvPr>
            <p:ph type="sldNum" sz="quarter" idx="5"/>
          </p:nvPr>
        </p:nvSpPr>
        <p:spPr/>
        <p:txBody>
          <a:bodyPr/>
          <a:lstStyle/>
          <a:p>
            <a:fld id="{ABD49E86-5954-4FD5-98E7-5DB293B1B508}" type="slidenum">
              <a:rPr lang="de-DE" smtClean="0"/>
              <a:t>8</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https://www.valantic.com/referenzen/mehrwerkeplanung-mit-der-waysuite-bei-behr-bircher-cellpack-bbc/</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75</a:t>
            </a:fld>
            <a:endParaRPr lang="de-DE"/>
          </a:p>
        </p:txBody>
      </p:sp>
    </p:spTree>
    <p:extLst>
      <p:ext uri="{BB962C8B-B14F-4D97-AF65-F5344CB8AC3E}">
        <p14:creationId xmlns:p14="http://schemas.microsoft.com/office/powerpoint/2010/main" val="8524755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https://www.valantic.com/referenzen/optimierung-der-einkaufsprozesse-bei-stoll/</a:t>
            </a:r>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76</a:t>
            </a:fld>
            <a:endParaRPr lang="de-DE"/>
          </a:p>
        </p:txBody>
      </p:sp>
    </p:spTree>
    <p:extLst>
      <p:ext uri="{BB962C8B-B14F-4D97-AF65-F5344CB8AC3E}">
        <p14:creationId xmlns:p14="http://schemas.microsoft.com/office/powerpoint/2010/main" val="2646333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https://www.valantic.com/referenzen/optimierung-der-einkaufsprozesse-bei-stoll/</a:t>
            </a:r>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77</a:t>
            </a:fld>
            <a:endParaRPr lang="de-DE"/>
          </a:p>
        </p:txBody>
      </p:sp>
    </p:spTree>
    <p:extLst>
      <p:ext uri="{BB962C8B-B14F-4D97-AF65-F5344CB8AC3E}">
        <p14:creationId xmlns:p14="http://schemas.microsoft.com/office/powerpoint/2010/main" val="2198283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https://www.valantic.com/referenzen/hohner-und-sonor-optimieren-supply-chain-management-mit-wayrts/</a:t>
            </a: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78</a:t>
            </a:fld>
            <a:endParaRPr lang="de-DE"/>
          </a:p>
        </p:txBody>
      </p:sp>
    </p:spTree>
    <p:extLst>
      <p:ext uri="{BB962C8B-B14F-4D97-AF65-F5344CB8AC3E}">
        <p14:creationId xmlns:p14="http://schemas.microsoft.com/office/powerpoint/2010/main" val="2151121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https://www.valantic.com/referenzen/hohner-und-sonor-optimieren-supply-chain-management-mit-wayrts/</a:t>
            </a:r>
          </a:p>
        </p:txBody>
      </p:sp>
      <p:sp>
        <p:nvSpPr>
          <p:cNvPr id="4" name="Foliennummernplatzhalter 3"/>
          <p:cNvSpPr>
            <a:spLocks noGrp="1"/>
          </p:cNvSpPr>
          <p:nvPr>
            <p:ph type="sldNum" sz="quarter" idx="5"/>
          </p:nvPr>
        </p:nvSpPr>
        <p:spPr/>
        <p:txBody>
          <a:bodyPr/>
          <a:lstStyle/>
          <a:p>
            <a:fld id="{3F057BFC-C343-418D-A1CD-27189FE9D014}" type="slidenum">
              <a:rPr lang="de-DE" smtClean="0"/>
              <a:t>79</a:t>
            </a:fld>
            <a:endParaRPr lang="de-DE"/>
          </a:p>
        </p:txBody>
      </p:sp>
    </p:spTree>
    <p:extLst>
      <p:ext uri="{BB962C8B-B14F-4D97-AF65-F5344CB8AC3E}">
        <p14:creationId xmlns:p14="http://schemas.microsoft.com/office/powerpoint/2010/main" val="24353957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https://www.valantic.com/referenzen/thyssenkrupp-macht-grossen-planungssprung-in-die-cloud-mit-sap-ibp/</a:t>
            </a:r>
          </a:p>
        </p:txBody>
      </p:sp>
      <p:sp>
        <p:nvSpPr>
          <p:cNvPr id="4" name="Foliennummernplatzhalter 3"/>
          <p:cNvSpPr>
            <a:spLocks noGrp="1"/>
          </p:cNvSpPr>
          <p:nvPr>
            <p:ph type="sldNum" sz="quarter" idx="5"/>
          </p:nvPr>
        </p:nvSpPr>
        <p:spPr/>
        <p:txBody>
          <a:bodyPr/>
          <a:lstStyle/>
          <a:p>
            <a:fld id="{10ADB628-1FD1-4008-BCF0-1D9E4A879B1C}" type="slidenum">
              <a:rPr lang="de-DE" smtClean="0"/>
              <a:t>80</a:t>
            </a:fld>
            <a:endParaRPr lang="de-DE"/>
          </a:p>
        </p:txBody>
      </p:sp>
    </p:spTree>
    <p:extLst>
      <p:ext uri="{BB962C8B-B14F-4D97-AF65-F5344CB8AC3E}">
        <p14:creationId xmlns:p14="http://schemas.microsoft.com/office/powerpoint/2010/main" val="30425177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https://www.valantic.com/referenzen/thyssenkrupp-macht-grossen-planungssprung-in-die-cloud-mit-sap-ibp/</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81</a:t>
            </a:fld>
            <a:endParaRPr lang="de-DE"/>
          </a:p>
        </p:txBody>
      </p:sp>
    </p:spTree>
    <p:extLst>
      <p:ext uri="{BB962C8B-B14F-4D97-AF65-F5344CB8AC3E}">
        <p14:creationId xmlns:p14="http://schemas.microsoft.com/office/powerpoint/2010/main" val="13182510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https://www.valantic.com/de/referenzen/rundum-betreuung-fuer-simplon/</a:t>
            </a:r>
          </a:p>
        </p:txBody>
      </p:sp>
      <p:sp>
        <p:nvSpPr>
          <p:cNvPr id="4" name="Foliennummernplatzhalter 3"/>
          <p:cNvSpPr>
            <a:spLocks noGrp="1"/>
          </p:cNvSpPr>
          <p:nvPr>
            <p:ph type="sldNum" sz="quarter" idx="5"/>
          </p:nvPr>
        </p:nvSpPr>
        <p:spPr/>
        <p:txBody>
          <a:bodyPr/>
          <a:lstStyle/>
          <a:p>
            <a:fld id="{10ADB628-1FD1-4008-BCF0-1D9E4A879B1C}" type="slidenum">
              <a:rPr lang="de-DE" smtClean="0"/>
              <a:t>83</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https://www.valantic.com/de/referenzen/rundum-betreuung-fuer-simplon/</a:t>
            </a:r>
          </a:p>
        </p:txBody>
      </p:sp>
      <p:sp>
        <p:nvSpPr>
          <p:cNvPr id="4" name="Foliennummernplatzhalter 3"/>
          <p:cNvSpPr>
            <a:spLocks noGrp="1"/>
          </p:cNvSpPr>
          <p:nvPr>
            <p:ph type="sldNum" sz="quarter" idx="5"/>
          </p:nvPr>
        </p:nvSpPr>
        <p:spPr/>
        <p:txBody>
          <a:bodyPr/>
          <a:lstStyle/>
          <a:p>
            <a:fld id="{ABD49E86-5954-4FD5-98E7-5DB293B1B508}" type="slidenum">
              <a:rPr lang="de-DE" smtClean="0"/>
              <a:t>84</a:t>
            </a:fld>
            <a:endParaRPr lang="de-DE"/>
          </a:p>
        </p:txBody>
      </p:sp>
    </p:spTree>
    <p:extLst>
      <p:ext uri="{BB962C8B-B14F-4D97-AF65-F5344CB8AC3E}">
        <p14:creationId xmlns:p14="http://schemas.microsoft.com/office/powerpoint/2010/main" val="29017413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https://www.valantic.com/referenzen/kundentypologie-fuer-die-mainzer-stadtwerke/</a:t>
            </a:r>
          </a:p>
        </p:txBody>
      </p:sp>
      <p:sp>
        <p:nvSpPr>
          <p:cNvPr id="4" name="Foliennummernplatzhalter 3"/>
          <p:cNvSpPr>
            <a:spLocks noGrp="1"/>
          </p:cNvSpPr>
          <p:nvPr>
            <p:ph type="sldNum" sz="quarter" idx="5"/>
          </p:nvPr>
        </p:nvSpPr>
        <p:spPr/>
        <p:txBody>
          <a:bodyPr/>
          <a:lstStyle/>
          <a:p>
            <a:fld id="{10ADB628-1FD1-4008-BCF0-1D9E4A879B1C}" type="slidenum">
              <a:rPr lang="de-DE" smtClean="0"/>
              <a:t>85</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https://www.valantic.com/referenzen/rettung-des-unternehmens-nach-einem-cyberangriff</a:t>
            </a:r>
          </a:p>
        </p:txBody>
      </p:sp>
      <p:sp>
        <p:nvSpPr>
          <p:cNvPr id="4" name="Foliennummernplatzhalter 3"/>
          <p:cNvSpPr>
            <a:spLocks noGrp="1"/>
          </p:cNvSpPr>
          <p:nvPr>
            <p:ph type="sldNum" sz="quarter" idx="5"/>
          </p:nvPr>
        </p:nvSpPr>
        <p:spPr/>
        <p:txBody>
          <a:bodyPr/>
          <a:lstStyle/>
          <a:p>
            <a:fld id="{10ADB628-1FD1-4008-BCF0-1D9E4A879B1C}" type="slidenum">
              <a:rPr lang="de-DE" smtClean="0"/>
              <a:t>9</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https://www.valantic.com/referenzen/kundentypologie-fuer-die-mainzer-stadtwerke/</a:t>
            </a:r>
          </a:p>
        </p:txBody>
      </p:sp>
      <p:sp>
        <p:nvSpPr>
          <p:cNvPr id="4" name="Foliennummernplatzhalter 3"/>
          <p:cNvSpPr>
            <a:spLocks noGrp="1"/>
          </p:cNvSpPr>
          <p:nvPr>
            <p:ph type="sldNum" sz="quarter" idx="5"/>
          </p:nvPr>
        </p:nvSpPr>
        <p:spPr/>
        <p:txBody>
          <a:bodyPr/>
          <a:lstStyle/>
          <a:p>
            <a:fld id="{ABD49E86-5954-4FD5-98E7-5DB293B1B508}" type="slidenum">
              <a:rPr lang="de-DE" smtClean="0"/>
              <a:t>86</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https://www.valantic.com/de/referenzen/hoefats/</a:t>
            </a:r>
          </a:p>
        </p:txBody>
      </p:sp>
      <p:sp>
        <p:nvSpPr>
          <p:cNvPr id="4" name="Foliennummernplatzhalter 3"/>
          <p:cNvSpPr>
            <a:spLocks noGrp="1"/>
          </p:cNvSpPr>
          <p:nvPr>
            <p:ph type="sldNum" sz="quarter" idx="5"/>
          </p:nvPr>
        </p:nvSpPr>
        <p:spPr/>
        <p:txBody>
          <a:bodyPr/>
          <a:lstStyle/>
          <a:p>
            <a:fld id="{10ADB628-1FD1-4008-BCF0-1D9E4A879B1C}" type="slidenum">
              <a:rPr lang="de-DE" smtClean="0"/>
              <a:t>87</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https://www.valantic.com/de/referenzen/hoefats/</a:t>
            </a:r>
            <a:endParaRPr lang="de-DE" dirty="0"/>
          </a:p>
        </p:txBody>
      </p:sp>
      <p:sp>
        <p:nvSpPr>
          <p:cNvPr id="4" name="Foliennummernplatzhalter 3"/>
          <p:cNvSpPr>
            <a:spLocks noGrp="1"/>
          </p:cNvSpPr>
          <p:nvPr>
            <p:ph type="sldNum" sz="quarter" idx="5"/>
          </p:nvPr>
        </p:nvSpPr>
        <p:spPr/>
        <p:txBody>
          <a:bodyPr/>
          <a:lstStyle/>
          <a:p>
            <a:fld id="{ABD49E86-5954-4FD5-98E7-5DB293B1B508}" type="slidenum">
              <a:rPr lang="de-DE" smtClean="0"/>
              <a:t>88</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https://www.valantic.com/de/referenzen/esa-profitiert-von-automatisierten-e2e-tests/</a:t>
            </a:r>
          </a:p>
        </p:txBody>
      </p:sp>
      <p:sp>
        <p:nvSpPr>
          <p:cNvPr id="4" name="Foliennummernplatzhalter 3"/>
          <p:cNvSpPr>
            <a:spLocks noGrp="1"/>
          </p:cNvSpPr>
          <p:nvPr>
            <p:ph type="sldNum" sz="quarter" idx="5"/>
          </p:nvPr>
        </p:nvSpPr>
        <p:spPr/>
        <p:txBody>
          <a:bodyPr/>
          <a:lstStyle/>
          <a:p>
            <a:fld id="{D3C8BAC1-73EE-4910-9F40-9EB27DFEF026}" type="slidenum">
              <a:rPr lang="de-DE" smtClean="0"/>
              <a:t>89</a:t>
            </a:fld>
            <a:endParaRPr lang="de-DE"/>
          </a:p>
        </p:txBody>
      </p:sp>
    </p:spTree>
    <p:extLst>
      <p:ext uri="{BB962C8B-B14F-4D97-AF65-F5344CB8AC3E}">
        <p14:creationId xmlns:p14="http://schemas.microsoft.com/office/powerpoint/2010/main" val="15102030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D6F4C-101F-ED44-C709-1EFDAA3C29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A848A6-0106-D302-157B-47E164E9581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A4212B-1B9F-D899-5D2B-1F52D3D622DC}"/>
              </a:ext>
            </a:extLst>
          </p:cNvPr>
          <p:cNvSpPr>
            <a:spLocks noGrp="1"/>
          </p:cNvSpPr>
          <p:nvPr>
            <p:ph type="body" idx="1"/>
          </p:nvPr>
        </p:nvSpPr>
        <p:spPr/>
        <p:txBody>
          <a:bodyPr/>
          <a:lstStyle/>
          <a:p>
            <a:r>
              <a:rPr lang="de-DE" dirty="0"/>
              <a:t>https://www.valantic.com/de/referenzen/esa-profitiert-von-automatisierten-e2e-tests/</a:t>
            </a:r>
          </a:p>
        </p:txBody>
      </p:sp>
      <p:sp>
        <p:nvSpPr>
          <p:cNvPr id="4" name="Foliennummernplatzhalter 3">
            <a:extLst>
              <a:ext uri="{FF2B5EF4-FFF2-40B4-BE49-F238E27FC236}">
                <a16:creationId xmlns:a16="http://schemas.microsoft.com/office/drawing/2014/main" id="{C43D0EBC-A1A6-AA9C-8FDE-B53D158F1547}"/>
              </a:ext>
            </a:extLst>
          </p:cNvPr>
          <p:cNvSpPr>
            <a:spLocks noGrp="1"/>
          </p:cNvSpPr>
          <p:nvPr>
            <p:ph type="sldNum" sz="quarter" idx="5"/>
          </p:nvPr>
        </p:nvSpPr>
        <p:spPr/>
        <p:txBody>
          <a:bodyPr/>
          <a:lstStyle/>
          <a:p>
            <a:fld id="{D3C8BAC1-73EE-4910-9F40-9EB27DFEF026}" type="slidenum">
              <a:rPr lang="de-DE" smtClean="0"/>
              <a:t>90</a:t>
            </a:fld>
            <a:endParaRPr lang="de-DE"/>
          </a:p>
        </p:txBody>
      </p:sp>
    </p:spTree>
    <p:extLst>
      <p:ext uri="{BB962C8B-B14F-4D97-AF65-F5344CB8AC3E}">
        <p14:creationId xmlns:p14="http://schemas.microsoft.com/office/powerpoint/2010/main" val="39581135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https://www.valantic.com/de/referenzen/burger-king/</a:t>
            </a:r>
          </a:p>
        </p:txBody>
      </p:sp>
      <p:sp>
        <p:nvSpPr>
          <p:cNvPr id="4" name="Foliennummernplatzhalter 3"/>
          <p:cNvSpPr>
            <a:spLocks noGrp="1"/>
          </p:cNvSpPr>
          <p:nvPr>
            <p:ph type="sldNum" sz="quarter" idx="5"/>
          </p:nvPr>
        </p:nvSpPr>
        <p:spPr/>
        <p:txBody>
          <a:bodyPr/>
          <a:lstStyle/>
          <a:p>
            <a:fld id="{10ADB628-1FD1-4008-BCF0-1D9E4A879B1C}" type="slidenum">
              <a:rPr lang="de-DE" smtClean="0"/>
              <a:t>91</a:t>
            </a:fld>
            <a:endParaRPr lang="de-DE" dirty="0"/>
          </a:p>
        </p:txBody>
      </p:sp>
    </p:spTree>
    <p:extLst>
      <p:ext uri="{BB962C8B-B14F-4D97-AF65-F5344CB8AC3E}">
        <p14:creationId xmlns:p14="http://schemas.microsoft.com/office/powerpoint/2010/main" val="41157713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https://www.valantic.com/de/referenzen/burger-king/</a:t>
            </a:r>
          </a:p>
        </p:txBody>
      </p:sp>
      <p:sp>
        <p:nvSpPr>
          <p:cNvPr id="4" name="Foliennummernplatzhalter 3"/>
          <p:cNvSpPr>
            <a:spLocks noGrp="1"/>
          </p:cNvSpPr>
          <p:nvPr>
            <p:ph type="sldNum" sz="quarter" idx="5"/>
          </p:nvPr>
        </p:nvSpPr>
        <p:spPr/>
        <p:txBody>
          <a:bodyPr/>
          <a:lstStyle/>
          <a:p>
            <a:fld id="{ABD49E86-5954-4FD5-98E7-5DB293B1B508}" type="slidenum">
              <a:rPr lang="de-DE" smtClean="0"/>
              <a:t>92</a:t>
            </a:fld>
            <a:endParaRPr lang="de-DE"/>
          </a:p>
        </p:txBody>
      </p:sp>
    </p:spTree>
    <p:extLst>
      <p:ext uri="{BB962C8B-B14F-4D97-AF65-F5344CB8AC3E}">
        <p14:creationId xmlns:p14="http://schemas.microsoft.com/office/powerpoint/2010/main" val="6012139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https://www.valantic.com/de/referenzen/zeitgemaesse-online-praesenz-fuer-boesch/</a:t>
            </a:r>
          </a:p>
        </p:txBody>
      </p:sp>
      <p:sp>
        <p:nvSpPr>
          <p:cNvPr id="4" name="Foliennummernplatzhalter 3"/>
          <p:cNvSpPr>
            <a:spLocks noGrp="1"/>
          </p:cNvSpPr>
          <p:nvPr>
            <p:ph type="sldNum" sz="quarter" idx="5"/>
          </p:nvPr>
        </p:nvSpPr>
        <p:spPr/>
        <p:txBody>
          <a:bodyPr/>
          <a:lstStyle/>
          <a:p>
            <a:fld id="{10ADB628-1FD1-4008-BCF0-1D9E4A879B1C}" type="slidenum">
              <a:rPr lang="de-DE" smtClean="0"/>
              <a:t>93</a:t>
            </a:fld>
            <a:endParaRPr lang="de-DE"/>
          </a:p>
        </p:txBody>
      </p:sp>
    </p:spTree>
    <p:extLst>
      <p:ext uri="{BB962C8B-B14F-4D97-AF65-F5344CB8AC3E}">
        <p14:creationId xmlns:p14="http://schemas.microsoft.com/office/powerpoint/2010/main" val="41157713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https://www.valantic.com/de/referenzen/zeitgemaesse-online-praesenz-fuer-boesch/</a:t>
            </a:r>
            <a:endParaRPr lang="de-DE" dirty="0"/>
          </a:p>
        </p:txBody>
      </p:sp>
      <p:sp>
        <p:nvSpPr>
          <p:cNvPr id="4" name="Foliennummernplatzhalter 3"/>
          <p:cNvSpPr>
            <a:spLocks noGrp="1"/>
          </p:cNvSpPr>
          <p:nvPr>
            <p:ph type="sldNum" sz="quarter" idx="5"/>
          </p:nvPr>
        </p:nvSpPr>
        <p:spPr/>
        <p:txBody>
          <a:bodyPr/>
          <a:lstStyle/>
          <a:p>
            <a:fld id="{ABD49E86-5954-4FD5-98E7-5DB293B1B508}" type="slidenum">
              <a:rPr lang="de-DE" smtClean="0"/>
              <a:t>94</a:t>
            </a:fld>
            <a:endParaRPr lang="de-DE"/>
          </a:p>
        </p:txBody>
      </p:sp>
    </p:spTree>
    <p:extLst>
      <p:ext uri="{BB962C8B-B14F-4D97-AF65-F5344CB8AC3E}">
        <p14:creationId xmlns:p14="http://schemas.microsoft.com/office/powerpoint/2010/main" val="3598750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https://www.valantic.com/cx/referenzen/krombacher-etabliert-direkte-kundinnenbeziehung/</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95</a:t>
            </a:fld>
            <a:endParaRPr lang="de-DE"/>
          </a:p>
        </p:txBody>
      </p:sp>
    </p:spTree>
    <p:extLst>
      <p:ext uri="{BB962C8B-B14F-4D97-AF65-F5344CB8AC3E}">
        <p14:creationId xmlns:p14="http://schemas.microsoft.com/office/powerpoint/2010/main" val="2061812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https://www.valantic.com/referenzen/rettung-des-unternehmens-nach-einem-cyberangriff</a:t>
            </a:r>
          </a:p>
        </p:txBody>
      </p:sp>
      <p:sp>
        <p:nvSpPr>
          <p:cNvPr id="4" name="Foliennummernplatzhalter 3"/>
          <p:cNvSpPr>
            <a:spLocks noGrp="1"/>
          </p:cNvSpPr>
          <p:nvPr>
            <p:ph type="sldNum" sz="quarter" idx="5"/>
          </p:nvPr>
        </p:nvSpPr>
        <p:spPr/>
        <p:txBody>
          <a:bodyPr/>
          <a:lstStyle/>
          <a:p>
            <a:fld id="{ABD49E86-5954-4FD5-98E7-5DB293B1B508}" type="slidenum">
              <a:rPr lang="de-DE" smtClean="0"/>
              <a:t>10</a:t>
            </a:fld>
            <a:endParaRPr lang="de-DE"/>
          </a:p>
        </p:txBody>
      </p:sp>
    </p:spTree>
    <p:extLst>
      <p:ext uri="{BB962C8B-B14F-4D97-AF65-F5344CB8AC3E}">
        <p14:creationId xmlns:p14="http://schemas.microsoft.com/office/powerpoint/2010/main" val="35329454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https://www.valantic.com/cx/referenzen/krombacher-etabliert-direkte-kundinnenbeziehung/</a:t>
            </a:r>
          </a:p>
        </p:txBody>
      </p:sp>
      <p:sp>
        <p:nvSpPr>
          <p:cNvPr id="4" name="Foliennummernplatzhalter 3"/>
          <p:cNvSpPr>
            <a:spLocks noGrp="1"/>
          </p:cNvSpPr>
          <p:nvPr>
            <p:ph type="sldNum" sz="quarter" idx="5"/>
          </p:nvPr>
        </p:nvSpPr>
        <p:spPr/>
        <p:txBody>
          <a:bodyPr/>
          <a:lstStyle/>
          <a:p>
            <a:fld id="{3F057BFC-C343-418D-A1CD-27189FE9D014}" type="slidenum">
              <a:rPr lang="de-DE" smtClean="0"/>
              <a:t>96</a:t>
            </a:fld>
            <a:endParaRPr lang="de-DE"/>
          </a:p>
        </p:txBody>
      </p:sp>
    </p:spTree>
    <p:extLst>
      <p:ext uri="{BB962C8B-B14F-4D97-AF65-F5344CB8AC3E}">
        <p14:creationId xmlns:p14="http://schemas.microsoft.com/office/powerpoint/2010/main" val="8529705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https://www.valantic.com/cx/referenzen/delta-v/</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97</a:t>
            </a:fld>
            <a:endParaRPr lang="de-DE"/>
          </a:p>
        </p:txBody>
      </p:sp>
    </p:spTree>
    <p:extLst>
      <p:ext uri="{BB962C8B-B14F-4D97-AF65-F5344CB8AC3E}">
        <p14:creationId xmlns:p14="http://schemas.microsoft.com/office/powerpoint/2010/main" val="9070973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https://www.valantic.com/cx/referenzen/delta-v/</a:t>
            </a:r>
          </a:p>
        </p:txBody>
      </p:sp>
      <p:sp>
        <p:nvSpPr>
          <p:cNvPr id="4" name="Foliennummernplatzhalter 3"/>
          <p:cNvSpPr>
            <a:spLocks noGrp="1"/>
          </p:cNvSpPr>
          <p:nvPr>
            <p:ph type="sldNum" sz="quarter" idx="5"/>
          </p:nvPr>
        </p:nvSpPr>
        <p:spPr/>
        <p:txBody>
          <a:bodyPr/>
          <a:lstStyle/>
          <a:p>
            <a:fld id="{3F057BFC-C343-418D-A1CD-27189FE9D014}" type="slidenum">
              <a:rPr lang="de-DE" smtClean="0"/>
              <a:t>98</a:t>
            </a:fld>
            <a:endParaRPr lang="de-DE"/>
          </a:p>
        </p:txBody>
      </p:sp>
    </p:spTree>
    <p:extLst>
      <p:ext uri="{BB962C8B-B14F-4D97-AF65-F5344CB8AC3E}">
        <p14:creationId xmlns:p14="http://schemas.microsoft.com/office/powerpoint/2010/main" val="115342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https://www.valantic.com/cx/referenzen/wacker-chemie-ag-setzt-auf-sap-commerce-cloud/</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99</a:t>
            </a:fld>
            <a:endParaRPr lang="de-DE"/>
          </a:p>
        </p:txBody>
      </p:sp>
    </p:spTree>
    <p:extLst>
      <p:ext uri="{BB962C8B-B14F-4D97-AF65-F5344CB8AC3E}">
        <p14:creationId xmlns:p14="http://schemas.microsoft.com/office/powerpoint/2010/main" val="37310312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https://www.valantic.com/cx/referenzen/wacker-chemie-ag-setzt-auf-sap-commerce-cloud/</a:t>
            </a:r>
          </a:p>
        </p:txBody>
      </p:sp>
      <p:sp>
        <p:nvSpPr>
          <p:cNvPr id="4" name="Foliennummernplatzhalter 3"/>
          <p:cNvSpPr>
            <a:spLocks noGrp="1"/>
          </p:cNvSpPr>
          <p:nvPr>
            <p:ph type="sldNum" sz="quarter" idx="5"/>
          </p:nvPr>
        </p:nvSpPr>
        <p:spPr/>
        <p:txBody>
          <a:bodyPr/>
          <a:lstStyle/>
          <a:p>
            <a:fld id="{3F057BFC-C343-418D-A1CD-27189FE9D014}" type="slidenum">
              <a:rPr lang="de-DE" smtClean="0"/>
              <a:t>100</a:t>
            </a:fld>
            <a:endParaRPr lang="de-DE"/>
          </a:p>
        </p:txBody>
      </p:sp>
    </p:spTree>
    <p:extLst>
      <p:ext uri="{BB962C8B-B14F-4D97-AF65-F5344CB8AC3E}">
        <p14:creationId xmlns:p14="http://schemas.microsoft.com/office/powerpoint/2010/main" val="42861356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https://www.valantic.com/cx/referenzen/bizerba-setzt-auf-sap-cpq-zur-angebotserstellung/</a:t>
            </a:r>
          </a:p>
        </p:txBody>
      </p:sp>
      <p:sp>
        <p:nvSpPr>
          <p:cNvPr id="4" name="Foliennummernplatzhalter 3"/>
          <p:cNvSpPr>
            <a:spLocks noGrp="1"/>
          </p:cNvSpPr>
          <p:nvPr>
            <p:ph type="sldNum" sz="quarter" idx="5"/>
          </p:nvPr>
        </p:nvSpPr>
        <p:spPr/>
        <p:txBody>
          <a:bodyPr/>
          <a:lstStyle/>
          <a:p>
            <a:fld id="{10ADB628-1FD1-4008-BCF0-1D9E4A879B1C}" type="slidenum">
              <a:rPr lang="de-DE" smtClean="0"/>
              <a:t>101</a:t>
            </a:fld>
            <a:endParaRPr lang="de-DE"/>
          </a:p>
        </p:txBody>
      </p:sp>
    </p:spTree>
    <p:extLst>
      <p:ext uri="{BB962C8B-B14F-4D97-AF65-F5344CB8AC3E}">
        <p14:creationId xmlns:p14="http://schemas.microsoft.com/office/powerpoint/2010/main" val="2047859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https://www.valantic.com/cx/referenzen/bizerba-setzt-auf-sap-cpq-zur-angebotserstellung/</a:t>
            </a:r>
          </a:p>
        </p:txBody>
      </p:sp>
      <p:sp>
        <p:nvSpPr>
          <p:cNvPr id="4" name="Foliennummernplatzhalter 3"/>
          <p:cNvSpPr>
            <a:spLocks noGrp="1"/>
          </p:cNvSpPr>
          <p:nvPr>
            <p:ph type="sldNum" sz="quarter" idx="5"/>
          </p:nvPr>
        </p:nvSpPr>
        <p:spPr/>
        <p:txBody>
          <a:bodyPr/>
          <a:lstStyle/>
          <a:p>
            <a:fld id="{3F057BFC-C343-418D-A1CD-27189FE9D014}" type="slidenum">
              <a:rPr lang="de-DE" smtClean="0"/>
              <a:t>102</a:t>
            </a:fld>
            <a:endParaRPr lang="de-DE"/>
          </a:p>
        </p:txBody>
      </p:sp>
    </p:spTree>
    <p:extLst>
      <p:ext uri="{BB962C8B-B14F-4D97-AF65-F5344CB8AC3E}">
        <p14:creationId xmlns:p14="http://schemas.microsoft.com/office/powerpoint/2010/main" val="34566688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https://www.valantic.com/cx/branchen-kunden/</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103</a:t>
            </a:fld>
            <a:endParaRPr lang="de-DE"/>
          </a:p>
        </p:txBody>
      </p:sp>
    </p:spTree>
    <p:extLst>
      <p:ext uri="{BB962C8B-B14F-4D97-AF65-F5344CB8AC3E}">
        <p14:creationId xmlns:p14="http://schemas.microsoft.com/office/powerpoint/2010/main" val="26954569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https://www.valantic.com/cx/referenzen/ivoclar/</a:t>
            </a:r>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105</a:t>
            </a:fld>
            <a:endParaRPr lang="de-DE"/>
          </a:p>
        </p:txBody>
      </p:sp>
    </p:spTree>
    <p:extLst>
      <p:ext uri="{BB962C8B-B14F-4D97-AF65-F5344CB8AC3E}">
        <p14:creationId xmlns:p14="http://schemas.microsoft.com/office/powerpoint/2010/main" val="18377494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https://www.valantic.com/cx/referenzen/ivoclar/</a:t>
            </a:r>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106</a:t>
            </a:fld>
            <a:endParaRPr lang="de-DE"/>
          </a:p>
        </p:txBody>
      </p:sp>
    </p:spTree>
    <p:extLst>
      <p:ext uri="{BB962C8B-B14F-4D97-AF65-F5344CB8AC3E}">
        <p14:creationId xmlns:p14="http://schemas.microsoft.com/office/powerpoint/2010/main" val="395069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https://www.valantic.com/referenzen/erfolgreiche-portfoliosteuerung-bei-helsana/</a:t>
            </a:r>
          </a:p>
        </p:txBody>
      </p:sp>
      <p:sp>
        <p:nvSpPr>
          <p:cNvPr id="4" name="Foliennummernplatzhalter 3"/>
          <p:cNvSpPr>
            <a:spLocks noGrp="1"/>
          </p:cNvSpPr>
          <p:nvPr>
            <p:ph type="sldNum" sz="quarter" idx="5"/>
          </p:nvPr>
        </p:nvSpPr>
        <p:spPr/>
        <p:txBody>
          <a:bodyPr/>
          <a:lstStyle/>
          <a:p>
            <a:fld id="{10ADB628-1FD1-4008-BCF0-1D9E4A879B1C}" type="slidenum">
              <a:rPr lang="de-DE" smtClean="0"/>
              <a:t>11</a:t>
            </a:fld>
            <a:endParaRPr lang="de-DE" dirty="0"/>
          </a:p>
        </p:txBody>
      </p:sp>
    </p:spTree>
    <p:extLst>
      <p:ext uri="{BB962C8B-B14F-4D97-AF65-F5344CB8AC3E}">
        <p14:creationId xmlns:p14="http://schemas.microsoft.com/office/powerpoint/2010/main" val="41157713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https://www.valantic.com/cx/referenzen/gabor/</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107</a:t>
            </a:fld>
            <a:endParaRPr lang="de-DE"/>
          </a:p>
        </p:txBody>
      </p:sp>
    </p:spTree>
    <p:extLst>
      <p:ext uri="{BB962C8B-B14F-4D97-AF65-F5344CB8AC3E}">
        <p14:creationId xmlns:p14="http://schemas.microsoft.com/office/powerpoint/2010/main" val="27862232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https://www.valantic.com/cx/referenzen/gabor/</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108</a:t>
            </a:fld>
            <a:endParaRPr lang="de-DE"/>
          </a:p>
        </p:txBody>
      </p:sp>
    </p:spTree>
    <p:extLst>
      <p:ext uri="{BB962C8B-B14F-4D97-AF65-F5344CB8AC3E}">
        <p14:creationId xmlns:p14="http://schemas.microsoft.com/office/powerpoint/2010/main" val="14294014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https://www.valantic.com/cx/referenzen/v-zug/</a:t>
            </a:r>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109</a:t>
            </a:fld>
            <a:endParaRPr lang="de-DE"/>
          </a:p>
        </p:txBody>
      </p:sp>
    </p:spTree>
    <p:extLst>
      <p:ext uri="{BB962C8B-B14F-4D97-AF65-F5344CB8AC3E}">
        <p14:creationId xmlns:p14="http://schemas.microsoft.com/office/powerpoint/2010/main" val="1471517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https://www.valantic.com/cx/referenzen/v-zug/</a:t>
            </a:r>
          </a:p>
        </p:txBody>
      </p:sp>
      <p:sp>
        <p:nvSpPr>
          <p:cNvPr id="4" name="Foliennummernplatzhalter 3"/>
          <p:cNvSpPr>
            <a:spLocks noGrp="1"/>
          </p:cNvSpPr>
          <p:nvPr>
            <p:ph type="sldNum" sz="quarter" idx="5"/>
          </p:nvPr>
        </p:nvSpPr>
        <p:spPr/>
        <p:txBody>
          <a:bodyPr/>
          <a:lstStyle/>
          <a:p>
            <a:fld id="{3F057BFC-C343-418D-A1CD-27189FE9D014}" type="slidenum">
              <a:rPr lang="de-DE" smtClean="0"/>
              <a:t>110</a:t>
            </a:fld>
            <a:endParaRPr lang="de-DE"/>
          </a:p>
        </p:txBody>
      </p:sp>
    </p:spTree>
    <p:extLst>
      <p:ext uri="{BB962C8B-B14F-4D97-AF65-F5344CB8AC3E}">
        <p14:creationId xmlns:p14="http://schemas.microsoft.com/office/powerpoint/2010/main" val="2900064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https://www.valantic.com/referenzen/sonepar-suisse-realisiert-spryker-b2b-plattform/</a:t>
            </a: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111</a:t>
            </a:fld>
            <a:endParaRPr lang="de-DE"/>
          </a:p>
        </p:txBody>
      </p:sp>
    </p:spTree>
    <p:extLst>
      <p:ext uri="{BB962C8B-B14F-4D97-AF65-F5344CB8AC3E}">
        <p14:creationId xmlns:p14="http://schemas.microsoft.com/office/powerpoint/2010/main" val="42569273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https://www.valantic.com/referenzen/sonepar-suisse-realisiert-spryker-b2b-plattform/</a:t>
            </a:r>
          </a:p>
        </p:txBody>
      </p:sp>
      <p:sp>
        <p:nvSpPr>
          <p:cNvPr id="4" name="Foliennummernplatzhalter 3"/>
          <p:cNvSpPr>
            <a:spLocks noGrp="1"/>
          </p:cNvSpPr>
          <p:nvPr>
            <p:ph type="sldNum" sz="quarter" idx="5"/>
          </p:nvPr>
        </p:nvSpPr>
        <p:spPr/>
        <p:txBody>
          <a:bodyPr/>
          <a:lstStyle/>
          <a:p>
            <a:fld id="{3F057BFC-C343-418D-A1CD-27189FE9D014}" type="slidenum">
              <a:rPr lang="de-DE" smtClean="0"/>
              <a:t>112</a:t>
            </a:fld>
            <a:endParaRPr lang="de-DE"/>
          </a:p>
        </p:txBody>
      </p:sp>
    </p:spTree>
    <p:extLst>
      <p:ext uri="{BB962C8B-B14F-4D97-AF65-F5344CB8AC3E}">
        <p14:creationId xmlns:p14="http://schemas.microsoft.com/office/powerpoint/2010/main" val="14165741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https://www.valantic.com/referenzen/spaeter-setzt-auf-augmented-shop-experience-mit-pimcore/</a:t>
            </a: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113</a:t>
            </a:fld>
            <a:endParaRPr lang="de-DE"/>
          </a:p>
        </p:txBody>
      </p:sp>
    </p:spTree>
    <p:extLst>
      <p:ext uri="{BB962C8B-B14F-4D97-AF65-F5344CB8AC3E}">
        <p14:creationId xmlns:p14="http://schemas.microsoft.com/office/powerpoint/2010/main" val="6872646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https://www.valantic.com/referenzen/spaeter-setzt-auf-augmented-shop-experience-mit-pimcore/</a:t>
            </a:r>
          </a:p>
          <a:p>
            <a:endParaRPr lang="de-DE"/>
          </a:p>
        </p:txBody>
      </p:sp>
      <p:sp>
        <p:nvSpPr>
          <p:cNvPr id="4" name="Foliennummernplatzhalter 3"/>
          <p:cNvSpPr>
            <a:spLocks noGrp="1"/>
          </p:cNvSpPr>
          <p:nvPr>
            <p:ph type="sldNum" sz="quarter" idx="5"/>
          </p:nvPr>
        </p:nvSpPr>
        <p:spPr/>
        <p:txBody>
          <a:bodyPr/>
          <a:lstStyle/>
          <a:p>
            <a:fld id="{3F057BFC-C343-418D-A1CD-27189FE9D014}" type="slidenum">
              <a:rPr lang="de-DE" smtClean="0"/>
              <a:t>114</a:t>
            </a:fld>
            <a:endParaRPr lang="de-DE"/>
          </a:p>
        </p:txBody>
      </p:sp>
    </p:spTree>
    <p:extLst>
      <p:ext uri="{BB962C8B-B14F-4D97-AF65-F5344CB8AC3E}">
        <p14:creationId xmlns:p14="http://schemas.microsoft.com/office/powerpoint/2010/main" val="30604065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https://www.valantic.com/referenzen/hgc-vertraut-auf-sap-commerce-cloud/</a:t>
            </a:r>
          </a:p>
          <a:p>
            <a:endParaRPr lang="de-DE"/>
          </a:p>
          <a:p>
            <a:endParaRPr lang="de-DE"/>
          </a:p>
        </p:txBody>
      </p:sp>
      <p:sp>
        <p:nvSpPr>
          <p:cNvPr id="4" name="Foliennummernplatzhalter 3"/>
          <p:cNvSpPr>
            <a:spLocks noGrp="1"/>
          </p:cNvSpPr>
          <p:nvPr>
            <p:ph type="sldNum" sz="quarter" idx="5"/>
          </p:nvPr>
        </p:nvSpPr>
        <p:spPr/>
        <p:txBody>
          <a:bodyPr/>
          <a:lstStyle/>
          <a:p>
            <a:fld id="{10ADB628-1FD1-4008-BCF0-1D9E4A879B1C}" type="slidenum">
              <a:rPr lang="de-DE" smtClean="0"/>
              <a:t>115</a:t>
            </a:fld>
            <a:endParaRPr lang="de-DE"/>
          </a:p>
        </p:txBody>
      </p:sp>
    </p:spTree>
    <p:extLst>
      <p:ext uri="{BB962C8B-B14F-4D97-AF65-F5344CB8AC3E}">
        <p14:creationId xmlns:p14="http://schemas.microsoft.com/office/powerpoint/2010/main" val="870722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https://www.valantic.com/referenzen/hgc-vertraut-auf-sap-commerce-cloud/</a:t>
            </a:r>
          </a:p>
        </p:txBody>
      </p:sp>
      <p:sp>
        <p:nvSpPr>
          <p:cNvPr id="4" name="Foliennummernplatzhalter 3"/>
          <p:cNvSpPr>
            <a:spLocks noGrp="1"/>
          </p:cNvSpPr>
          <p:nvPr>
            <p:ph type="sldNum" sz="quarter" idx="5"/>
          </p:nvPr>
        </p:nvSpPr>
        <p:spPr/>
        <p:txBody>
          <a:bodyPr/>
          <a:lstStyle/>
          <a:p>
            <a:fld id="{3F057BFC-C343-418D-A1CD-27189FE9D014}" type="slidenum">
              <a:rPr lang="de-DE" smtClean="0"/>
              <a:t>116</a:t>
            </a:fld>
            <a:endParaRPr lang="de-DE"/>
          </a:p>
        </p:txBody>
      </p:sp>
    </p:spTree>
    <p:extLst>
      <p:ext uri="{BB962C8B-B14F-4D97-AF65-F5344CB8AC3E}">
        <p14:creationId xmlns:p14="http://schemas.microsoft.com/office/powerpoint/2010/main" val="1516062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4.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1.xml"/><Relationship Id="rId1" Type="http://schemas.openxmlformats.org/officeDocument/2006/relationships/tags" Target="../tags/tag58.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xml"/><Relationship Id="rId1" Type="http://schemas.openxmlformats.org/officeDocument/2006/relationships/tags" Target="../tags/tag59.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xml"/><Relationship Id="rId1" Type="http://schemas.openxmlformats.org/officeDocument/2006/relationships/tags" Target="../tags/tag60.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1.xml"/><Relationship Id="rId1" Type="http://schemas.openxmlformats.org/officeDocument/2006/relationships/tags" Target="../tags/tag61.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xml"/><Relationship Id="rId1" Type="http://schemas.openxmlformats.org/officeDocument/2006/relationships/tags" Target="../tags/tag62.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1.xml"/><Relationship Id="rId1" Type="http://schemas.openxmlformats.org/officeDocument/2006/relationships/tags" Target="../tags/tag63.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1.xml"/><Relationship Id="rId1" Type="http://schemas.openxmlformats.org/officeDocument/2006/relationships/tags" Target="../tags/tag6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  041 : title page shape right">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2038045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hape">
            <a:extLst>
              <a:ext uri="{FF2B5EF4-FFF2-40B4-BE49-F238E27FC236}">
                <a16:creationId xmlns:a16="http://schemas.microsoft.com/office/drawing/2014/main" id="{4BB14D95-49AB-4529-5662-66D2A1B26854}"/>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540000" y="5220000"/>
            <a:ext cx="6120000"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540000" y="3960000"/>
            <a:ext cx="6120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540000" y="2108200"/>
            <a:ext cx="6120000" cy="16718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pic>
        <p:nvPicPr>
          <p:cNvPr id="55" name="valantic logo">
            <a:extLst>
              <a:ext uri="{FF2B5EF4-FFF2-40B4-BE49-F238E27FC236}">
                <a16:creationId xmlns:a16="http://schemas.microsoft.com/office/drawing/2014/main" id="{F7AE2AE6-2DD6-B611-8273-3605A63BC1C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225526" y="123982"/>
            <a:ext cx="2802006" cy="1080000"/>
          </a:xfrm>
          <a:prstGeom prst="rect">
            <a:avLst/>
          </a:prstGeom>
        </p:spPr>
      </p:pic>
    </p:spTree>
    <p:extLst>
      <p:ext uri="{BB962C8B-B14F-4D97-AF65-F5344CB8AC3E}">
        <p14:creationId xmlns:p14="http://schemas.microsoft.com/office/powerpoint/2010/main" val="24876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   009 : video full siz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133590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ilm">
            <a:extLst>
              <a:ext uri="{FF2B5EF4-FFF2-40B4-BE49-F238E27FC236}">
                <a16:creationId xmlns:a16="http://schemas.microsoft.com/office/drawing/2014/main" id="{0833981F-AEE0-01D6-B2C9-2F71CD5FE813}"/>
              </a:ext>
            </a:extLst>
          </p:cNvPr>
          <p:cNvSpPr>
            <a:spLocks noGrp="1"/>
          </p:cNvSpPr>
          <p:nvPr>
            <p:ph type="media" sz="quarter" idx="26"/>
          </p:nvPr>
        </p:nvSpPr>
        <p:spPr>
          <a:xfrm>
            <a:off x="0" y="0"/>
            <a:ext cx="12204000" cy="6858000"/>
          </a:xfrm>
        </p:spPr>
        <p:txBody>
          <a:bodyPr/>
          <a:lstStyle/>
          <a:p>
            <a:r>
              <a:rPr lang="de-DE"/>
              <a:t>Mediaclip durch Klicken auf Symbol hinzufügen</a:t>
            </a:r>
            <a:endParaRPr lang="en-US"/>
          </a:p>
        </p:txBody>
      </p:sp>
      <p:sp>
        <p:nvSpPr>
          <p:cNvPr id="5" name="title">
            <a:extLst>
              <a:ext uri="{FF2B5EF4-FFF2-40B4-BE49-F238E27FC236}">
                <a16:creationId xmlns:a16="http://schemas.microsoft.com/office/drawing/2014/main" id="{73EA888E-C1BB-D71B-E0FC-835A13A60D7F}"/>
              </a:ext>
            </a:extLst>
          </p:cNvPr>
          <p:cNvSpPr>
            <a:spLocks noGrp="1"/>
          </p:cNvSpPr>
          <p:nvPr>
            <p:ph type="title"/>
          </p:nvPr>
        </p:nvSpPr>
        <p:spPr>
          <a:xfrm>
            <a:off x="540000" y="3960000"/>
            <a:ext cx="11088000" cy="2196000"/>
          </a:xfrm>
        </p:spPr>
        <p:txBody>
          <a:bodyPr vert="horz" lIns="0" tIns="0" rIns="0" bIns="0" rtlCol="0" anchor="t">
            <a:noAutofit/>
          </a:bodyPr>
          <a:lstStyle>
            <a:lvl1pPr>
              <a:defRPr lang="en-US" sz="2400" dirty="0"/>
            </a:lvl1pPr>
          </a:lstStyle>
          <a:p>
            <a:pPr lvl="0">
              <a:lnSpc>
                <a:spcPct val="100000"/>
              </a:lnSpc>
            </a:pPr>
            <a:r>
              <a:rPr lang="de-DE"/>
              <a:t>Mastertitelformat bearbeiten</a:t>
            </a:r>
            <a:endParaRPr lang="en-US" dirty="0"/>
          </a:p>
        </p:txBody>
      </p:sp>
    </p:spTree>
    <p:extLst>
      <p:ext uri="{BB962C8B-B14F-4D97-AF65-F5344CB8AC3E}">
        <p14:creationId xmlns:p14="http://schemas.microsoft.com/office/powerpoint/2010/main" val="968437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  010 : content : picture right 17cm">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516238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right">
            <a:extLst>
              <a:ext uri="{FF2B5EF4-FFF2-40B4-BE49-F238E27FC236}">
                <a16:creationId xmlns:a16="http://schemas.microsoft.com/office/drawing/2014/main" id="{4EC65E8B-7999-AF44-0508-B3DDFC095615}"/>
              </a:ext>
            </a:extLst>
          </p:cNvPr>
          <p:cNvSpPr>
            <a:spLocks noGrp="1"/>
          </p:cNvSpPr>
          <p:nvPr>
            <p:ph type="pic" sz="quarter" idx="19"/>
          </p:nvPr>
        </p:nvSpPr>
        <p:spPr>
          <a:xfrm>
            <a:off x="6120000" y="0"/>
            <a:ext cx="61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89" name="slide number">
            <a:extLst>
              <a:ext uri="{FF2B5EF4-FFF2-40B4-BE49-F238E27FC236}">
                <a16:creationId xmlns:a16="http://schemas.microsoft.com/office/drawing/2014/main" id="{4A9A79FA-B946-DC94-8CD4-F9781F90A0D7}"/>
              </a:ext>
            </a:extLst>
          </p:cNvPr>
          <p:cNvSpPr>
            <a:spLocks noGrp="1"/>
          </p:cNvSpPr>
          <p:nvPr>
            <p:ph type="sldNum" sz="quarter" idx="12"/>
          </p:nvPr>
        </p:nvSpPr>
        <p:spPr>
          <a:xfrm>
            <a:off x="11353138" y="6379200"/>
            <a:ext cx="288000" cy="180000"/>
          </a:xfrm>
        </p:spPr>
        <p:txBody>
          <a:bodyPr/>
          <a:lstStyle/>
          <a:p>
            <a:fld id="{3AB0EB1E-25C5-4740-9782-54CCC0C83B03}" type="slidenum">
              <a:rPr lang="en-US" smtClean="0"/>
              <a:t>‹Nr.›</a:t>
            </a:fld>
            <a:endParaRPr lang="en-US"/>
          </a:p>
        </p:txBody>
      </p:sp>
      <p:sp>
        <p:nvSpPr>
          <p:cNvPr id="90" name="footer">
            <a:extLst>
              <a:ext uri="{FF2B5EF4-FFF2-40B4-BE49-F238E27FC236}">
                <a16:creationId xmlns:a16="http://schemas.microsoft.com/office/drawing/2014/main" id="{CF6B3373-7C3F-A77B-C0D2-AC7E92A6E396}"/>
              </a:ext>
            </a:extLst>
          </p:cNvPr>
          <p:cNvSpPr>
            <a:spLocks noGrp="1"/>
          </p:cNvSpPr>
          <p:nvPr>
            <p:ph type="ftr" sz="quarter" idx="11"/>
          </p:nvPr>
        </p:nvSpPr>
        <p:spPr>
          <a:xfrm>
            <a:off x="7270749" y="6379200"/>
            <a:ext cx="4082389" cy="180000"/>
          </a:xfrm>
        </p:spPr>
        <p:txBody>
          <a:bodyPr/>
          <a:lstStyle/>
          <a:p>
            <a:r>
              <a:rPr lang="en-US"/>
              <a:t>valantic layout samples Route B</a:t>
            </a:r>
          </a:p>
        </p:txBody>
      </p:sp>
      <p:sp>
        <p:nvSpPr>
          <p:cNvPr id="91" name="date">
            <a:extLst>
              <a:ext uri="{FF2B5EF4-FFF2-40B4-BE49-F238E27FC236}">
                <a16:creationId xmlns:a16="http://schemas.microsoft.com/office/drawing/2014/main" id="{7D661A03-7125-BDF0-8272-47D38FA50BE6}"/>
              </a:ext>
            </a:extLst>
          </p:cNvPr>
          <p:cNvSpPr>
            <a:spLocks noGrp="1"/>
          </p:cNvSpPr>
          <p:nvPr>
            <p:ph type="dt" sz="half" idx="10"/>
          </p:nvPr>
        </p:nvSpPr>
        <p:spPr>
          <a:xfrm>
            <a:off x="5040000" y="6379200"/>
            <a:ext cx="2160000" cy="180000"/>
          </a:xfrm>
        </p:spPr>
        <p:txBody>
          <a:bodyPr/>
          <a:lstStyle/>
          <a:p>
            <a:r>
              <a:rPr lang="de-DE"/>
              <a:t>23-09-14</a:t>
            </a:r>
            <a:endParaRPr lang="en-US"/>
          </a:p>
        </p:txBody>
      </p:sp>
      <p:sp>
        <p:nvSpPr>
          <p:cNvPr id="2" name="content">
            <a:extLst>
              <a:ext uri="{FF2B5EF4-FFF2-40B4-BE49-F238E27FC236}">
                <a16:creationId xmlns:a16="http://schemas.microsoft.com/office/drawing/2014/main" id="{705F9221-2C7B-794A-1A1F-B66C5F3FDC57}"/>
              </a:ext>
            </a:extLst>
          </p:cNvPr>
          <p:cNvSpPr>
            <a:spLocks noGrp="1"/>
          </p:cNvSpPr>
          <p:nvPr>
            <p:ph sz="quarter" idx="15"/>
          </p:nvPr>
        </p:nvSpPr>
        <p:spPr>
          <a:xfrm>
            <a:off x="539998" y="2628000"/>
            <a:ext cx="5040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title">
            <a:extLst>
              <a:ext uri="{FF2B5EF4-FFF2-40B4-BE49-F238E27FC236}">
                <a16:creationId xmlns:a16="http://schemas.microsoft.com/office/drawing/2014/main" id="{342B1C18-F605-0005-B448-E48E1BADD677}"/>
              </a:ext>
            </a:extLst>
          </p:cNvPr>
          <p:cNvSpPr>
            <a:spLocks noGrp="1"/>
          </p:cNvSpPr>
          <p:nvPr>
            <p:ph type="title"/>
          </p:nvPr>
        </p:nvSpPr>
        <p:spPr>
          <a:xfrm>
            <a:off x="540000" y="622301"/>
            <a:ext cx="5400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2BCA0C52-1240-1F0B-D3D8-154CFEAF412B}"/>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26278511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  011 : content : picture right 11cm">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669075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right 11cm">
            <a:extLst>
              <a:ext uri="{FF2B5EF4-FFF2-40B4-BE49-F238E27FC236}">
                <a16:creationId xmlns:a16="http://schemas.microsoft.com/office/drawing/2014/main" id="{BA5DD37E-79B5-4F36-AAD5-9CFEC62428E4}"/>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8000"/>
            <a:ext cx="7200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7200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B5DB48FB-A4EC-78AE-12A2-F3231AD8231F}"/>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25724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   012 : 4 colored rows Icons : picture right 11cm">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944604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right 11cm">
            <a:extLst>
              <a:ext uri="{FF2B5EF4-FFF2-40B4-BE49-F238E27FC236}">
                <a16:creationId xmlns:a16="http://schemas.microsoft.com/office/drawing/2014/main" id="{88020849-41A9-AE9F-6BFC-C5EFB01C1A2D}"/>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GB" smtClean="0"/>
              <a:pPr/>
              <a:t>‹Nr.›</a:t>
            </a:fld>
            <a:endParaRPr lang="en-GB"/>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1"/>
                </a:solidFill>
              </a:defRPr>
            </a:lvl1pPr>
          </a:lstStyle>
          <a:p>
            <a:r>
              <a:rPr lang="en-US"/>
              <a:t>valantic layout samples Route B</a:t>
            </a:r>
            <a:endParaRPr lang="nl-NL"/>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0" name="freeshape 4">
            <a:extLst>
              <a:ext uri="{FF2B5EF4-FFF2-40B4-BE49-F238E27FC236}">
                <a16:creationId xmlns:a16="http://schemas.microsoft.com/office/drawing/2014/main" id="{33BCC3FB-2FA5-F650-2105-F194E41771DE}"/>
              </a:ext>
            </a:extLst>
          </p:cNvPr>
          <p:cNvSpPr/>
          <p:nvPr/>
        </p:nvSpPr>
        <p:spPr>
          <a:xfrm>
            <a:off x="2049812" y="4833000"/>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a:solidFill>
                <a:schemeClr val="bg1"/>
              </a:solidFill>
            </a:endParaRPr>
          </a:p>
        </p:txBody>
      </p:sp>
      <p:sp>
        <p:nvSpPr>
          <p:cNvPr id="11" name="text 4">
            <a:extLst>
              <a:ext uri="{FF2B5EF4-FFF2-40B4-BE49-F238E27FC236}">
                <a16:creationId xmlns:a16="http://schemas.microsoft.com/office/drawing/2014/main" id="{4D36156F-1552-11A4-A067-BB03795DBAB0}"/>
              </a:ext>
            </a:extLst>
          </p:cNvPr>
          <p:cNvSpPr>
            <a:spLocks noGrp="1"/>
          </p:cNvSpPr>
          <p:nvPr>
            <p:ph type="body" idx="27"/>
          </p:nvPr>
        </p:nvSpPr>
        <p:spPr>
          <a:xfrm>
            <a:off x="2800900" y="4887522"/>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icon 4">
            <a:extLst>
              <a:ext uri="{FF2B5EF4-FFF2-40B4-BE49-F238E27FC236}">
                <a16:creationId xmlns:a16="http://schemas.microsoft.com/office/drawing/2014/main" id="{15138CA9-B5BC-DBD4-B39A-1998E54EECD9}"/>
              </a:ext>
            </a:extLst>
          </p:cNvPr>
          <p:cNvSpPr>
            <a:spLocks noGrp="1"/>
          </p:cNvSpPr>
          <p:nvPr>
            <p:ph sz="quarter" idx="28"/>
          </p:nvPr>
        </p:nvSpPr>
        <p:spPr>
          <a:xfrm>
            <a:off x="2158306" y="4946892"/>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13" name="freeshape 3">
            <a:extLst>
              <a:ext uri="{FF2B5EF4-FFF2-40B4-BE49-F238E27FC236}">
                <a16:creationId xmlns:a16="http://schemas.microsoft.com/office/drawing/2014/main" id="{BD8E9F08-BC14-BE41-C746-109C08D66386}"/>
              </a:ext>
            </a:extLst>
          </p:cNvPr>
          <p:cNvSpPr/>
          <p:nvPr/>
        </p:nvSpPr>
        <p:spPr>
          <a:xfrm>
            <a:off x="1510906" y="4009044"/>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a:solidFill>
                <a:schemeClr val="bg1"/>
              </a:solidFill>
            </a:endParaRPr>
          </a:p>
        </p:txBody>
      </p:sp>
      <p:sp>
        <p:nvSpPr>
          <p:cNvPr id="15" name="text 3">
            <a:extLst>
              <a:ext uri="{FF2B5EF4-FFF2-40B4-BE49-F238E27FC236}">
                <a16:creationId xmlns:a16="http://schemas.microsoft.com/office/drawing/2014/main" id="{44E94427-31D3-ED48-178D-8E33F47006BD}"/>
              </a:ext>
            </a:extLst>
          </p:cNvPr>
          <p:cNvSpPr>
            <a:spLocks noGrp="1"/>
          </p:cNvSpPr>
          <p:nvPr>
            <p:ph type="body" idx="29"/>
          </p:nvPr>
        </p:nvSpPr>
        <p:spPr>
          <a:xfrm>
            <a:off x="2265887" y="4063608"/>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icon 3">
            <a:extLst>
              <a:ext uri="{FF2B5EF4-FFF2-40B4-BE49-F238E27FC236}">
                <a16:creationId xmlns:a16="http://schemas.microsoft.com/office/drawing/2014/main" id="{2DA4F3EF-3FA8-3DB5-E571-2DD70EBCB67A}"/>
              </a:ext>
            </a:extLst>
          </p:cNvPr>
          <p:cNvSpPr>
            <a:spLocks noGrp="1"/>
          </p:cNvSpPr>
          <p:nvPr>
            <p:ph sz="quarter" idx="30"/>
          </p:nvPr>
        </p:nvSpPr>
        <p:spPr>
          <a:xfrm>
            <a:off x="1617812" y="4120820"/>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24" name="freeshape 2">
            <a:extLst>
              <a:ext uri="{FF2B5EF4-FFF2-40B4-BE49-F238E27FC236}">
                <a16:creationId xmlns:a16="http://schemas.microsoft.com/office/drawing/2014/main" id="{B00C8122-BABB-E6B5-C4DC-B896FEC69659}"/>
              </a:ext>
            </a:extLst>
          </p:cNvPr>
          <p:cNvSpPr/>
          <p:nvPr/>
        </p:nvSpPr>
        <p:spPr>
          <a:xfrm>
            <a:off x="972000" y="3185089"/>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a:solidFill>
                <a:schemeClr val="bg1"/>
              </a:solidFill>
            </a:endParaRPr>
          </a:p>
        </p:txBody>
      </p:sp>
      <p:sp>
        <p:nvSpPr>
          <p:cNvPr id="25" name="text 2">
            <a:extLst>
              <a:ext uri="{FF2B5EF4-FFF2-40B4-BE49-F238E27FC236}">
                <a16:creationId xmlns:a16="http://schemas.microsoft.com/office/drawing/2014/main" id="{F15A23C6-FF19-68C4-E8B1-80E8580B2DF2}"/>
              </a:ext>
            </a:extLst>
          </p:cNvPr>
          <p:cNvSpPr>
            <a:spLocks noGrp="1"/>
          </p:cNvSpPr>
          <p:nvPr>
            <p:ph type="body" idx="31"/>
          </p:nvPr>
        </p:nvSpPr>
        <p:spPr>
          <a:xfrm>
            <a:off x="1763453" y="3234092"/>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icon 2">
            <a:extLst>
              <a:ext uri="{FF2B5EF4-FFF2-40B4-BE49-F238E27FC236}">
                <a16:creationId xmlns:a16="http://schemas.microsoft.com/office/drawing/2014/main" id="{04CEDE73-7F99-B73F-1D58-6D8D1F4D3B16}"/>
              </a:ext>
            </a:extLst>
          </p:cNvPr>
          <p:cNvSpPr>
            <a:spLocks noGrp="1"/>
          </p:cNvSpPr>
          <p:nvPr>
            <p:ph sz="quarter" idx="32"/>
          </p:nvPr>
        </p:nvSpPr>
        <p:spPr>
          <a:xfrm>
            <a:off x="1078906" y="3294748"/>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32" name="freeshape 1">
            <a:extLst>
              <a:ext uri="{FF2B5EF4-FFF2-40B4-BE49-F238E27FC236}">
                <a16:creationId xmlns:a16="http://schemas.microsoft.com/office/drawing/2014/main" id="{50AC87C5-3284-6E75-C0E5-CA69A39338F8}"/>
              </a:ext>
            </a:extLst>
          </p:cNvPr>
          <p:cNvSpPr/>
          <p:nvPr/>
        </p:nvSpPr>
        <p:spPr>
          <a:xfrm>
            <a:off x="540000" y="2361134"/>
            <a:ext cx="5184000" cy="648000"/>
          </a:xfrm>
          <a:custGeom>
            <a:avLst/>
            <a:gdLst>
              <a:gd name="connsiteX0" fmla="*/ 324000 w 5184000"/>
              <a:gd name="connsiteY0" fmla="*/ 0 h 648000"/>
              <a:gd name="connsiteX1" fmla="*/ 4860000 w 5184000"/>
              <a:gd name="connsiteY1" fmla="*/ 0 h 648000"/>
              <a:gd name="connsiteX2" fmla="*/ 5184000 w 5184000"/>
              <a:gd name="connsiteY2" fmla="*/ 324000 h 648000"/>
              <a:gd name="connsiteX3" fmla="*/ 4860000 w 5184000"/>
              <a:gd name="connsiteY3" fmla="*/ 648000 h 648000"/>
              <a:gd name="connsiteX4" fmla="*/ 324000 w 5184000"/>
              <a:gd name="connsiteY4" fmla="*/ 648000 h 648000"/>
              <a:gd name="connsiteX5" fmla="*/ 0 w 5184000"/>
              <a:gd name="connsiteY5" fmla="*/ 324000 h 648000"/>
              <a:gd name="connsiteX6" fmla="*/ 324000 w 5184000"/>
              <a:gd name="connsiteY6" fmla="*/ 0 h 648000"/>
              <a:gd name="connsiteX7" fmla="*/ 330105 w 5184000"/>
              <a:gd name="connsiteY7" fmla="*/ 56922 h 648000"/>
              <a:gd name="connsiteX8" fmla="*/ 60105 w 5184000"/>
              <a:gd name="connsiteY8" fmla="*/ 326922 h 648000"/>
              <a:gd name="connsiteX9" fmla="*/ 330105 w 5184000"/>
              <a:gd name="connsiteY9" fmla="*/ 596922 h 648000"/>
              <a:gd name="connsiteX10" fmla="*/ 600105 w 5184000"/>
              <a:gd name="connsiteY10" fmla="*/ 326922 h 648000"/>
              <a:gd name="connsiteX11" fmla="*/ 330105 w 5184000"/>
              <a:gd name="connsiteY11" fmla="*/ 5692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4000" h="648000">
                <a:moveTo>
                  <a:pt x="324000" y="0"/>
                </a:moveTo>
                <a:lnTo>
                  <a:pt x="4860000" y="0"/>
                </a:lnTo>
                <a:cubicBezTo>
                  <a:pt x="5038940" y="0"/>
                  <a:pt x="5184000" y="145060"/>
                  <a:pt x="5184000" y="324000"/>
                </a:cubicBezTo>
                <a:cubicBezTo>
                  <a:pt x="5184000" y="502940"/>
                  <a:pt x="5038940" y="648000"/>
                  <a:pt x="4860000" y="648000"/>
                </a:cubicBezTo>
                <a:lnTo>
                  <a:pt x="324000" y="648000"/>
                </a:lnTo>
                <a:cubicBezTo>
                  <a:pt x="145060" y="648000"/>
                  <a:pt x="0" y="502940"/>
                  <a:pt x="0" y="324000"/>
                </a:cubicBezTo>
                <a:cubicBezTo>
                  <a:pt x="0" y="145060"/>
                  <a:pt x="145060" y="0"/>
                  <a:pt x="324000" y="0"/>
                </a:cubicBezTo>
                <a:close/>
                <a:moveTo>
                  <a:pt x="330105" y="56922"/>
                </a:moveTo>
                <a:cubicBezTo>
                  <a:pt x="180988" y="56922"/>
                  <a:pt x="60105" y="177805"/>
                  <a:pt x="60105" y="326922"/>
                </a:cubicBezTo>
                <a:cubicBezTo>
                  <a:pt x="60105" y="476039"/>
                  <a:pt x="180988" y="596922"/>
                  <a:pt x="330105" y="596922"/>
                </a:cubicBezTo>
                <a:cubicBezTo>
                  <a:pt x="479222" y="596922"/>
                  <a:pt x="600105" y="476039"/>
                  <a:pt x="600105" y="326922"/>
                </a:cubicBezTo>
                <a:cubicBezTo>
                  <a:pt x="600105" y="177805"/>
                  <a:pt x="479222" y="56922"/>
                  <a:pt x="330105" y="56922"/>
                </a:cubicBezTo>
                <a:close/>
              </a:path>
            </a:pathLst>
          </a:custGeom>
          <a:gradFill>
            <a:gsLst>
              <a:gs pos="0">
                <a:srgbClr val="EF4251"/>
              </a:gs>
              <a:gs pos="100000">
                <a:srgbClr val="F4704D"/>
              </a:gs>
            </a:gsLst>
            <a:lin ang="18900000" scaled="0"/>
          </a:gradFill>
        </p:spPr>
        <p:txBody>
          <a:bodyPr vert="horz" lIns="792000" tIns="36000" rIns="180000" bIns="36000" rtlCol="0" anchor="ctr">
            <a:noAutofit/>
          </a:bodyPr>
          <a:lstStyle/>
          <a:p>
            <a:pPr lvl="0" indent="0">
              <a:lnSpc>
                <a:spcPts val="1800"/>
              </a:lnSpc>
              <a:spcBef>
                <a:spcPts val="300"/>
              </a:spcBef>
              <a:spcAft>
                <a:spcPts val="300"/>
              </a:spcAft>
              <a:buClr>
                <a:schemeClr val="accent2"/>
              </a:buClr>
              <a:buSzPct val="100000"/>
              <a:buFont typeface="Verdana" panose="020B0604030504040204" pitchFamily="34" charset="0"/>
              <a:buNone/>
              <a:tabLst>
                <a:tab pos="182563" algn="l"/>
              </a:tabLst>
            </a:pPr>
            <a:endParaRPr lang="en-US" sz="1400" b="0" baseline="0" noProof="0">
              <a:solidFill>
                <a:schemeClr val="bg1"/>
              </a:solidFill>
            </a:endParaRPr>
          </a:p>
        </p:txBody>
      </p:sp>
      <p:sp>
        <p:nvSpPr>
          <p:cNvPr id="33" name="text 1">
            <a:extLst>
              <a:ext uri="{FF2B5EF4-FFF2-40B4-BE49-F238E27FC236}">
                <a16:creationId xmlns:a16="http://schemas.microsoft.com/office/drawing/2014/main" id="{D6FC1170-8BB4-AABD-B741-2C58269AACFC}"/>
              </a:ext>
            </a:extLst>
          </p:cNvPr>
          <p:cNvSpPr>
            <a:spLocks noGrp="1"/>
          </p:cNvSpPr>
          <p:nvPr>
            <p:ph type="body" idx="33"/>
          </p:nvPr>
        </p:nvSpPr>
        <p:spPr>
          <a:xfrm>
            <a:off x="1337820" y="2417650"/>
            <a:ext cx="4140000" cy="540000"/>
          </a:xfrm>
        </p:spPr>
        <p:txBody>
          <a:bodyPr anchor="ct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4" name="icon 1">
            <a:extLst>
              <a:ext uri="{FF2B5EF4-FFF2-40B4-BE49-F238E27FC236}">
                <a16:creationId xmlns:a16="http://schemas.microsoft.com/office/drawing/2014/main" id="{5DE15324-D075-A2BF-BE5B-052880D503AD}"/>
              </a:ext>
            </a:extLst>
          </p:cNvPr>
          <p:cNvSpPr>
            <a:spLocks noGrp="1"/>
          </p:cNvSpPr>
          <p:nvPr>
            <p:ph sz="quarter" idx="34"/>
          </p:nvPr>
        </p:nvSpPr>
        <p:spPr>
          <a:xfrm>
            <a:off x="646906" y="2468676"/>
            <a:ext cx="432000" cy="432000"/>
          </a:xfrm>
          <a:prstGeom prst="ellipse">
            <a:avLst/>
          </a:prstGeom>
        </p:spPr>
        <p:txBody>
          <a:bodyPr wrap="none" anchor="ctr" anchorCtr="1"/>
          <a:lstStyle>
            <a:lvl1pPr>
              <a:defRPr>
                <a:solidFill>
                  <a:schemeClr val="accent1"/>
                </a:solidFill>
              </a:defRPr>
            </a:lvl1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7200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4871BBE7-625C-CDD4-5985-F918ED91B1CF}"/>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297222822"/>
      </p:ext>
    </p:extLst>
  </p:cSld>
  <p:clrMapOvr>
    <a:masterClrMapping/>
  </p:clrMapOvr>
  <p:extLst>
    <p:ext uri="{DCECCB84-F9BA-43D5-87BE-67443E8EF086}">
      <p15:sldGuideLst xmlns:p15="http://schemas.microsoft.com/office/powerpoint/2012/main">
        <p15:guide id="1" orient="horz" pos="17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  013 : content : 2 pictures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541108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 name="picture below">
            <a:extLst>
              <a:ext uri="{FF2B5EF4-FFF2-40B4-BE49-F238E27FC236}">
                <a16:creationId xmlns:a16="http://schemas.microsoft.com/office/drawing/2014/main" id="{64B5A92D-5A2D-40C8-EC14-0A74FFA0435D}"/>
              </a:ext>
            </a:extLst>
          </p:cNvPr>
          <p:cNvSpPr>
            <a:spLocks noGrp="1"/>
          </p:cNvSpPr>
          <p:nvPr>
            <p:ph type="pic" sz="quarter" idx="16"/>
          </p:nvPr>
        </p:nvSpPr>
        <p:spPr>
          <a:xfrm>
            <a:off x="7464424" y="2636838"/>
            <a:ext cx="4176713" cy="2592387"/>
          </a:xfrm>
          <a:prstGeom prst="roundRect">
            <a:avLst>
              <a:gd name="adj" fmla="val 2626"/>
            </a:avLst>
          </a:prstGeom>
          <a:solidFill>
            <a:schemeClr val="bg1"/>
          </a:solidFill>
          <a:effectLst>
            <a:outerShdw blurRad="63500" algn="tl" rotWithShape="0">
              <a:schemeClr val="accent4">
                <a:alpha val="50000"/>
              </a:schemeClr>
            </a:outerShdw>
          </a:effectLst>
        </p:spPr>
        <p:txBody>
          <a:bodyPr vert="horz" lIns="0" tIns="0" rIns="0" bIns="0" rtlCol="0">
            <a:noAutofit/>
          </a:bodyPr>
          <a:lstStyle>
            <a:lvl1pPr>
              <a:defRPr lang="en-DE" dirty="0"/>
            </a:lvl1pPr>
          </a:lstStyle>
          <a:p>
            <a:pPr lvl="0"/>
            <a:r>
              <a:rPr lang="de-DE"/>
              <a:t>Bild durch Klicken auf Symbol hinzufügen</a:t>
            </a:r>
            <a:endParaRPr lang="en-DE"/>
          </a:p>
        </p:txBody>
      </p:sp>
      <p:sp>
        <p:nvSpPr>
          <p:cNvPr id="10" name="picture top">
            <a:extLst>
              <a:ext uri="{FF2B5EF4-FFF2-40B4-BE49-F238E27FC236}">
                <a16:creationId xmlns:a16="http://schemas.microsoft.com/office/drawing/2014/main" id="{1B4CD723-14EE-5CF9-C037-07B25FC9BAB7}"/>
              </a:ext>
            </a:extLst>
          </p:cNvPr>
          <p:cNvSpPr>
            <a:spLocks noGrp="1"/>
          </p:cNvSpPr>
          <p:nvPr>
            <p:ph type="pic" sz="quarter" idx="17"/>
          </p:nvPr>
        </p:nvSpPr>
        <p:spPr>
          <a:xfrm>
            <a:off x="5951162" y="-143606"/>
            <a:ext cx="3617045" cy="2635981"/>
          </a:xfrm>
          <a:prstGeom prst="roundRect">
            <a:avLst>
              <a:gd name="adj" fmla="val 2001"/>
            </a:avLst>
          </a:prstGeom>
          <a:solidFill>
            <a:schemeClr val="bg1"/>
          </a:solidFill>
          <a:effectLst>
            <a:outerShdw blurRad="63500" algn="tl" rotWithShape="0">
              <a:schemeClr val="accent4">
                <a:alpha val="50000"/>
              </a:schemeClr>
            </a:outerShdw>
          </a:effectLst>
        </p:spPr>
        <p:txBody>
          <a:bodyPr vert="horz" lIns="0" tIns="0" rIns="0" bIns="0" rtlCol="0">
            <a:noAutofit/>
          </a:bodyPr>
          <a:lstStyle>
            <a:lvl1pPr>
              <a:defRPr lang="en-DE" dirty="0"/>
            </a:lvl1pPr>
          </a:lstStyle>
          <a:p>
            <a:pPr lvl="0"/>
            <a:r>
              <a:rPr lang="de-DE"/>
              <a:t>Bild durch Klicken auf Symbol hinzufügen</a:t>
            </a:r>
            <a:endParaRPr lang="en-DE"/>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7999"/>
            <a:ext cx="6120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a:xfrm>
            <a:off x="540000" y="622301"/>
            <a:ext cx="5040000" cy="648000"/>
          </a:xfrm>
        </p:spPr>
        <p:txBody>
          <a:bodyPr vert="horz"/>
          <a:lstStyle/>
          <a:p>
            <a:r>
              <a:rPr lang="de-DE"/>
              <a:t>Mastertitelformat bearbeiten</a:t>
            </a:r>
            <a:endParaRPr lang="en-US" dirty="0"/>
          </a:p>
        </p:txBody>
      </p:sp>
      <p:sp>
        <p:nvSpPr>
          <p:cNvPr id="3" name="navigation">
            <a:extLst>
              <a:ext uri="{FF2B5EF4-FFF2-40B4-BE49-F238E27FC236}">
                <a16:creationId xmlns:a16="http://schemas.microsoft.com/office/drawing/2014/main" id="{6A77231E-06C6-10F9-814A-EBF83BBE4C2B}"/>
              </a:ext>
            </a:extLst>
          </p:cNvPr>
          <p:cNvSpPr>
            <a:spLocks noGrp="1"/>
          </p:cNvSpPr>
          <p:nvPr>
            <p:ph type="body" sz="quarter" idx="14"/>
          </p:nvPr>
        </p:nvSpPr>
        <p:spPr>
          <a:xfrm>
            <a:off x="576000" y="396000"/>
            <a:ext cx="504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288797308"/>
      </p:ext>
    </p:extLst>
  </p:cSld>
  <p:clrMapOvr>
    <a:masterClrMapping/>
  </p:clrMapOvr>
  <p:extLst>
    <p:ext uri="{DCECCB84-F9BA-43D5-87BE-67443E8EF086}">
      <p15:sldGuideLst xmlns:p15="http://schemas.microsoft.com/office/powerpoint/2012/main">
        <p15:guide id="1" pos="3840">
          <p15:clr>
            <a:srgbClr val="FBAE40"/>
          </p15:clr>
        </p15:guide>
        <p15:guide id="2" orient="horz" pos="16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  014 : content : 2 pictures right : color-text-box">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305032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picture">
            <a:extLst>
              <a:ext uri="{FF2B5EF4-FFF2-40B4-BE49-F238E27FC236}">
                <a16:creationId xmlns:a16="http://schemas.microsoft.com/office/drawing/2014/main" id="{1D0F5D2A-81FE-3833-2907-78B51B326DF1}"/>
              </a:ext>
            </a:extLst>
          </p:cNvPr>
          <p:cNvSpPr>
            <a:spLocks noGrp="1"/>
          </p:cNvSpPr>
          <p:nvPr>
            <p:ph type="pic" sz="quarter" idx="16"/>
          </p:nvPr>
        </p:nvSpPr>
        <p:spPr>
          <a:xfrm>
            <a:off x="7464424" y="3780000"/>
            <a:ext cx="4176713" cy="2376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4" name="picture top">
            <a:extLst>
              <a:ext uri="{FF2B5EF4-FFF2-40B4-BE49-F238E27FC236}">
                <a16:creationId xmlns:a16="http://schemas.microsoft.com/office/drawing/2014/main" id="{9DC2B4CA-1091-CD31-C625-B499A7922DF0}"/>
              </a:ext>
            </a:extLst>
          </p:cNvPr>
          <p:cNvSpPr>
            <a:spLocks noGrp="1"/>
          </p:cNvSpPr>
          <p:nvPr>
            <p:ph type="pic" sz="quarter" idx="17"/>
          </p:nvPr>
        </p:nvSpPr>
        <p:spPr>
          <a:xfrm>
            <a:off x="6120000" y="1476000"/>
            <a:ext cx="2880000" cy="2196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5" name="color-text-box">
            <a:extLst>
              <a:ext uri="{FF2B5EF4-FFF2-40B4-BE49-F238E27FC236}">
                <a16:creationId xmlns:a16="http://schemas.microsoft.com/office/drawing/2014/main" id="{6103A93F-ED21-3458-4157-6CA989FA5CA9}"/>
              </a:ext>
            </a:extLst>
          </p:cNvPr>
          <p:cNvSpPr>
            <a:spLocks noGrp="1"/>
          </p:cNvSpPr>
          <p:nvPr>
            <p:ph sz="quarter" idx="19"/>
          </p:nvPr>
        </p:nvSpPr>
        <p:spPr>
          <a:xfrm>
            <a:off x="8791575" y="3218400"/>
            <a:ext cx="2448000" cy="900000"/>
          </a:xfrm>
          <a:prstGeom prst="roundRect">
            <a:avLst>
              <a:gd name="adj" fmla="val 9259"/>
            </a:avLst>
          </a:prstGeom>
          <a:solidFill>
            <a:schemeClr val="accent1"/>
          </a:solidFill>
        </p:spPr>
        <p:txBody>
          <a:bodyPr lIns="108000" tIns="72000" rIns="72000"/>
          <a:lstStyle>
            <a:lvl1pPr>
              <a:defRPr>
                <a:solidFill>
                  <a:schemeClr val="accent4"/>
                </a:solidFill>
                <a:latin typeface="+mj-lt"/>
              </a:defRPr>
            </a:lvl1pPr>
            <a:lvl2pPr>
              <a:defRPr>
                <a:solidFill>
                  <a:schemeClr val="accent4"/>
                </a:solidFill>
                <a:latin typeface="+mj-lt"/>
              </a:defRPr>
            </a:lvl2pPr>
            <a:lvl3pPr>
              <a:defRPr>
                <a:solidFill>
                  <a:schemeClr val="accent4"/>
                </a:solidFill>
                <a:latin typeface="+mj-lt"/>
              </a:defRPr>
            </a:lvl3pPr>
            <a:lvl4pPr>
              <a:defRPr>
                <a:solidFill>
                  <a:schemeClr val="accent4"/>
                </a:solidFill>
                <a:latin typeface="+mj-lt"/>
              </a:defRPr>
            </a:lvl4pPr>
            <a:lvl5pPr>
              <a:defRPr>
                <a:solidFill>
                  <a:schemeClr val="accent4"/>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7999"/>
            <a:ext cx="5544000" cy="3528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D8BCFDF7-1D5B-8DAC-DC2F-D54BF2A365BB}"/>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170742444"/>
      </p:ext>
    </p:extLst>
  </p:cSld>
  <p:clrMapOvr>
    <a:masterClrMapping/>
  </p:clrMapOvr>
  <p:extLst>
    <p:ext uri="{DCECCB84-F9BA-43D5-87BE-67443E8EF086}">
      <p15:sldGuideLst xmlns:p15="http://schemas.microsoft.com/office/powerpoint/2012/main">
        <p15:guide id="1" pos="3840">
          <p15:clr>
            <a:srgbClr val="FBAE40"/>
          </p15:clr>
        </p15:guide>
        <p15:guide id="2" orient="horz" pos="16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  015 : 2 contents : picture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179346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right 11cm">
            <a:extLst>
              <a:ext uri="{FF2B5EF4-FFF2-40B4-BE49-F238E27FC236}">
                <a16:creationId xmlns:a16="http://schemas.microsoft.com/office/drawing/2014/main" id="{5CD7E801-2CA0-914E-7C58-8A9BA829F629}"/>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39999" y="2628000"/>
            <a:ext cx="3600000" cy="352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7200000" cy="648000"/>
          </a:xfrm>
        </p:spPr>
        <p:txBody>
          <a:bodyPr vert="horz"/>
          <a:lstStyle/>
          <a:p>
            <a:r>
              <a:rPr lang="de-DE"/>
              <a:t>Mastertitelformat bearbeiten</a:t>
            </a:r>
            <a:endParaRPr lang="en-US" dirty="0"/>
          </a:p>
        </p:txBody>
      </p:sp>
      <p:sp>
        <p:nvSpPr>
          <p:cNvPr id="3" name="content">
            <a:extLst>
              <a:ext uri="{FF2B5EF4-FFF2-40B4-BE49-F238E27FC236}">
                <a16:creationId xmlns:a16="http://schemas.microsoft.com/office/drawing/2014/main" id="{A01F8A8C-5D5A-9E22-C97F-06DCBAFD5630}"/>
              </a:ext>
            </a:extLst>
          </p:cNvPr>
          <p:cNvSpPr>
            <a:spLocks noGrp="1"/>
          </p:cNvSpPr>
          <p:nvPr>
            <p:ph sz="quarter" idx="16"/>
          </p:nvPr>
        </p:nvSpPr>
        <p:spPr>
          <a:xfrm>
            <a:off x="4140000" y="2628000"/>
            <a:ext cx="3600000" cy="352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navigation">
            <a:extLst>
              <a:ext uri="{FF2B5EF4-FFF2-40B4-BE49-F238E27FC236}">
                <a16:creationId xmlns:a16="http://schemas.microsoft.com/office/drawing/2014/main" id="{7FDF0AB8-4A72-DBED-E3BA-57CD35D7F5DF}"/>
              </a:ext>
            </a:extLst>
          </p:cNvPr>
          <p:cNvSpPr>
            <a:spLocks noGrp="1"/>
          </p:cNvSpPr>
          <p:nvPr>
            <p:ph type="body" sz="quarter" idx="14"/>
          </p:nvPr>
        </p:nvSpPr>
        <p:spPr>
          <a:xfrm>
            <a:off x="576000" y="396000"/>
            <a:ext cx="720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836971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  016 : content top : 2 pictures below">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305032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slide number">
            <a:extLst>
              <a:ext uri="{FF2B5EF4-FFF2-40B4-BE49-F238E27FC236}">
                <a16:creationId xmlns:a16="http://schemas.microsoft.com/office/drawing/2014/main" id="{42826565-22D1-A6D9-E69E-FC3884F2F12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8" name="footer">
            <a:extLst>
              <a:ext uri="{FF2B5EF4-FFF2-40B4-BE49-F238E27FC236}">
                <a16:creationId xmlns:a16="http://schemas.microsoft.com/office/drawing/2014/main" id="{D29835EC-9E23-87A7-80E6-A5CEE24EFA5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9" name="date">
            <a:extLst>
              <a:ext uri="{FF2B5EF4-FFF2-40B4-BE49-F238E27FC236}">
                <a16:creationId xmlns:a16="http://schemas.microsoft.com/office/drawing/2014/main" id="{CB18CB97-40F3-25CD-59A6-30585954D85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picture right">
            <a:extLst>
              <a:ext uri="{FF2B5EF4-FFF2-40B4-BE49-F238E27FC236}">
                <a16:creationId xmlns:a16="http://schemas.microsoft.com/office/drawing/2014/main" id="{1D0F5D2A-81FE-3833-2907-78B51B326DF1}"/>
              </a:ext>
            </a:extLst>
          </p:cNvPr>
          <p:cNvSpPr>
            <a:spLocks noGrp="1"/>
          </p:cNvSpPr>
          <p:nvPr>
            <p:ph type="pic" sz="quarter" idx="16"/>
          </p:nvPr>
        </p:nvSpPr>
        <p:spPr>
          <a:xfrm>
            <a:off x="7200000" y="3798472"/>
            <a:ext cx="5112000" cy="2376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4" name="picture left">
            <a:extLst>
              <a:ext uri="{FF2B5EF4-FFF2-40B4-BE49-F238E27FC236}">
                <a16:creationId xmlns:a16="http://schemas.microsoft.com/office/drawing/2014/main" id="{9DC2B4CA-1091-CD31-C625-B499A7922DF0}"/>
              </a:ext>
            </a:extLst>
          </p:cNvPr>
          <p:cNvSpPr>
            <a:spLocks noGrp="1"/>
          </p:cNvSpPr>
          <p:nvPr>
            <p:ph type="pic" sz="quarter" idx="17"/>
          </p:nvPr>
        </p:nvSpPr>
        <p:spPr>
          <a:xfrm>
            <a:off x="1800000" y="3798472"/>
            <a:ext cx="5112000" cy="2376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1800000" y="1476000"/>
            <a:ext cx="9864000" cy="2160000"/>
          </a:xfrm>
          <a:noFill/>
        </p:spPr>
        <p:txBody>
          <a:bodyPr vert="horz" lIns="0" tIns="0" rIns="0" bIns="0" rtlCol="0" anchor="b">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BE41499E-F5BE-DBF3-BAC3-92C32C627C9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726875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  017 : 2 contents : 2 pictures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305032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20BD20B0-44FC-5A88-79A0-DCADC338C2FC}"/>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D861FB85-24E1-52B5-92C3-DFCDDD4C73DE}"/>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9C40A435-687C-A3A2-46E3-09D4D87E589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picture right">
            <a:extLst>
              <a:ext uri="{FF2B5EF4-FFF2-40B4-BE49-F238E27FC236}">
                <a16:creationId xmlns:a16="http://schemas.microsoft.com/office/drawing/2014/main" id="{1D0F5D2A-81FE-3833-2907-78B51B326DF1}"/>
              </a:ext>
            </a:extLst>
          </p:cNvPr>
          <p:cNvSpPr>
            <a:spLocks noGrp="1"/>
          </p:cNvSpPr>
          <p:nvPr>
            <p:ph type="pic" sz="quarter" idx="16"/>
          </p:nvPr>
        </p:nvSpPr>
        <p:spPr>
          <a:xfrm>
            <a:off x="7200000" y="3798472"/>
            <a:ext cx="5112000" cy="2376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4" name="picture left">
            <a:extLst>
              <a:ext uri="{FF2B5EF4-FFF2-40B4-BE49-F238E27FC236}">
                <a16:creationId xmlns:a16="http://schemas.microsoft.com/office/drawing/2014/main" id="{9DC2B4CA-1091-CD31-C625-B499A7922DF0}"/>
              </a:ext>
            </a:extLst>
          </p:cNvPr>
          <p:cNvSpPr>
            <a:spLocks noGrp="1"/>
          </p:cNvSpPr>
          <p:nvPr>
            <p:ph type="pic" sz="quarter" idx="17"/>
          </p:nvPr>
        </p:nvSpPr>
        <p:spPr>
          <a:xfrm>
            <a:off x="1800000" y="3798472"/>
            <a:ext cx="5112000" cy="2376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2" name="content right">
            <a:extLst>
              <a:ext uri="{FF2B5EF4-FFF2-40B4-BE49-F238E27FC236}">
                <a16:creationId xmlns:a16="http://schemas.microsoft.com/office/drawing/2014/main" id="{7AE5D198-395E-4863-A7A5-07680FA32CD3}"/>
              </a:ext>
            </a:extLst>
          </p:cNvPr>
          <p:cNvSpPr>
            <a:spLocks noGrp="1"/>
          </p:cNvSpPr>
          <p:nvPr>
            <p:ph sz="quarter" idx="18"/>
          </p:nvPr>
        </p:nvSpPr>
        <p:spPr>
          <a:xfrm>
            <a:off x="5400000" y="1476000"/>
            <a:ext cx="6264000" cy="1800000"/>
          </a:xfrm>
          <a:noFill/>
        </p:spPr>
        <p:txBody>
          <a:bodyPr vert="horz" lIns="0" tIns="0" rIns="0" bIns="0" rtlCol="0" anchor="b">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left">
            <a:extLst>
              <a:ext uri="{FF2B5EF4-FFF2-40B4-BE49-F238E27FC236}">
                <a16:creationId xmlns:a16="http://schemas.microsoft.com/office/drawing/2014/main" id="{438C11ED-D1E2-4D8E-7E92-53DCAC4E4BB0}"/>
              </a:ext>
            </a:extLst>
          </p:cNvPr>
          <p:cNvSpPr>
            <a:spLocks noGrp="1"/>
          </p:cNvSpPr>
          <p:nvPr>
            <p:ph sz="quarter" idx="15"/>
          </p:nvPr>
        </p:nvSpPr>
        <p:spPr>
          <a:xfrm>
            <a:off x="1800000" y="1476000"/>
            <a:ext cx="3240000" cy="1800000"/>
          </a:xfrm>
          <a:noFill/>
        </p:spPr>
        <p:txBody>
          <a:bodyPr vert="horz" lIns="0" tIns="0" rIns="360000" bIns="0" rtlCol="0" anchor="b">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19CB1578-86A9-0BDA-D183-9BADBB4E4F6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347551936"/>
      </p:ext>
    </p:extLst>
  </p:cSld>
  <p:clrMapOvr>
    <a:masterClrMapping/>
  </p:clrMapOvr>
  <p:extLst>
    <p:ext uri="{DCECCB84-F9BA-43D5-87BE-67443E8EF086}">
      <p15:sldGuideLst xmlns:p15="http://schemas.microsoft.com/office/powerpoint/2012/main">
        <p15:guide id="1" pos="338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  018 : title small : 3 pictures : 3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775034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slide number">
            <a:extLst>
              <a:ext uri="{FF2B5EF4-FFF2-40B4-BE49-F238E27FC236}">
                <a16:creationId xmlns:a16="http://schemas.microsoft.com/office/drawing/2014/main" id="{43A8C717-4722-397F-A0C8-433FF5FE640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2FBD8772-FE66-8FDF-84A4-30F5BE97517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E99FB28A-22AA-994E-7043-22AAEC7A3A3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4" name="content">
            <a:extLst>
              <a:ext uri="{FF2B5EF4-FFF2-40B4-BE49-F238E27FC236}">
                <a16:creationId xmlns:a16="http://schemas.microsoft.com/office/drawing/2014/main" id="{BAD52ADE-440B-F73C-8384-4062C1392FE1}"/>
              </a:ext>
            </a:extLst>
          </p:cNvPr>
          <p:cNvSpPr>
            <a:spLocks noGrp="1"/>
          </p:cNvSpPr>
          <p:nvPr>
            <p:ph sz="quarter" idx="20"/>
          </p:nvPr>
        </p:nvSpPr>
        <p:spPr>
          <a:xfrm>
            <a:off x="8939478" y="3240001"/>
            <a:ext cx="2700000" cy="2916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picture 3">
            <a:extLst>
              <a:ext uri="{FF2B5EF4-FFF2-40B4-BE49-F238E27FC236}">
                <a16:creationId xmlns:a16="http://schemas.microsoft.com/office/drawing/2014/main" id="{16D161C1-5395-1A70-B6E9-DDB636142C18}"/>
              </a:ext>
            </a:extLst>
          </p:cNvPr>
          <p:cNvSpPr>
            <a:spLocks noGrp="1"/>
          </p:cNvSpPr>
          <p:nvPr>
            <p:ph type="pic" sz="quarter" idx="18"/>
          </p:nvPr>
        </p:nvSpPr>
        <p:spPr>
          <a:xfrm>
            <a:off x="8934972" y="-180000"/>
            <a:ext cx="2700000" cy="32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23" name="content">
            <a:extLst>
              <a:ext uri="{FF2B5EF4-FFF2-40B4-BE49-F238E27FC236}">
                <a16:creationId xmlns:a16="http://schemas.microsoft.com/office/drawing/2014/main" id="{36EDB524-3828-3196-B148-EA4D6A28C4CA}"/>
              </a:ext>
            </a:extLst>
          </p:cNvPr>
          <p:cNvSpPr>
            <a:spLocks noGrp="1"/>
          </p:cNvSpPr>
          <p:nvPr>
            <p:ph sz="quarter" idx="19"/>
          </p:nvPr>
        </p:nvSpPr>
        <p:spPr>
          <a:xfrm>
            <a:off x="6079652" y="3240001"/>
            <a:ext cx="2700000" cy="2916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picture 2">
            <a:extLst>
              <a:ext uri="{FF2B5EF4-FFF2-40B4-BE49-F238E27FC236}">
                <a16:creationId xmlns:a16="http://schemas.microsoft.com/office/drawing/2014/main" id="{1D0F5D2A-81FE-3833-2907-78B51B326DF1}"/>
              </a:ext>
            </a:extLst>
          </p:cNvPr>
          <p:cNvSpPr>
            <a:spLocks noGrp="1"/>
          </p:cNvSpPr>
          <p:nvPr>
            <p:ph type="pic" sz="quarter" idx="16"/>
          </p:nvPr>
        </p:nvSpPr>
        <p:spPr>
          <a:xfrm>
            <a:off x="6087486" y="-180000"/>
            <a:ext cx="2700000" cy="32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3219825" y="3240001"/>
            <a:ext cx="2700000" cy="2916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picture 1">
            <a:extLst>
              <a:ext uri="{FF2B5EF4-FFF2-40B4-BE49-F238E27FC236}">
                <a16:creationId xmlns:a16="http://schemas.microsoft.com/office/drawing/2014/main" id="{9DC2B4CA-1091-CD31-C625-B499A7922DF0}"/>
              </a:ext>
            </a:extLst>
          </p:cNvPr>
          <p:cNvSpPr>
            <a:spLocks noGrp="1"/>
          </p:cNvSpPr>
          <p:nvPr>
            <p:ph type="pic" sz="quarter" idx="17"/>
          </p:nvPr>
        </p:nvSpPr>
        <p:spPr>
          <a:xfrm>
            <a:off x="3240000" y="-180000"/>
            <a:ext cx="2700000" cy="3240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1" name="subtitle colored">
            <a:extLst>
              <a:ext uri="{FF2B5EF4-FFF2-40B4-BE49-F238E27FC236}">
                <a16:creationId xmlns:a16="http://schemas.microsoft.com/office/drawing/2014/main" id="{EE4F1825-9269-3164-D5CF-9080D1FE03C3}"/>
              </a:ext>
            </a:extLst>
          </p:cNvPr>
          <p:cNvSpPr>
            <a:spLocks noGrp="1"/>
          </p:cNvSpPr>
          <p:nvPr>
            <p:ph type="body" idx="13"/>
          </p:nvPr>
        </p:nvSpPr>
        <p:spPr>
          <a:xfrm>
            <a:off x="539999" y="3148551"/>
            <a:ext cx="2520000" cy="3007450"/>
          </a:xfrm>
          <a:noFill/>
        </p:spPr>
        <p:txBody>
          <a:bodyPr vert="horz" lIns="0" tIns="0" rIns="0" bIns="0" rtlCol="0" anchor="t">
            <a:noAutofit/>
          </a:bodyPr>
          <a:lstStyle>
            <a:lvl1pPr>
              <a:lnSpc>
                <a:spcPts val="3000"/>
              </a:lnSpc>
              <a:spcAft>
                <a:spcPts val="0"/>
              </a:spcAft>
              <a:defRPr lang="en-US" sz="2400" spc="0" baseline="0" dirty="0">
                <a:solidFill>
                  <a:schemeClr val="tx1"/>
                </a:solidFill>
                <a:latin typeface="+mn-lt"/>
                <a:ea typeface="Segoe UI Black" panose="020B0A02040204020203" pitchFamily="34" charset="0"/>
                <a:cs typeface="Segoe UI Light" panose="020B0502040204020203" pitchFamily="34" charset="0"/>
              </a:defRPr>
            </a:lvl1pPr>
          </a:lstStyle>
          <a:p>
            <a:pPr lvl="0">
              <a:lnSpc>
                <a:spcPts val="2800"/>
              </a:lnSpc>
              <a:spcBef>
                <a:spcPct val="0"/>
              </a:spcBef>
              <a:tabLst>
                <a:tab pos="10760075" algn="r"/>
              </a:tabLst>
            </a:pPr>
            <a:r>
              <a:rPr lang="de-DE"/>
              <a:t>Mastertextformat bearbeiten</a:t>
            </a:r>
          </a:p>
        </p:txBody>
      </p:sp>
      <p:sp>
        <p:nvSpPr>
          <p:cNvPr id="16" name="title">
            <a:extLst>
              <a:ext uri="{FF2B5EF4-FFF2-40B4-BE49-F238E27FC236}">
                <a16:creationId xmlns:a16="http://schemas.microsoft.com/office/drawing/2014/main" id="{E54BCACE-F7FE-E7F5-8B89-3D95049EA30D}"/>
              </a:ext>
            </a:extLst>
          </p:cNvPr>
          <p:cNvSpPr>
            <a:spLocks noGrp="1"/>
          </p:cNvSpPr>
          <p:nvPr>
            <p:ph type="title"/>
          </p:nvPr>
        </p:nvSpPr>
        <p:spPr>
          <a:xfrm>
            <a:off x="540000" y="622301"/>
            <a:ext cx="2519999" cy="2507398"/>
          </a:xfrm>
        </p:spPr>
        <p:txBody>
          <a:bodyPr vert="horz" anchor="b"/>
          <a:lstStyle/>
          <a:p>
            <a:r>
              <a:rPr lang="de-DE"/>
              <a:t>Mastertitelformat bearbeiten</a:t>
            </a:r>
            <a:endParaRPr lang="en-US" dirty="0"/>
          </a:p>
        </p:txBody>
      </p:sp>
      <p:sp>
        <p:nvSpPr>
          <p:cNvPr id="2" name="navigation">
            <a:extLst>
              <a:ext uri="{FF2B5EF4-FFF2-40B4-BE49-F238E27FC236}">
                <a16:creationId xmlns:a16="http://schemas.microsoft.com/office/drawing/2014/main" id="{AD6AF56D-58A3-40A6-7508-E3363684801A}"/>
              </a:ext>
            </a:extLst>
          </p:cNvPr>
          <p:cNvSpPr>
            <a:spLocks noGrp="1"/>
          </p:cNvSpPr>
          <p:nvPr>
            <p:ph type="body" sz="quarter" idx="14"/>
          </p:nvPr>
        </p:nvSpPr>
        <p:spPr>
          <a:xfrm>
            <a:off x="576000" y="396000"/>
            <a:ext cx="252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78409066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  001 : BASIC 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605154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a:extLst>
              <a:ext uri="{FF2B5EF4-FFF2-40B4-BE49-F238E27FC236}">
                <a16:creationId xmlns:a16="http://schemas.microsoft.com/office/drawing/2014/main" id="{2B8DCA8E-E758-A02D-2104-E01EE369E56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9" name="footer">
            <a:extLst>
              <a:ext uri="{FF2B5EF4-FFF2-40B4-BE49-F238E27FC236}">
                <a16:creationId xmlns:a16="http://schemas.microsoft.com/office/drawing/2014/main" id="{6579E58F-8136-67AD-3280-33201D8696AD}"/>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0" name="date">
            <a:extLst>
              <a:ext uri="{FF2B5EF4-FFF2-40B4-BE49-F238E27FC236}">
                <a16:creationId xmlns:a16="http://schemas.microsoft.com/office/drawing/2014/main" id="{6A0A194C-20EC-8385-1671-2BE66E04C7A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540000" y="1476000"/>
            <a:ext cx="11088000" cy="4680000"/>
          </a:xfrm>
          <a:noFill/>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smtClean="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A2006E74-F413-42A1-5EBE-FFA34D108AD3}"/>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037117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  019 : 4 pictures top : 4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550325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slide number">
            <a:extLst>
              <a:ext uri="{FF2B5EF4-FFF2-40B4-BE49-F238E27FC236}">
                <a16:creationId xmlns:a16="http://schemas.microsoft.com/office/drawing/2014/main" id="{63D2B20F-0609-55E7-7FB3-B5EE7402F6E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8" name="footer">
            <a:extLst>
              <a:ext uri="{FF2B5EF4-FFF2-40B4-BE49-F238E27FC236}">
                <a16:creationId xmlns:a16="http://schemas.microsoft.com/office/drawing/2014/main" id="{15CFD07B-B345-C5CF-102F-714DA927D2C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9" name="date">
            <a:extLst>
              <a:ext uri="{FF2B5EF4-FFF2-40B4-BE49-F238E27FC236}">
                <a16:creationId xmlns:a16="http://schemas.microsoft.com/office/drawing/2014/main" id="{629EB2D1-84A0-2CF1-B415-FC5E5FD76E1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4" name="content">
            <a:extLst>
              <a:ext uri="{FF2B5EF4-FFF2-40B4-BE49-F238E27FC236}">
                <a16:creationId xmlns:a16="http://schemas.microsoft.com/office/drawing/2014/main" id="{BAD52ADE-440B-F73C-8384-4062C1392FE1}"/>
              </a:ext>
            </a:extLst>
          </p:cNvPr>
          <p:cNvSpPr>
            <a:spLocks noGrp="1"/>
          </p:cNvSpPr>
          <p:nvPr>
            <p:ph sz="quarter" idx="20"/>
          </p:nvPr>
        </p:nvSpPr>
        <p:spPr>
          <a:xfrm>
            <a:off x="9108292"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picture 4">
            <a:extLst>
              <a:ext uri="{FF2B5EF4-FFF2-40B4-BE49-F238E27FC236}">
                <a16:creationId xmlns:a16="http://schemas.microsoft.com/office/drawing/2014/main" id="{16D161C1-5395-1A70-B6E9-DDB636142C18}"/>
              </a:ext>
            </a:extLst>
          </p:cNvPr>
          <p:cNvSpPr>
            <a:spLocks noGrp="1"/>
          </p:cNvSpPr>
          <p:nvPr>
            <p:ph type="pic" sz="quarter" idx="18"/>
          </p:nvPr>
        </p:nvSpPr>
        <p:spPr>
          <a:xfrm>
            <a:off x="9108292" y="1476000"/>
            <a:ext cx="2520000" cy="14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23" name="content">
            <a:extLst>
              <a:ext uri="{FF2B5EF4-FFF2-40B4-BE49-F238E27FC236}">
                <a16:creationId xmlns:a16="http://schemas.microsoft.com/office/drawing/2014/main" id="{36EDB524-3828-3196-B148-EA4D6A28C4CA}"/>
              </a:ext>
            </a:extLst>
          </p:cNvPr>
          <p:cNvSpPr>
            <a:spLocks noGrp="1"/>
          </p:cNvSpPr>
          <p:nvPr>
            <p:ph sz="quarter" idx="19"/>
          </p:nvPr>
        </p:nvSpPr>
        <p:spPr>
          <a:xfrm>
            <a:off x="6260098"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picture 3">
            <a:extLst>
              <a:ext uri="{FF2B5EF4-FFF2-40B4-BE49-F238E27FC236}">
                <a16:creationId xmlns:a16="http://schemas.microsoft.com/office/drawing/2014/main" id="{1D0F5D2A-81FE-3833-2907-78B51B326DF1}"/>
              </a:ext>
            </a:extLst>
          </p:cNvPr>
          <p:cNvSpPr>
            <a:spLocks noGrp="1"/>
          </p:cNvSpPr>
          <p:nvPr>
            <p:ph type="pic" sz="quarter" idx="16"/>
          </p:nvPr>
        </p:nvSpPr>
        <p:spPr>
          <a:xfrm>
            <a:off x="6252194" y="1476000"/>
            <a:ext cx="2520000" cy="1440000"/>
          </a:xfrm>
          <a:prstGeom prst="roundRect">
            <a:avLst>
              <a:gd name="adj" fmla="val 2626"/>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4" name="content">
            <a:extLst>
              <a:ext uri="{FF2B5EF4-FFF2-40B4-BE49-F238E27FC236}">
                <a16:creationId xmlns:a16="http://schemas.microsoft.com/office/drawing/2014/main" id="{438C11ED-D1E2-4D8E-7E92-53DCAC4E4BB0}"/>
              </a:ext>
            </a:extLst>
          </p:cNvPr>
          <p:cNvSpPr>
            <a:spLocks noGrp="1"/>
          </p:cNvSpPr>
          <p:nvPr>
            <p:ph sz="quarter" idx="15"/>
          </p:nvPr>
        </p:nvSpPr>
        <p:spPr>
          <a:xfrm>
            <a:off x="3411904"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picture 2">
            <a:extLst>
              <a:ext uri="{FF2B5EF4-FFF2-40B4-BE49-F238E27FC236}">
                <a16:creationId xmlns:a16="http://schemas.microsoft.com/office/drawing/2014/main" id="{9DC2B4CA-1091-CD31-C625-B499A7922DF0}"/>
              </a:ext>
            </a:extLst>
          </p:cNvPr>
          <p:cNvSpPr>
            <a:spLocks noGrp="1"/>
          </p:cNvSpPr>
          <p:nvPr>
            <p:ph type="pic" sz="quarter" idx="17"/>
          </p:nvPr>
        </p:nvSpPr>
        <p:spPr>
          <a:xfrm>
            <a:off x="3396097" y="1476000"/>
            <a:ext cx="2520000" cy="1440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0" name="content">
            <a:extLst>
              <a:ext uri="{FF2B5EF4-FFF2-40B4-BE49-F238E27FC236}">
                <a16:creationId xmlns:a16="http://schemas.microsoft.com/office/drawing/2014/main" id="{40482FD8-4BA0-D9DD-B70D-CF60E58832EB}"/>
              </a:ext>
            </a:extLst>
          </p:cNvPr>
          <p:cNvSpPr>
            <a:spLocks noGrp="1"/>
          </p:cNvSpPr>
          <p:nvPr>
            <p:ph sz="quarter" idx="21"/>
          </p:nvPr>
        </p:nvSpPr>
        <p:spPr>
          <a:xfrm>
            <a:off x="563710" y="3176472"/>
            <a:ext cx="2520000" cy="2988000"/>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picture 1">
            <a:extLst>
              <a:ext uri="{FF2B5EF4-FFF2-40B4-BE49-F238E27FC236}">
                <a16:creationId xmlns:a16="http://schemas.microsoft.com/office/drawing/2014/main" id="{6D4F5E74-E4BC-26A1-6B3C-B5941695269D}"/>
              </a:ext>
            </a:extLst>
          </p:cNvPr>
          <p:cNvSpPr>
            <a:spLocks noGrp="1"/>
          </p:cNvSpPr>
          <p:nvPr>
            <p:ph type="pic" sz="quarter" idx="22"/>
          </p:nvPr>
        </p:nvSpPr>
        <p:spPr>
          <a:xfrm>
            <a:off x="540000" y="1476000"/>
            <a:ext cx="2520000" cy="1440000"/>
          </a:xfrm>
          <a:prstGeom prst="roundRect">
            <a:avLst>
              <a:gd name="adj" fmla="val 2001"/>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2" name="title 1">
            <a:extLst>
              <a:ext uri="{FF2B5EF4-FFF2-40B4-BE49-F238E27FC236}">
                <a16:creationId xmlns:a16="http://schemas.microsoft.com/office/drawing/2014/main" id="{F3754094-CFF9-5176-ADA0-C7C302BF1F77}"/>
              </a:ext>
            </a:extLst>
          </p:cNvPr>
          <p:cNvSpPr>
            <a:spLocks noGrp="1"/>
          </p:cNvSpPr>
          <p:nvPr>
            <p:ph type="title"/>
          </p:nvPr>
        </p:nvSpPr>
        <p:spPr/>
        <p:txBody>
          <a:bodyPr vert="horz"/>
          <a:lstStyle/>
          <a:p>
            <a:r>
              <a:rPr lang="de-DE"/>
              <a:t>Mastertitelformat bearbeiten</a:t>
            </a:r>
            <a:endParaRPr lang="en-US"/>
          </a:p>
        </p:txBody>
      </p:sp>
      <p:sp>
        <p:nvSpPr>
          <p:cNvPr id="11" name="navigation">
            <a:extLst>
              <a:ext uri="{FF2B5EF4-FFF2-40B4-BE49-F238E27FC236}">
                <a16:creationId xmlns:a16="http://schemas.microsoft.com/office/drawing/2014/main" id="{285D18D8-AB0C-71A7-8522-08C65978C768}"/>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0414236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  020 : picture left : 4 textboxes 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2986350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slide number">
            <a:extLst>
              <a:ext uri="{FF2B5EF4-FFF2-40B4-BE49-F238E27FC236}">
                <a16:creationId xmlns:a16="http://schemas.microsoft.com/office/drawing/2014/main" id="{BEB57DBE-63B8-E581-3096-F2652E6BC47E}"/>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9" name="footer">
            <a:extLst>
              <a:ext uri="{FF2B5EF4-FFF2-40B4-BE49-F238E27FC236}">
                <a16:creationId xmlns:a16="http://schemas.microsoft.com/office/drawing/2014/main" id="{A0884F85-B37A-46FC-CACB-D048B0C1E02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0" name="date">
            <a:extLst>
              <a:ext uri="{FF2B5EF4-FFF2-40B4-BE49-F238E27FC236}">
                <a16:creationId xmlns:a16="http://schemas.microsoft.com/office/drawing/2014/main" id="{C36A1B14-05F1-8B1B-20DA-31A9A97A783F}"/>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2" name="oval">
            <a:extLst>
              <a:ext uri="{FF2B5EF4-FFF2-40B4-BE49-F238E27FC236}">
                <a16:creationId xmlns:a16="http://schemas.microsoft.com/office/drawing/2014/main" id="{9A44537D-B68D-942D-AA58-F0F816A94AE7}"/>
              </a:ext>
            </a:extLst>
          </p:cNvPr>
          <p:cNvSpPr/>
          <p:nvPr/>
        </p:nvSpPr>
        <p:spPr>
          <a:xfrm>
            <a:off x="4308272" y="1125538"/>
            <a:ext cx="900000" cy="900000"/>
          </a:xfrm>
          <a:prstGeom prst="ellipse">
            <a:avLst/>
          </a:prstGeom>
          <a:gradFill>
            <a:gsLst>
              <a:gs pos="0">
                <a:srgbClr val="FF4B4B"/>
              </a:gs>
              <a:gs pos="100000">
                <a:srgbClr val="FF744F"/>
              </a:gs>
            </a:gsLst>
            <a:lin ang="18900000" scaled="0"/>
          </a:gradFill>
          <a:ln>
            <a:noFill/>
          </a:ln>
          <a:effectLst>
            <a:outerShdw blurRad="63500"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a:solidFill>
                <a:schemeClr val="bg1"/>
              </a:solidFill>
            </a:endParaRPr>
          </a:p>
        </p:txBody>
      </p:sp>
      <p:sp>
        <p:nvSpPr>
          <p:cNvPr id="28" name="icon-placeholder">
            <a:extLst>
              <a:ext uri="{FF2B5EF4-FFF2-40B4-BE49-F238E27FC236}">
                <a16:creationId xmlns:a16="http://schemas.microsoft.com/office/drawing/2014/main" id="{7A046E54-CAF8-82C1-9111-5F55CCBA5509}"/>
              </a:ext>
            </a:extLst>
          </p:cNvPr>
          <p:cNvSpPr>
            <a:spLocks noGrp="1"/>
          </p:cNvSpPr>
          <p:nvPr>
            <p:ph sz="quarter" idx="19"/>
          </p:nvPr>
        </p:nvSpPr>
        <p:spPr>
          <a:xfrm>
            <a:off x="4452272" y="1269538"/>
            <a:ext cx="612000" cy="612000"/>
          </a:xfrm>
          <a:prstGeom prst="ellipse">
            <a:avLst/>
          </a:prstGeom>
        </p:spPr>
        <p:txBody>
          <a:bodyPr anchor="ctr"/>
          <a:lstStyle>
            <a:lvl1pPr algn="ctr">
              <a:defRPr>
                <a:solidFill>
                  <a:schemeClr val="bg1"/>
                </a:solidFill>
              </a:defRPr>
            </a:lvl1pPr>
          </a:lstStyle>
          <a:p>
            <a:pPr lvl="0"/>
            <a:r>
              <a:rPr lang="de-DE"/>
              <a:t>Mastertextformat bearbeiten</a:t>
            </a:r>
          </a:p>
        </p:txBody>
      </p:sp>
      <p:sp>
        <p:nvSpPr>
          <p:cNvPr id="5" name="picture left 11cm">
            <a:extLst>
              <a:ext uri="{FF2B5EF4-FFF2-40B4-BE49-F238E27FC236}">
                <a16:creationId xmlns:a16="http://schemas.microsoft.com/office/drawing/2014/main" id="{74ED0BBF-0E8C-44D4-921F-066BA5C9B178}"/>
              </a:ext>
            </a:extLst>
          </p:cNvPr>
          <p:cNvSpPr>
            <a:spLocks noGrp="1"/>
          </p:cNvSpPr>
          <p:nvPr>
            <p:ph type="pic" sz="quarter" idx="10"/>
          </p:nvPr>
        </p:nvSpPr>
        <p:spPr>
          <a:xfrm>
            <a:off x="1" y="0"/>
            <a:ext cx="396000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25" name="text 4">
            <a:extLst>
              <a:ext uri="{FF2B5EF4-FFF2-40B4-BE49-F238E27FC236}">
                <a16:creationId xmlns:a16="http://schemas.microsoft.com/office/drawing/2014/main" id="{E318E77B-CFEA-5F69-2552-9B3EE92ACFFC}"/>
              </a:ext>
            </a:extLst>
          </p:cNvPr>
          <p:cNvSpPr>
            <a:spLocks noGrp="1"/>
          </p:cNvSpPr>
          <p:nvPr>
            <p:ph type="body" sz="quarter" idx="23"/>
          </p:nvPr>
        </p:nvSpPr>
        <p:spPr>
          <a:xfrm>
            <a:off x="8833138" y="4360863"/>
            <a:ext cx="2808000" cy="1800000"/>
          </a:xfrm>
          <a:noFill/>
        </p:spPr>
        <p:txBody>
          <a:bodyPr vert="horz" lIns="0" tIns="0" rIns="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text 3">
            <a:extLst>
              <a:ext uri="{FF2B5EF4-FFF2-40B4-BE49-F238E27FC236}">
                <a16:creationId xmlns:a16="http://schemas.microsoft.com/office/drawing/2014/main" id="{759DB7E1-A1AC-4FE8-5983-602E59EB1391}"/>
              </a:ext>
            </a:extLst>
          </p:cNvPr>
          <p:cNvSpPr>
            <a:spLocks noGrp="1"/>
          </p:cNvSpPr>
          <p:nvPr>
            <p:ph type="body" sz="quarter" idx="22"/>
          </p:nvPr>
        </p:nvSpPr>
        <p:spPr>
          <a:xfrm>
            <a:off x="5508000" y="4360863"/>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ext 2">
            <a:extLst>
              <a:ext uri="{FF2B5EF4-FFF2-40B4-BE49-F238E27FC236}">
                <a16:creationId xmlns:a16="http://schemas.microsoft.com/office/drawing/2014/main" id="{CAE3D3F0-664E-ABBC-3640-50F182DB9BED}"/>
              </a:ext>
            </a:extLst>
          </p:cNvPr>
          <p:cNvSpPr>
            <a:spLocks noGrp="1"/>
          </p:cNvSpPr>
          <p:nvPr>
            <p:ph type="body" sz="quarter" idx="21"/>
          </p:nvPr>
        </p:nvSpPr>
        <p:spPr>
          <a:xfrm>
            <a:off x="8833138"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text 1">
            <a:extLst>
              <a:ext uri="{FF2B5EF4-FFF2-40B4-BE49-F238E27FC236}">
                <a16:creationId xmlns:a16="http://schemas.microsoft.com/office/drawing/2014/main" id="{0292821D-E361-102A-F29E-3F6CA54EC1E9}"/>
              </a:ext>
            </a:extLst>
          </p:cNvPr>
          <p:cNvSpPr>
            <a:spLocks noGrp="1"/>
          </p:cNvSpPr>
          <p:nvPr>
            <p:ph type="body" sz="quarter" idx="20"/>
          </p:nvPr>
        </p:nvSpPr>
        <p:spPr>
          <a:xfrm>
            <a:off x="5508000"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logo placeholder">
            <a:extLst>
              <a:ext uri="{FF2B5EF4-FFF2-40B4-BE49-F238E27FC236}">
                <a16:creationId xmlns:a16="http://schemas.microsoft.com/office/drawing/2014/main" id="{1F75B0BC-6C5A-1CD1-854C-F1D8676D772A}"/>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a:t>Bild durch Klicken auf Symbol hinzufügen</a:t>
            </a:r>
            <a:endParaRPr lang="en-US"/>
          </a:p>
        </p:txBody>
      </p:sp>
      <p:sp>
        <p:nvSpPr>
          <p:cNvPr id="7" name="title">
            <a:extLst>
              <a:ext uri="{FF2B5EF4-FFF2-40B4-BE49-F238E27FC236}">
                <a16:creationId xmlns:a16="http://schemas.microsoft.com/office/drawing/2014/main" id="{7A7461C7-A592-D8D9-0006-53F1781C658B}"/>
              </a:ext>
            </a:extLst>
          </p:cNvPr>
          <p:cNvSpPr>
            <a:spLocks noGrp="1"/>
          </p:cNvSpPr>
          <p:nvPr>
            <p:ph type="title"/>
          </p:nvPr>
        </p:nvSpPr>
        <p:spPr>
          <a:xfrm>
            <a:off x="5508000" y="622301"/>
            <a:ext cx="6120000" cy="648000"/>
          </a:xfrm>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C0586414-654D-FD5A-5B01-5890021AF44E}"/>
              </a:ext>
            </a:extLst>
          </p:cNvPr>
          <p:cNvSpPr>
            <a:spLocks noGrp="1"/>
          </p:cNvSpPr>
          <p:nvPr>
            <p:ph type="body" sz="quarter" idx="14"/>
          </p:nvPr>
        </p:nvSpPr>
        <p:spPr>
          <a:xfrm>
            <a:off x="5522103" y="396000"/>
            <a:ext cx="612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4438220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  021 : 4 textboxes left : picture 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4072321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lide number">
            <a:extLst>
              <a:ext uri="{FF2B5EF4-FFF2-40B4-BE49-F238E27FC236}">
                <a16:creationId xmlns:a16="http://schemas.microsoft.com/office/drawing/2014/main" id="{61C22490-789B-BFF9-B222-ED971D27A779}"/>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6" name="footer">
            <a:extLst>
              <a:ext uri="{FF2B5EF4-FFF2-40B4-BE49-F238E27FC236}">
                <a16:creationId xmlns:a16="http://schemas.microsoft.com/office/drawing/2014/main" id="{DBF89A56-A523-E8FD-12B8-C64B68EC9D6A}"/>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9" name="date">
            <a:extLst>
              <a:ext uri="{FF2B5EF4-FFF2-40B4-BE49-F238E27FC236}">
                <a16:creationId xmlns:a16="http://schemas.microsoft.com/office/drawing/2014/main" id="{413D237B-B50A-AE37-8CA0-41A8F798B595}"/>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 name="picture right 11cm">
            <a:extLst>
              <a:ext uri="{FF2B5EF4-FFF2-40B4-BE49-F238E27FC236}">
                <a16:creationId xmlns:a16="http://schemas.microsoft.com/office/drawing/2014/main" id="{A5FFCE91-6216-65F0-E99E-12B1B5E93609}"/>
              </a:ext>
            </a:extLst>
          </p:cNvPr>
          <p:cNvSpPr>
            <a:spLocks noGrp="1"/>
          </p:cNvSpPr>
          <p:nvPr>
            <p:ph type="pic" sz="quarter" idx="10"/>
          </p:nvPr>
        </p:nvSpPr>
        <p:spPr>
          <a:xfrm>
            <a:off x="8244000" y="0"/>
            <a:ext cx="39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12" name="oval">
            <a:extLst>
              <a:ext uri="{FF2B5EF4-FFF2-40B4-BE49-F238E27FC236}">
                <a16:creationId xmlns:a16="http://schemas.microsoft.com/office/drawing/2014/main" id="{9A44537D-B68D-942D-AA58-F0F816A94AE7}"/>
              </a:ext>
            </a:extLst>
          </p:cNvPr>
          <p:cNvSpPr/>
          <p:nvPr/>
        </p:nvSpPr>
        <p:spPr>
          <a:xfrm>
            <a:off x="7038000" y="1125538"/>
            <a:ext cx="900000" cy="900000"/>
          </a:xfrm>
          <a:prstGeom prst="ellipse">
            <a:avLst/>
          </a:prstGeom>
          <a:gradFill>
            <a:gsLst>
              <a:gs pos="0">
                <a:srgbClr val="FF4B4B"/>
              </a:gs>
              <a:gs pos="100000">
                <a:srgbClr val="FF744F"/>
              </a:gs>
            </a:gsLst>
            <a:lin ang="18900000" scaled="0"/>
          </a:gradFill>
          <a:ln>
            <a:noFill/>
          </a:ln>
          <a:effectLst>
            <a:outerShdw blurRad="63500"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a:solidFill>
                <a:schemeClr val="bg1"/>
              </a:solidFill>
            </a:endParaRPr>
          </a:p>
        </p:txBody>
      </p:sp>
      <p:sp>
        <p:nvSpPr>
          <p:cNvPr id="28" name="icon-placeholder">
            <a:extLst>
              <a:ext uri="{FF2B5EF4-FFF2-40B4-BE49-F238E27FC236}">
                <a16:creationId xmlns:a16="http://schemas.microsoft.com/office/drawing/2014/main" id="{7A046E54-CAF8-82C1-9111-5F55CCBA5509}"/>
              </a:ext>
            </a:extLst>
          </p:cNvPr>
          <p:cNvSpPr>
            <a:spLocks noGrp="1"/>
          </p:cNvSpPr>
          <p:nvPr>
            <p:ph sz="quarter" idx="19"/>
          </p:nvPr>
        </p:nvSpPr>
        <p:spPr>
          <a:xfrm>
            <a:off x="7182000" y="1269538"/>
            <a:ext cx="612000" cy="612000"/>
          </a:xfrm>
          <a:prstGeom prst="ellipse">
            <a:avLst/>
          </a:prstGeom>
        </p:spPr>
        <p:txBody>
          <a:bodyPr anchor="ctr"/>
          <a:lstStyle>
            <a:lvl1pPr algn="ctr">
              <a:defRPr>
                <a:solidFill>
                  <a:schemeClr val="bg1"/>
                </a:solidFill>
              </a:defRPr>
            </a:lvl1pPr>
          </a:lstStyle>
          <a:p>
            <a:pPr lvl="0"/>
            <a:r>
              <a:rPr lang="de-DE"/>
              <a:t>Mastertextformat bearbeiten</a:t>
            </a:r>
          </a:p>
        </p:txBody>
      </p:sp>
      <p:sp>
        <p:nvSpPr>
          <p:cNvPr id="25" name="text 4">
            <a:extLst>
              <a:ext uri="{FF2B5EF4-FFF2-40B4-BE49-F238E27FC236}">
                <a16:creationId xmlns:a16="http://schemas.microsoft.com/office/drawing/2014/main" id="{E318E77B-CFEA-5F69-2552-9B3EE92ACFFC}"/>
              </a:ext>
            </a:extLst>
          </p:cNvPr>
          <p:cNvSpPr>
            <a:spLocks noGrp="1"/>
          </p:cNvSpPr>
          <p:nvPr>
            <p:ph type="body" sz="quarter" idx="23"/>
          </p:nvPr>
        </p:nvSpPr>
        <p:spPr>
          <a:xfrm>
            <a:off x="3866400" y="4360863"/>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text 3">
            <a:extLst>
              <a:ext uri="{FF2B5EF4-FFF2-40B4-BE49-F238E27FC236}">
                <a16:creationId xmlns:a16="http://schemas.microsoft.com/office/drawing/2014/main" id="{759DB7E1-A1AC-4FE8-5983-602E59EB1391}"/>
              </a:ext>
            </a:extLst>
          </p:cNvPr>
          <p:cNvSpPr>
            <a:spLocks noGrp="1"/>
          </p:cNvSpPr>
          <p:nvPr>
            <p:ph type="body" sz="quarter" idx="22"/>
          </p:nvPr>
        </p:nvSpPr>
        <p:spPr>
          <a:xfrm>
            <a:off x="540000" y="4360863"/>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ext 2">
            <a:extLst>
              <a:ext uri="{FF2B5EF4-FFF2-40B4-BE49-F238E27FC236}">
                <a16:creationId xmlns:a16="http://schemas.microsoft.com/office/drawing/2014/main" id="{CAE3D3F0-664E-ABBC-3640-50F182DB9BED}"/>
              </a:ext>
            </a:extLst>
          </p:cNvPr>
          <p:cNvSpPr>
            <a:spLocks noGrp="1"/>
          </p:cNvSpPr>
          <p:nvPr>
            <p:ph type="body" sz="quarter" idx="21"/>
          </p:nvPr>
        </p:nvSpPr>
        <p:spPr>
          <a:xfrm>
            <a:off x="3866400"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text 1">
            <a:extLst>
              <a:ext uri="{FF2B5EF4-FFF2-40B4-BE49-F238E27FC236}">
                <a16:creationId xmlns:a16="http://schemas.microsoft.com/office/drawing/2014/main" id="{0292821D-E361-102A-F29E-3F6CA54EC1E9}"/>
              </a:ext>
            </a:extLst>
          </p:cNvPr>
          <p:cNvSpPr>
            <a:spLocks noGrp="1"/>
          </p:cNvSpPr>
          <p:nvPr>
            <p:ph type="body" sz="quarter" idx="20"/>
          </p:nvPr>
        </p:nvSpPr>
        <p:spPr>
          <a:xfrm>
            <a:off x="540000" y="1980000"/>
            <a:ext cx="2808000" cy="1800000"/>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itle">
            <a:extLst>
              <a:ext uri="{FF2B5EF4-FFF2-40B4-BE49-F238E27FC236}">
                <a16:creationId xmlns:a16="http://schemas.microsoft.com/office/drawing/2014/main" id="{7A7461C7-A592-D8D9-0006-53F1781C658B}"/>
              </a:ext>
            </a:extLst>
          </p:cNvPr>
          <p:cNvSpPr>
            <a:spLocks noGrp="1"/>
          </p:cNvSpPr>
          <p:nvPr>
            <p:ph type="title"/>
          </p:nvPr>
        </p:nvSpPr>
        <p:spPr>
          <a:xfrm>
            <a:off x="8866862" y="1493156"/>
            <a:ext cx="2880000" cy="3600000"/>
          </a:xfrm>
        </p:spPr>
        <p:txBody>
          <a:bodyPr vert="horz"/>
          <a:lstStyle>
            <a:lvl1pPr algn="l" defTabSz="914400" rtl="0" eaLnBrk="1" latinLnBrk="0" hangingPunct="1">
              <a:lnSpc>
                <a:spcPts val="2800"/>
              </a:lnSpc>
              <a:spcBef>
                <a:spcPct val="0"/>
              </a:spcBef>
              <a:buNone/>
              <a:tabLst>
                <a:tab pos="10760075" algn="r"/>
              </a:tabLst>
              <a:defRPr lang="en-US" sz="2400" b="1" i="0" kern="1200" spc="100" baseline="0" noProof="0" dirty="0">
                <a:solidFill>
                  <a:schemeClr val="bg2"/>
                </a:solidFill>
                <a:latin typeface="Segoe UI Semibold" panose="020B0502040204020203" pitchFamily="34" charset="0"/>
                <a:ea typeface="Segoe UI Black" panose="020B0A02040204020203" pitchFamily="34" charset="0"/>
                <a:cs typeface="Segoe UI Semibold" panose="020B0502040204020203" pitchFamily="34" charset="0"/>
              </a:defRPr>
            </a:lvl1pPr>
          </a:lstStyle>
          <a:p>
            <a:r>
              <a:rPr lang="de-DE"/>
              <a:t>Mastertitelformat bearbeiten</a:t>
            </a:r>
            <a:endParaRPr lang="en-US" dirty="0"/>
          </a:p>
        </p:txBody>
      </p:sp>
      <p:sp>
        <p:nvSpPr>
          <p:cNvPr id="5" name="navigation">
            <a:extLst>
              <a:ext uri="{FF2B5EF4-FFF2-40B4-BE49-F238E27FC236}">
                <a16:creationId xmlns:a16="http://schemas.microsoft.com/office/drawing/2014/main" id="{2C29F309-EA97-F8D7-B9E5-7F0D7433E651}"/>
              </a:ext>
            </a:extLst>
          </p:cNvPr>
          <p:cNvSpPr>
            <a:spLocks noGrp="1"/>
          </p:cNvSpPr>
          <p:nvPr>
            <p:ph type="body" sz="quarter" idx="14"/>
          </p:nvPr>
        </p:nvSpPr>
        <p:spPr>
          <a:xfrm>
            <a:off x="576000" y="396000"/>
            <a:ext cx="612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3448610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  022 : reference cases : picture lef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3671180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slide number">
            <a:extLst>
              <a:ext uri="{FF2B5EF4-FFF2-40B4-BE49-F238E27FC236}">
                <a16:creationId xmlns:a16="http://schemas.microsoft.com/office/drawing/2014/main" id="{510E1623-0FB3-4CAA-AA07-9A7D9031E5F4}"/>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25" name="footer">
            <a:extLst>
              <a:ext uri="{FF2B5EF4-FFF2-40B4-BE49-F238E27FC236}">
                <a16:creationId xmlns:a16="http://schemas.microsoft.com/office/drawing/2014/main" id="{49604D60-FCC4-CCFA-5276-DE554E07FEE5}"/>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7" name="date">
            <a:extLst>
              <a:ext uri="{FF2B5EF4-FFF2-40B4-BE49-F238E27FC236}">
                <a16:creationId xmlns:a16="http://schemas.microsoft.com/office/drawing/2014/main" id="{BBD4F2A4-4116-0C13-BADB-B5DA26C3F035}"/>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5" name="picture left 11cm">
            <a:extLst>
              <a:ext uri="{FF2B5EF4-FFF2-40B4-BE49-F238E27FC236}">
                <a16:creationId xmlns:a16="http://schemas.microsoft.com/office/drawing/2014/main" id="{74ED0BBF-0E8C-44D4-921F-066BA5C9B178}"/>
              </a:ext>
            </a:extLst>
          </p:cNvPr>
          <p:cNvSpPr>
            <a:spLocks noGrp="1"/>
          </p:cNvSpPr>
          <p:nvPr>
            <p:ph type="pic" sz="quarter" idx="10"/>
          </p:nvPr>
        </p:nvSpPr>
        <p:spPr>
          <a:xfrm>
            <a:off x="0" y="0"/>
            <a:ext cx="396000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26" name="valantic logo placeholder">
            <a:extLst>
              <a:ext uri="{FF2B5EF4-FFF2-40B4-BE49-F238E27FC236}">
                <a16:creationId xmlns:a16="http://schemas.microsoft.com/office/drawing/2014/main" id="{47872EE8-C68D-BC59-A721-F66202B67D98}"/>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a:t>Bild durch Klicken auf Symbol hinzufügen</a:t>
            </a:r>
            <a:endParaRPr lang="en-US"/>
          </a:p>
        </p:txBody>
      </p:sp>
      <p:sp>
        <p:nvSpPr>
          <p:cNvPr id="15" name="shadow 3">
            <a:extLst>
              <a:ext uri="{FF2B5EF4-FFF2-40B4-BE49-F238E27FC236}">
                <a16:creationId xmlns:a16="http://schemas.microsoft.com/office/drawing/2014/main" id="{8EBFEA4E-22B0-23AC-878B-EC066E1F702D}"/>
              </a:ext>
            </a:extLst>
          </p:cNvPr>
          <p:cNvSpPr/>
          <p:nvPr/>
        </p:nvSpPr>
        <p:spPr>
          <a:xfrm>
            <a:off x="8233134" y="5663804"/>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19" name="shadow 2">
            <a:extLst>
              <a:ext uri="{FF2B5EF4-FFF2-40B4-BE49-F238E27FC236}">
                <a16:creationId xmlns:a16="http://schemas.microsoft.com/office/drawing/2014/main" id="{A16AB38D-9AA6-EE4D-B113-D3EA2E8EF7E1}"/>
              </a:ext>
            </a:extLst>
          </p:cNvPr>
          <p:cNvSpPr/>
          <p:nvPr/>
        </p:nvSpPr>
        <p:spPr>
          <a:xfrm>
            <a:off x="8233134" y="4928515"/>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11" name="shadow 1">
            <a:extLst>
              <a:ext uri="{FF2B5EF4-FFF2-40B4-BE49-F238E27FC236}">
                <a16:creationId xmlns:a16="http://schemas.microsoft.com/office/drawing/2014/main" id="{6FCDA2C9-BD22-9CC6-8A5D-8A9BBCB0B024}"/>
              </a:ext>
            </a:extLst>
          </p:cNvPr>
          <p:cNvSpPr/>
          <p:nvPr/>
        </p:nvSpPr>
        <p:spPr>
          <a:xfrm>
            <a:off x="8233134" y="4193225"/>
            <a:ext cx="3420000" cy="504000"/>
          </a:xfrm>
          <a:prstGeom prst="rect">
            <a:avLst/>
          </a:prstGeom>
          <a:solidFill>
            <a:schemeClr val="bg2"/>
          </a:solidFill>
          <a:ln>
            <a:noFill/>
          </a:ln>
          <a:effectLst>
            <a:outerShdw blurRad="63500" algn="tl"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r"/>
            <a:endParaRPr lang="en-US" sz="1200" b="0">
              <a:solidFill>
                <a:schemeClr val="tx1"/>
              </a:solidFill>
              <a:latin typeface="Segoe UI Semibold" panose="020B0702040204020203" pitchFamily="34" charset="0"/>
              <a:ea typeface="Open Sans" charset="0"/>
              <a:cs typeface="Segoe UI Semibold" panose="020B0702040204020203" pitchFamily="34" charset="0"/>
            </a:endParaRPr>
          </a:p>
        </p:txBody>
      </p:sp>
      <p:sp>
        <p:nvSpPr>
          <p:cNvPr id="41" name="text 3">
            <a:extLst>
              <a:ext uri="{FF2B5EF4-FFF2-40B4-BE49-F238E27FC236}">
                <a16:creationId xmlns:a16="http://schemas.microsoft.com/office/drawing/2014/main" id="{5805B240-CB9A-3652-5158-56A6403F5528}"/>
              </a:ext>
            </a:extLst>
          </p:cNvPr>
          <p:cNvSpPr>
            <a:spLocks noGrp="1"/>
          </p:cNvSpPr>
          <p:nvPr>
            <p:ph type="body" sz="quarter" idx="50"/>
          </p:nvPr>
        </p:nvSpPr>
        <p:spPr>
          <a:xfrm>
            <a:off x="4477136" y="4185850"/>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subhead 3">
            <a:extLst>
              <a:ext uri="{FF2B5EF4-FFF2-40B4-BE49-F238E27FC236}">
                <a16:creationId xmlns:a16="http://schemas.microsoft.com/office/drawing/2014/main" id="{1A3805B4-1757-B667-9F63-389E966CCAE7}"/>
              </a:ext>
            </a:extLst>
          </p:cNvPr>
          <p:cNvSpPr>
            <a:spLocks noGrp="1"/>
          </p:cNvSpPr>
          <p:nvPr>
            <p:ph type="body" idx="64"/>
          </p:nvPr>
        </p:nvSpPr>
        <p:spPr>
          <a:xfrm>
            <a:off x="5470730" y="4266000"/>
            <a:ext cx="2340000" cy="540000"/>
          </a:xfrm>
          <a:noFill/>
        </p:spPr>
        <p:txBody>
          <a:bodyPr vert="horz" lIns="0" tIns="0" rIns="0" bIns="0" rtlCol="0" anchor="ctr" anchorCtr="0">
            <a:noAutofit/>
          </a:bodyPr>
          <a:lstStyle>
            <a:lvl1pPr>
              <a:defRPr lang="en-US" cap="none" spc="0">
                <a:gradFill>
                  <a:gsLst>
                    <a:gs pos="0">
                      <a:srgbClr val="FF4B4B"/>
                    </a:gs>
                    <a:gs pos="100000">
                      <a:srgbClr val="FF744F"/>
                    </a:gs>
                  </a:gsLst>
                  <a:lin ang="18900000" scaled="1"/>
                </a:gradFill>
                <a:latin typeface="+mj-lt"/>
              </a:defRPr>
            </a:lvl1pPr>
          </a:lstStyle>
          <a:p>
            <a:pPr lvl="0">
              <a:lnSpc>
                <a:spcPts val="1600"/>
              </a:lnSpc>
              <a:spcBef>
                <a:spcPts val="0"/>
              </a:spcBef>
              <a:spcAft>
                <a:spcPts val="0"/>
              </a:spcAft>
            </a:pPr>
            <a:r>
              <a:rPr lang="de-DE"/>
              <a:t>Mastertextformat bearbeiten</a:t>
            </a:r>
          </a:p>
        </p:txBody>
      </p:sp>
      <p:sp>
        <p:nvSpPr>
          <p:cNvPr id="42" name="icon-placeholder 3">
            <a:extLst>
              <a:ext uri="{FF2B5EF4-FFF2-40B4-BE49-F238E27FC236}">
                <a16:creationId xmlns:a16="http://schemas.microsoft.com/office/drawing/2014/main" id="{52B3D3E3-8B97-6623-661F-B0B44C26001A}"/>
              </a:ext>
            </a:extLst>
          </p:cNvPr>
          <p:cNvSpPr>
            <a:spLocks noGrp="1"/>
          </p:cNvSpPr>
          <p:nvPr>
            <p:ph sz="quarter" idx="51"/>
          </p:nvPr>
        </p:nvSpPr>
        <p:spPr>
          <a:xfrm>
            <a:off x="4784937" y="426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stripe 3">
            <a:extLst>
              <a:ext uri="{FF2B5EF4-FFF2-40B4-BE49-F238E27FC236}">
                <a16:creationId xmlns:a16="http://schemas.microsoft.com/office/drawing/2014/main" id="{72E4CA30-C83F-4C16-1585-25F6F975A983}"/>
              </a:ext>
            </a:extLst>
          </p:cNvPr>
          <p:cNvSpPr>
            <a:spLocks noGrp="1"/>
          </p:cNvSpPr>
          <p:nvPr>
            <p:ph type="body" sz="quarter" idx="62" hasCustomPrompt="1"/>
          </p:nvPr>
        </p:nvSpPr>
        <p:spPr>
          <a:xfrm rot="16200000">
            <a:off x="3537451" y="5129226"/>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8" name="text 2">
            <a:extLst>
              <a:ext uri="{FF2B5EF4-FFF2-40B4-BE49-F238E27FC236}">
                <a16:creationId xmlns:a16="http://schemas.microsoft.com/office/drawing/2014/main" id="{B074B0AF-2315-4A47-C407-6E7D6B0DB832}"/>
              </a:ext>
            </a:extLst>
          </p:cNvPr>
          <p:cNvSpPr>
            <a:spLocks noGrp="1"/>
          </p:cNvSpPr>
          <p:nvPr>
            <p:ph type="body" sz="quarter" idx="47"/>
          </p:nvPr>
        </p:nvSpPr>
        <p:spPr>
          <a:xfrm>
            <a:off x="8233134" y="1926596"/>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subhead 2">
            <a:extLst>
              <a:ext uri="{FF2B5EF4-FFF2-40B4-BE49-F238E27FC236}">
                <a16:creationId xmlns:a16="http://schemas.microsoft.com/office/drawing/2014/main" id="{A6AF40C2-F261-5709-1FAA-D4028A134E58}"/>
              </a:ext>
            </a:extLst>
          </p:cNvPr>
          <p:cNvSpPr>
            <a:spLocks noGrp="1"/>
          </p:cNvSpPr>
          <p:nvPr>
            <p:ph type="body" idx="65"/>
          </p:nvPr>
        </p:nvSpPr>
        <p:spPr>
          <a:xfrm>
            <a:off x="9179337" y="2016000"/>
            <a:ext cx="2340000" cy="540000"/>
          </a:xfrm>
          <a:noFill/>
        </p:spPr>
        <p:txBody>
          <a:bodyPr vert="horz" lIns="0" tIns="0" rIns="0" bIns="0" rtlCol="0" anchor="ctr" anchorCtr="0">
            <a:noAutofit/>
          </a:bodyPr>
          <a:lstStyle>
            <a:lvl1pPr>
              <a:defRPr lang="en-US" cap="none" spc="0">
                <a:gradFill>
                  <a:gsLst>
                    <a:gs pos="0">
                      <a:srgbClr val="FF4B4B"/>
                    </a:gs>
                    <a:gs pos="100000">
                      <a:srgbClr val="FF744F"/>
                    </a:gs>
                  </a:gsLst>
                  <a:lin ang="18900000" scaled="1"/>
                </a:gradFill>
                <a:latin typeface="+mj-lt"/>
              </a:defRPr>
            </a:lvl1pPr>
          </a:lstStyle>
          <a:p>
            <a:pPr lvl="0">
              <a:lnSpc>
                <a:spcPts val="1600"/>
              </a:lnSpc>
              <a:spcBef>
                <a:spcPts val="0"/>
              </a:spcBef>
              <a:spcAft>
                <a:spcPts val="0"/>
              </a:spcAft>
            </a:pPr>
            <a:r>
              <a:rPr lang="de-DE"/>
              <a:t>Mastertextformat bearbeiten</a:t>
            </a:r>
          </a:p>
        </p:txBody>
      </p:sp>
      <p:sp>
        <p:nvSpPr>
          <p:cNvPr id="39" name="Icon-placeholder 2">
            <a:extLst>
              <a:ext uri="{FF2B5EF4-FFF2-40B4-BE49-F238E27FC236}">
                <a16:creationId xmlns:a16="http://schemas.microsoft.com/office/drawing/2014/main" id="{B20C0320-FF4E-1583-D91F-C15663F93106}"/>
              </a:ext>
            </a:extLst>
          </p:cNvPr>
          <p:cNvSpPr>
            <a:spLocks noGrp="1"/>
          </p:cNvSpPr>
          <p:nvPr>
            <p:ph sz="quarter" idx="48"/>
          </p:nvPr>
        </p:nvSpPr>
        <p:spPr>
          <a:xfrm>
            <a:off x="8540937" y="201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0" name="stripe 2">
            <a:extLst>
              <a:ext uri="{FF2B5EF4-FFF2-40B4-BE49-F238E27FC236}">
                <a16:creationId xmlns:a16="http://schemas.microsoft.com/office/drawing/2014/main" id="{B9629636-BB88-9050-8712-CF8FDD1E1E3A}"/>
              </a:ext>
            </a:extLst>
          </p:cNvPr>
          <p:cNvSpPr>
            <a:spLocks noGrp="1"/>
          </p:cNvSpPr>
          <p:nvPr>
            <p:ph type="body" sz="quarter" idx="49" hasCustomPrompt="1"/>
          </p:nvPr>
        </p:nvSpPr>
        <p:spPr>
          <a:xfrm rot="16200000">
            <a:off x="7290000" y="2862595"/>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5" name="text 1">
            <a:extLst>
              <a:ext uri="{FF2B5EF4-FFF2-40B4-BE49-F238E27FC236}">
                <a16:creationId xmlns:a16="http://schemas.microsoft.com/office/drawing/2014/main" id="{A6334294-CCC0-79F2-C813-421FC0FA754E}"/>
              </a:ext>
            </a:extLst>
          </p:cNvPr>
          <p:cNvSpPr>
            <a:spLocks noGrp="1"/>
          </p:cNvSpPr>
          <p:nvPr>
            <p:ph type="body" sz="quarter" idx="29"/>
          </p:nvPr>
        </p:nvSpPr>
        <p:spPr>
          <a:xfrm>
            <a:off x="4477136" y="1926596"/>
            <a:ext cx="3420000" cy="1980000"/>
          </a:xfrm>
          <a:prstGeom prst="roundRect">
            <a:avLst>
              <a:gd name="adj" fmla="val 3067"/>
            </a:avLst>
          </a:prstGeom>
          <a:solidFill>
            <a:schemeClr val="bg1"/>
          </a:solidFill>
          <a:effectLst>
            <a:outerShdw blurRad="63500" algn="ctr" rotWithShape="0">
              <a:schemeClr val="accent4">
                <a:alpha val="50000"/>
              </a:schemeClr>
            </a:outerShdw>
          </a:effectLst>
        </p:spPr>
        <p:txBody>
          <a:bodyPr vert="horz" lIns="288000" tIns="720000" rIns="108000" bIns="0" rtlCol="0">
            <a:noAutofit/>
          </a:bodyPr>
          <a:lstStyle>
            <a:lvl1pPr>
              <a:defRPr lang="en-US" sz="1200" dirty="0"/>
            </a:lvl1pPr>
            <a:lvl2pPr>
              <a:defRPr lang="en-US" sz="1200" dirty="0"/>
            </a:lvl2pPr>
            <a:lvl3pPr>
              <a:defRPr lang="en-US" sz="1200" dirty="0"/>
            </a:lvl3pPr>
            <a:lvl4pPr>
              <a:defRPr lang="en-US" sz="1200" dirty="0"/>
            </a:lvl4pPr>
            <a:lvl5pPr>
              <a:defRPr lang="en-US" sz="1400" b="0" kern="1200" spc="40" baseline="0" noProof="0" dirty="0">
                <a:gradFill>
                  <a:gsLst>
                    <a:gs pos="0">
                      <a:srgbClr val="FF4B4B"/>
                    </a:gs>
                    <a:gs pos="100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subhead 1">
            <a:extLst>
              <a:ext uri="{FF2B5EF4-FFF2-40B4-BE49-F238E27FC236}">
                <a16:creationId xmlns:a16="http://schemas.microsoft.com/office/drawing/2014/main" id="{0811692C-FDE3-D9DF-6FA3-FE3E82FDFC2E}"/>
              </a:ext>
            </a:extLst>
          </p:cNvPr>
          <p:cNvSpPr>
            <a:spLocks noGrp="1"/>
          </p:cNvSpPr>
          <p:nvPr>
            <p:ph type="body" idx="63"/>
          </p:nvPr>
        </p:nvSpPr>
        <p:spPr>
          <a:xfrm>
            <a:off x="5470730" y="2016000"/>
            <a:ext cx="2340000" cy="540000"/>
          </a:xfrm>
        </p:spPr>
        <p:txBody>
          <a:bodyPr anchor="ctr" anchorCtr="0"/>
          <a:lstStyle>
            <a:lvl1pPr marL="0" indent="0">
              <a:lnSpc>
                <a:spcPts val="1600"/>
              </a:lnSpc>
              <a:spcBef>
                <a:spcPts val="0"/>
              </a:spcBef>
              <a:spcAft>
                <a:spcPts val="0"/>
              </a:spcAft>
              <a:buNone/>
              <a:defRPr sz="1400" b="0" cap="none" spc="0" baseline="0">
                <a:gradFill>
                  <a:gsLst>
                    <a:gs pos="0">
                      <a:srgbClr val="FF4B4B"/>
                    </a:gs>
                    <a:gs pos="100000">
                      <a:srgbClr val="FF744F"/>
                    </a:gs>
                  </a:gsLst>
                  <a:lin ang="18900000" scaled="1"/>
                </a:gra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6" name="icon-placeholder 1">
            <a:extLst>
              <a:ext uri="{FF2B5EF4-FFF2-40B4-BE49-F238E27FC236}">
                <a16:creationId xmlns:a16="http://schemas.microsoft.com/office/drawing/2014/main" id="{F1D1C10A-BB11-D409-0AD3-F582888BF7AC}"/>
              </a:ext>
            </a:extLst>
          </p:cNvPr>
          <p:cNvSpPr>
            <a:spLocks noGrp="1"/>
          </p:cNvSpPr>
          <p:nvPr>
            <p:ph sz="quarter" idx="23"/>
          </p:nvPr>
        </p:nvSpPr>
        <p:spPr>
          <a:xfrm>
            <a:off x="4784937" y="2016000"/>
            <a:ext cx="540000" cy="540000"/>
          </a:xfrm>
        </p:spPr>
        <p:txBody>
          <a:bodyPr rIns="108000"/>
          <a:lstStyle>
            <a:lvl1pPr>
              <a:lnSpc>
                <a:spcPts val="1400"/>
              </a:lnSpc>
              <a:defRPr sz="1000">
                <a:solidFill>
                  <a:schemeClr val="tx2"/>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8" name="stripe 1">
            <a:extLst>
              <a:ext uri="{FF2B5EF4-FFF2-40B4-BE49-F238E27FC236}">
                <a16:creationId xmlns:a16="http://schemas.microsoft.com/office/drawing/2014/main" id="{804BCFDC-A99A-3221-8B3E-D2BC171DEEAD}"/>
              </a:ext>
            </a:extLst>
          </p:cNvPr>
          <p:cNvSpPr>
            <a:spLocks noGrp="1"/>
          </p:cNvSpPr>
          <p:nvPr>
            <p:ph type="body" sz="quarter" idx="61" hasCustomPrompt="1"/>
          </p:nvPr>
        </p:nvSpPr>
        <p:spPr>
          <a:xfrm rot="16200000">
            <a:off x="3537451" y="2862595"/>
            <a:ext cx="1980000" cy="108000"/>
          </a:xfrm>
          <a:prstGeom prst="round2SameRect">
            <a:avLst>
              <a:gd name="adj1" fmla="val 35379"/>
              <a:gd name="adj2" fmla="val 0"/>
            </a:avLst>
          </a:prstGeom>
          <a:gradFill>
            <a:gsLst>
              <a:gs pos="0">
                <a:srgbClr val="EF4251"/>
              </a:gs>
              <a:gs pos="100000">
                <a:srgbClr val="F4704D"/>
              </a:gs>
            </a:gsLst>
            <a:lin ang="18900000" scaled="0"/>
          </a:gradFill>
        </p:spPr>
        <p:txBody>
          <a:bodyPr/>
          <a:lstStyle/>
          <a:p>
            <a:pPr lvl="0"/>
            <a:r>
              <a:rPr lang="en-US" dirty="0"/>
              <a:t> </a:t>
            </a:r>
            <a:endParaRPr lang="en-DE" dirty="0"/>
          </a:p>
        </p:txBody>
      </p:sp>
      <p:sp>
        <p:nvSpPr>
          <p:cNvPr id="30" name="title">
            <a:extLst>
              <a:ext uri="{FF2B5EF4-FFF2-40B4-BE49-F238E27FC236}">
                <a16:creationId xmlns:a16="http://schemas.microsoft.com/office/drawing/2014/main" id="{056A1DE5-F8D7-8F63-CBB0-8753E2898121}"/>
              </a:ext>
            </a:extLst>
          </p:cNvPr>
          <p:cNvSpPr>
            <a:spLocks noGrp="1"/>
          </p:cNvSpPr>
          <p:nvPr>
            <p:ph type="title"/>
          </p:nvPr>
        </p:nvSpPr>
        <p:spPr>
          <a:xfrm>
            <a:off x="4477137" y="622301"/>
            <a:ext cx="7164000" cy="648000"/>
          </a:xfrm>
        </p:spPr>
        <p:txBody>
          <a:bodyPr vert="horz"/>
          <a:lstStyle/>
          <a:p>
            <a:r>
              <a:rPr lang="de-DE"/>
              <a:t>Mastertitelformat bearbeiten</a:t>
            </a:r>
            <a:endParaRPr lang="en-US" dirty="0"/>
          </a:p>
        </p:txBody>
      </p:sp>
      <p:sp>
        <p:nvSpPr>
          <p:cNvPr id="14" name="navigation">
            <a:extLst>
              <a:ext uri="{FF2B5EF4-FFF2-40B4-BE49-F238E27FC236}">
                <a16:creationId xmlns:a16="http://schemas.microsoft.com/office/drawing/2014/main" id="{0562870E-7EF0-488A-6AF4-5A6D7121CE4F}"/>
              </a:ext>
            </a:extLst>
          </p:cNvPr>
          <p:cNvSpPr>
            <a:spLocks noGrp="1"/>
          </p:cNvSpPr>
          <p:nvPr>
            <p:ph type="body" sz="quarter" idx="67"/>
          </p:nvPr>
        </p:nvSpPr>
        <p:spPr>
          <a:xfrm>
            <a:off x="4478400" y="396000"/>
            <a:ext cx="7164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
        <p:nvSpPr>
          <p:cNvPr id="12" name="industry">
            <a:extLst>
              <a:ext uri="{FF2B5EF4-FFF2-40B4-BE49-F238E27FC236}">
                <a16:creationId xmlns:a16="http://schemas.microsoft.com/office/drawing/2014/main" id="{9AAD24EA-AB8B-9098-74BE-FFD5BFA58475}"/>
              </a:ext>
            </a:extLst>
          </p:cNvPr>
          <p:cNvSpPr>
            <a:spLocks noGrp="1"/>
          </p:cNvSpPr>
          <p:nvPr>
            <p:ph type="body" idx="1"/>
          </p:nvPr>
        </p:nvSpPr>
        <p:spPr>
          <a:xfrm>
            <a:off x="550862" y="1507551"/>
            <a:ext cx="2880000" cy="360000"/>
          </a:xfrm>
        </p:spPr>
        <p:txBody>
          <a:bodyPr anchor="t" anchorCtr="0"/>
          <a:lstStyle>
            <a:lvl1pPr marL="0" indent="0">
              <a:lnSpc>
                <a:spcPct val="100000"/>
              </a:lnSpc>
              <a:buNone/>
              <a:defRPr sz="1200" b="0" cap="all" spc="1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logo placeholder white">
            <a:extLst>
              <a:ext uri="{FF2B5EF4-FFF2-40B4-BE49-F238E27FC236}">
                <a16:creationId xmlns:a16="http://schemas.microsoft.com/office/drawing/2014/main" id="{8BBA3821-ACB9-E9D2-C9FB-931ADAD798C0}"/>
              </a:ext>
            </a:extLst>
          </p:cNvPr>
          <p:cNvSpPr>
            <a:spLocks noGrp="1" noChangeAspect="1"/>
          </p:cNvSpPr>
          <p:nvPr>
            <p:ph type="pic" sz="quarter" idx="66" hasCustomPrompt="1"/>
          </p:nvPr>
        </p:nvSpPr>
        <p:spPr>
          <a:xfrm>
            <a:off x="549237" y="441936"/>
            <a:ext cx="2160000" cy="900000"/>
          </a:xfrm>
          <a:prstGeom prst="roundRect">
            <a:avLst>
              <a:gd name="adj" fmla="val 12587"/>
            </a:avLst>
          </a:prstGeom>
          <a:solidFill>
            <a:schemeClr val="bg1"/>
          </a:solidFill>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en-US"/>
              <a:t> </a:t>
            </a:r>
          </a:p>
        </p:txBody>
      </p:sp>
      <p:sp>
        <p:nvSpPr>
          <p:cNvPr id="13" name="customer logo">
            <a:extLst>
              <a:ext uri="{FF2B5EF4-FFF2-40B4-BE49-F238E27FC236}">
                <a16:creationId xmlns:a16="http://schemas.microsoft.com/office/drawing/2014/main" id="{0A13CD6F-ADB1-7D9B-48B3-9AE26D5187AE}"/>
              </a:ext>
            </a:extLst>
          </p:cNvPr>
          <p:cNvSpPr>
            <a:spLocks noGrp="1" noChangeAspect="1"/>
          </p:cNvSpPr>
          <p:nvPr>
            <p:ph type="pic" sz="quarter" idx="46" hasCustomPrompt="1"/>
          </p:nvPr>
        </p:nvSpPr>
        <p:spPr>
          <a:xfrm>
            <a:off x="765237" y="603936"/>
            <a:ext cx="1728000" cy="576000"/>
          </a:xfrm>
          <a:prstGeom prst="roundRect">
            <a:avLst>
              <a:gd name="adj" fmla="val 7414"/>
            </a:avLst>
          </a:prstGeom>
          <a:noFill/>
        </p:spPr>
        <p:txBody>
          <a:bodyPr anchor="ctr" anchorCtr="1">
            <a:noAutofit/>
          </a:bodyPr>
          <a:lstStyle>
            <a:lvl1pPr algn="ct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a:t> CUSTOMER LOGO</a:t>
            </a:r>
            <a:endParaRPr lang="en-US"/>
          </a:p>
        </p:txBody>
      </p:sp>
    </p:spTree>
    <p:extLst>
      <p:ext uri="{BB962C8B-B14F-4D97-AF65-F5344CB8AC3E}">
        <p14:creationId xmlns:p14="http://schemas.microsoft.com/office/powerpoint/2010/main" val="1819456681"/>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120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  023 : content left : picture right : citiation 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BBD0F61-C6BE-1EDD-E4BB-7009D5ED50C3}"/>
              </a:ext>
            </a:extLst>
          </p:cNvPr>
          <p:cNvGraphicFramePr>
            <a:graphicFrameLocks noChangeAspect="1"/>
          </p:cNvGraphicFramePr>
          <p:nvPr>
            <p:custDataLst>
              <p:tags r:id="rId1"/>
            </p:custDataLst>
            <p:extLst>
              <p:ext uri="{D42A27DB-BD31-4B8C-83A1-F6EECF244321}">
                <p14:modId xmlns:p14="http://schemas.microsoft.com/office/powerpoint/2010/main" val="4102042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ct 5" hidden="1">
                        <a:extLst>
                          <a:ext uri="{FF2B5EF4-FFF2-40B4-BE49-F238E27FC236}">
                            <a16:creationId xmlns:a16="http://schemas.microsoft.com/office/drawing/2014/main" id="{0BBD0F61-C6BE-1EDD-E4BB-7009D5ED50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slide number">
            <a:extLst>
              <a:ext uri="{FF2B5EF4-FFF2-40B4-BE49-F238E27FC236}">
                <a16:creationId xmlns:a16="http://schemas.microsoft.com/office/drawing/2014/main" id="{0005317A-714E-6129-0C03-108F88B10F6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bg1"/>
                </a:solidFill>
              </a:defRPr>
            </a:lvl1pPr>
          </a:lstStyle>
          <a:p>
            <a:fld id="{FA573BCF-C0F1-4720-B5E7-944FE630E67D}" type="slidenum">
              <a:rPr lang="en-GB" smtClean="0"/>
              <a:pPr/>
              <a:t>‹Nr.›</a:t>
            </a:fld>
            <a:endParaRPr lang="en-GB"/>
          </a:p>
        </p:txBody>
      </p:sp>
      <p:sp>
        <p:nvSpPr>
          <p:cNvPr id="22" name="footer">
            <a:extLst>
              <a:ext uri="{FF2B5EF4-FFF2-40B4-BE49-F238E27FC236}">
                <a16:creationId xmlns:a16="http://schemas.microsoft.com/office/drawing/2014/main" id="{21C5E44E-70EA-7058-57E6-01C1C0DC51AE}"/>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bg1"/>
                </a:solidFill>
              </a:defRPr>
            </a:lvl1pPr>
          </a:lstStyle>
          <a:p>
            <a:r>
              <a:rPr lang="en-US"/>
              <a:t>valantic layout samples Route B</a:t>
            </a:r>
            <a:endParaRPr lang="nl-NL"/>
          </a:p>
        </p:txBody>
      </p:sp>
      <p:sp>
        <p:nvSpPr>
          <p:cNvPr id="23" name="date">
            <a:extLst>
              <a:ext uri="{FF2B5EF4-FFF2-40B4-BE49-F238E27FC236}">
                <a16:creationId xmlns:a16="http://schemas.microsoft.com/office/drawing/2014/main" id="{D6B2871C-75F6-A225-CE39-62007A086396}"/>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bg1"/>
                </a:solidFill>
              </a:defRPr>
            </a:lvl1pPr>
          </a:lstStyle>
          <a:p>
            <a:r>
              <a:rPr lang="de-DE"/>
              <a:t>23-09-14</a:t>
            </a:r>
            <a:endParaRPr lang="nl-NL"/>
          </a:p>
        </p:txBody>
      </p:sp>
      <p:sp>
        <p:nvSpPr>
          <p:cNvPr id="5" name="picture left 11cm">
            <a:extLst>
              <a:ext uri="{FF2B5EF4-FFF2-40B4-BE49-F238E27FC236}">
                <a16:creationId xmlns:a16="http://schemas.microsoft.com/office/drawing/2014/main" id="{07669673-F448-1693-0028-5B9E6376ECF2}"/>
              </a:ext>
            </a:extLst>
          </p:cNvPr>
          <p:cNvSpPr>
            <a:spLocks noGrp="1"/>
          </p:cNvSpPr>
          <p:nvPr>
            <p:ph type="pic" sz="quarter" idx="10"/>
          </p:nvPr>
        </p:nvSpPr>
        <p:spPr>
          <a:xfrm>
            <a:off x="5579375" y="0"/>
            <a:ext cx="331200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074"/>
            <a:r>
              <a:rPr lang="de-DE"/>
              <a:t>Bild durch Klicken auf Symbol hinzufügen</a:t>
            </a:r>
            <a:endParaRPr lang="en-ID"/>
          </a:p>
        </p:txBody>
      </p:sp>
      <p:sp>
        <p:nvSpPr>
          <p:cNvPr id="39" name="bg gradient">
            <a:extLst>
              <a:ext uri="{FF2B5EF4-FFF2-40B4-BE49-F238E27FC236}">
                <a16:creationId xmlns:a16="http://schemas.microsoft.com/office/drawing/2014/main" id="{D64A880E-B408-A8EF-1752-56090A7E900C}"/>
              </a:ext>
            </a:extLst>
          </p:cNvPr>
          <p:cNvSpPr/>
          <p:nvPr/>
        </p:nvSpPr>
        <p:spPr>
          <a:xfrm>
            <a:off x="8881524" y="0"/>
            <a:ext cx="3310475" cy="6858000"/>
          </a:xfrm>
          <a:prstGeom prst="rect">
            <a:avLst/>
          </a:prstGeom>
          <a:gradFill>
            <a:gsLst>
              <a:gs pos="0">
                <a:srgbClr val="EF4251"/>
              </a:gs>
              <a:gs pos="100000">
                <a:srgbClr val="F4704D"/>
              </a:gs>
            </a:gsLst>
            <a:lin ang="18900000" scaled="0"/>
          </a:gradFill>
          <a:ln w="9525" cap="flat">
            <a:noFill/>
            <a:prstDash val="solid"/>
            <a:miter/>
          </a:ln>
        </p:spPr>
        <p:txBody>
          <a:bodyPr lIns="360000" tIns="432000" rIns="72000" bIns="36000" rtlCol="0" anchor="t" anchorCtr="0"/>
          <a:lstStyle/>
          <a:p>
            <a:pPr lvl="0">
              <a:spcBef>
                <a:spcPts val="600"/>
              </a:spcBef>
              <a:spcAft>
                <a:spcPts val="600"/>
              </a:spcAft>
            </a:pPr>
            <a:endParaRPr lang="en-DE" sz="1600" b="1" i="0" noProof="0" err="1">
              <a:solidFill>
                <a:schemeClr val="bg1"/>
              </a:solidFill>
              <a:effectLst/>
              <a:latin typeface="+mj-lt"/>
            </a:endParaRPr>
          </a:p>
        </p:txBody>
      </p:sp>
      <p:sp>
        <p:nvSpPr>
          <p:cNvPr id="8" name="text box">
            <a:extLst>
              <a:ext uri="{FF2B5EF4-FFF2-40B4-BE49-F238E27FC236}">
                <a16:creationId xmlns:a16="http://schemas.microsoft.com/office/drawing/2014/main" id="{6FA9A6C5-711D-0B6D-55AB-5E4C59811DCF}"/>
              </a:ext>
            </a:extLst>
          </p:cNvPr>
          <p:cNvSpPr>
            <a:spLocks noGrp="1"/>
          </p:cNvSpPr>
          <p:nvPr>
            <p:ph type="body" idx="1"/>
          </p:nvPr>
        </p:nvSpPr>
        <p:spPr>
          <a:xfrm>
            <a:off x="9143445" y="1476000"/>
            <a:ext cx="2520000" cy="4680000"/>
          </a:xfrm>
          <a:prstGeom prst="roundRect">
            <a:avLst>
              <a:gd name="adj" fmla="val 0"/>
            </a:avLst>
          </a:prstGeom>
          <a:noFill/>
          <a:effectLst/>
        </p:spPr>
        <p:txBody>
          <a:bodyPr lIns="540000" tIns="360000" rIns="540000" bIns="360000" anchor="ctr" anchorCtr="0"/>
          <a:lstStyle>
            <a:lvl1pPr marL="0" indent="0" algn="ctr">
              <a:lnSpc>
                <a:spcPct val="100000"/>
              </a:lnSpc>
              <a:spcBef>
                <a:spcPts val="0"/>
              </a:spcBef>
              <a:spcAft>
                <a:spcPts val="0"/>
              </a:spcAft>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quote sign">
            <a:extLst>
              <a:ext uri="{FF2B5EF4-FFF2-40B4-BE49-F238E27FC236}">
                <a16:creationId xmlns:a16="http://schemas.microsoft.com/office/drawing/2014/main" id="{360CD8C4-DDA3-F69A-4DF6-7FC09596E4A0}"/>
              </a:ext>
            </a:extLst>
          </p:cNvPr>
          <p:cNvSpPr/>
          <p:nvPr/>
        </p:nvSpPr>
        <p:spPr>
          <a:xfrm>
            <a:off x="9151827" y="608889"/>
            <a:ext cx="681460" cy="576624"/>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alpha val="20000"/>
            </a:schemeClr>
          </a:solidFill>
          <a:ln>
            <a:noFill/>
          </a:ln>
        </p:spPr>
        <p:txBody>
          <a:bodyPr vert="horz" wrap="square" lIns="91428" tIns="45714" rIns="91428" bIns="45714" numCol="1" anchor="t" anchorCtr="0" compatLnSpc="1">
            <a:prstTxWarp prst="textNoShape">
              <a:avLst/>
            </a:prstTxWarp>
            <a:noAutofit/>
          </a:bodyPr>
          <a:lstStyle/>
          <a:p>
            <a:pPr algn="r"/>
            <a:endParaRPr sz="1224">
              <a:solidFill>
                <a:schemeClr val="tx1">
                  <a:lumMod val="65000"/>
                  <a:lumOff val="35000"/>
                </a:schemeClr>
              </a:solidFill>
            </a:endParaRPr>
          </a:p>
        </p:txBody>
      </p:sp>
      <p:sp>
        <p:nvSpPr>
          <p:cNvPr id="7" name="industry">
            <a:extLst>
              <a:ext uri="{FF2B5EF4-FFF2-40B4-BE49-F238E27FC236}">
                <a16:creationId xmlns:a16="http://schemas.microsoft.com/office/drawing/2014/main" id="{59A98800-DA0A-0FA8-DBD9-591CCB872EF5}"/>
              </a:ext>
            </a:extLst>
          </p:cNvPr>
          <p:cNvSpPr>
            <a:spLocks noGrp="1"/>
          </p:cNvSpPr>
          <p:nvPr>
            <p:ph type="body" idx="16"/>
          </p:nvPr>
        </p:nvSpPr>
        <p:spPr>
          <a:xfrm>
            <a:off x="5891927" y="1507551"/>
            <a:ext cx="2880000" cy="360000"/>
          </a:xfrm>
        </p:spPr>
        <p:txBody>
          <a:bodyPr anchor="t" anchorCtr="0"/>
          <a:lstStyle>
            <a:lvl1pPr marL="0" indent="0">
              <a:lnSpc>
                <a:spcPct val="100000"/>
              </a:lnSpc>
              <a:buNone/>
              <a:defRPr sz="1200" b="0" cap="all" spc="1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logo placeholder white">
            <a:extLst>
              <a:ext uri="{FF2B5EF4-FFF2-40B4-BE49-F238E27FC236}">
                <a16:creationId xmlns:a16="http://schemas.microsoft.com/office/drawing/2014/main" id="{3DE755F3-9F3D-FA53-9A94-CFFA43974D1C}"/>
              </a:ext>
            </a:extLst>
          </p:cNvPr>
          <p:cNvSpPr>
            <a:spLocks noGrp="1" noChangeAspect="1"/>
          </p:cNvSpPr>
          <p:nvPr>
            <p:ph type="pic" sz="quarter" idx="66" hasCustomPrompt="1"/>
          </p:nvPr>
        </p:nvSpPr>
        <p:spPr>
          <a:xfrm>
            <a:off x="5890302" y="441936"/>
            <a:ext cx="2160000" cy="900000"/>
          </a:xfrm>
          <a:prstGeom prst="roundRect">
            <a:avLst>
              <a:gd name="adj" fmla="val 12587"/>
            </a:avLst>
          </a:prstGeom>
          <a:solidFill>
            <a:schemeClr val="bg1"/>
          </a:solidFill>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en-US"/>
              <a:t> </a:t>
            </a:r>
          </a:p>
        </p:txBody>
      </p:sp>
      <p:sp>
        <p:nvSpPr>
          <p:cNvPr id="13" name="customer logo">
            <a:extLst>
              <a:ext uri="{FF2B5EF4-FFF2-40B4-BE49-F238E27FC236}">
                <a16:creationId xmlns:a16="http://schemas.microsoft.com/office/drawing/2014/main" id="{9FF0D743-933C-8EB2-55C0-BB3DD8567E31}"/>
              </a:ext>
            </a:extLst>
          </p:cNvPr>
          <p:cNvSpPr>
            <a:spLocks noGrp="1" noChangeAspect="1"/>
          </p:cNvSpPr>
          <p:nvPr>
            <p:ph type="pic" sz="quarter" idx="46" hasCustomPrompt="1"/>
          </p:nvPr>
        </p:nvSpPr>
        <p:spPr>
          <a:xfrm>
            <a:off x="6106302" y="603936"/>
            <a:ext cx="1728000" cy="576000"/>
          </a:xfrm>
          <a:prstGeom prst="roundRect">
            <a:avLst>
              <a:gd name="adj" fmla="val 7414"/>
            </a:avLst>
          </a:prstGeom>
          <a:noFill/>
        </p:spPr>
        <p:txBody>
          <a:bodyPr anchor="ctr" anchorCtr="1">
            <a:noAutofit/>
          </a:bodyPr>
          <a:lstStyle>
            <a:lvl1pPr algn="ct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a:t> CUSTOMER LOGO</a:t>
            </a:r>
            <a:endParaRPr lang="en-US"/>
          </a:p>
        </p:txBody>
      </p:sp>
      <p:sp>
        <p:nvSpPr>
          <p:cNvPr id="11" name="content">
            <a:extLst>
              <a:ext uri="{FF2B5EF4-FFF2-40B4-BE49-F238E27FC236}">
                <a16:creationId xmlns:a16="http://schemas.microsoft.com/office/drawing/2014/main" id="{55460CD8-7F20-3092-8A14-190F979D7794}"/>
              </a:ext>
            </a:extLst>
          </p:cNvPr>
          <p:cNvSpPr>
            <a:spLocks noGrp="1"/>
          </p:cNvSpPr>
          <p:nvPr>
            <p:ph sz="quarter" idx="15"/>
          </p:nvPr>
        </p:nvSpPr>
        <p:spPr>
          <a:xfrm>
            <a:off x="539999" y="1989138"/>
            <a:ext cx="4680000" cy="4166862"/>
          </a:xfrm>
          <a:noFill/>
        </p:spPr>
        <p:txBody>
          <a:bodyPr vert="horz" lIns="0" tIns="0" rIns="360000" bIns="0" rtlCol="0">
            <a:noAutofit/>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400" dirty="0" smtClean="0"/>
            </a:lvl5pPr>
            <a:lvl6pPr>
              <a:defRPr lang="en-US" sz="1200" dirty="0" smtClean="0"/>
            </a:lvl6pPr>
            <a:lvl7pPr>
              <a:defRPr lang="en-US" sz="1200" dirty="0" smtClean="0"/>
            </a:lvl7pPr>
            <a:lvl8pPr>
              <a:defRPr lang="en-US" sz="1200" dirty="0" smtClean="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title">
            <a:extLst>
              <a:ext uri="{FF2B5EF4-FFF2-40B4-BE49-F238E27FC236}">
                <a16:creationId xmlns:a16="http://schemas.microsoft.com/office/drawing/2014/main" id="{24D79DE1-5191-A9D7-9EAB-2EC78ABFA849}"/>
              </a:ext>
            </a:extLst>
          </p:cNvPr>
          <p:cNvSpPr>
            <a:spLocks noGrp="1"/>
          </p:cNvSpPr>
          <p:nvPr>
            <p:ph type="title"/>
          </p:nvPr>
        </p:nvSpPr>
        <p:spPr>
          <a:xfrm>
            <a:off x="540000" y="622301"/>
            <a:ext cx="4680000" cy="648000"/>
          </a:xfrm>
        </p:spPr>
        <p:txBody>
          <a:bodyPr vert="horz"/>
          <a:lstStyle/>
          <a:p>
            <a:r>
              <a:rPr lang="de-DE"/>
              <a:t>Mastertitelformat bearbeiten</a:t>
            </a:r>
            <a:endParaRPr lang="en-US"/>
          </a:p>
        </p:txBody>
      </p:sp>
      <p:sp>
        <p:nvSpPr>
          <p:cNvPr id="16" name="navigation">
            <a:extLst>
              <a:ext uri="{FF2B5EF4-FFF2-40B4-BE49-F238E27FC236}">
                <a16:creationId xmlns:a16="http://schemas.microsoft.com/office/drawing/2014/main" id="{756EB541-0893-E536-3461-F1B4F0BC3B3C}"/>
              </a:ext>
            </a:extLst>
          </p:cNvPr>
          <p:cNvSpPr>
            <a:spLocks noGrp="1"/>
          </p:cNvSpPr>
          <p:nvPr>
            <p:ph type="body" sz="quarter" idx="14"/>
          </p:nvPr>
        </p:nvSpPr>
        <p:spPr>
          <a:xfrm>
            <a:off x="576000" y="396000"/>
            <a:ext cx="4680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096325738"/>
      </p:ext>
    </p:extLst>
  </p:cSld>
  <p:clrMapOvr>
    <a:masterClrMapping/>
  </p:clrMapOvr>
  <p:extLst>
    <p:ext uri="{DCECCB84-F9BA-43D5-87BE-67443E8EF086}">
      <p15:sldGuideLst xmlns:p15="http://schemas.microsoft.com/office/powerpoint/2012/main">
        <p15:guide id="2" orient="horz" pos="12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  024 : 3 icon-circles : 3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062675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lide number">
            <a:extLst>
              <a:ext uri="{FF2B5EF4-FFF2-40B4-BE49-F238E27FC236}">
                <a16:creationId xmlns:a16="http://schemas.microsoft.com/office/drawing/2014/main" id="{D9B987B5-FC87-07A0-EE60-B25D4CECC194}"/>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9" name="footer">
            <a:extLst>
              <a:ext uri="{FF2B5EF4-FFF2-40B4-BE49-F238E27FC236}">
                <a16:creationId xmlns:a16="http://schemas.microsoft.com/office/drawing/2014/main" id="{0E22014F-C60E-A5F2-3D35-B99352051E8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0" name="date">
            <a:extLst>
              <a:ext uri="{FF2B5EF4-FFF2-40B4-BE49-F238E27FC236}">
                <a16:creationId xmlns:a16="http://schemas.microsoft.com/office/drawing/2014/main" id="{B9DDA708-6115-B505-1604-CB18C57492F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6" name="content 3">
            <a:extLst>
              <a:ext uri="{FF2B5EF4-FFF2-40B4-BE49-F238E27FC236}">
                <a16:creationId xmlns:a16="http://schemas.microsoft.com/office/drawing/2014/main" id="{B5886103-0D8E-5D01-3B87-1FDDA2E05BE4}"/>
              </a:ext>
            </a:extLst>
          </p:cNvPr>
          <p:cNvSpPr>
            <a:spLocks noGrp="1"/>
          </p:cNvSpPr>
          <p:nvPr>
            <p:ph sz="quarter" idx="25"/>
          </p:nvPr>
        </p:nvSpPr>
        <p:spPr>
          <a:xfrm>
            <a:off x="8299890" y="3420000"/>
            <a:ext cx="2736000" cy="2736500"/>
          </a:xfrm>
          <a:prstGeom prst="rect">
            <a:avLst/>
          </a:prstGeom>
          <a:noFill/>
        </p:spPr>
        <p:txBody>
          <a:bodyPr vert="horz" lIns="0" tIns="0" rIns="0" bIns="0" rtlCol="0" anchor="t" anchorCtr="0">
            <a:noAutofit/>
          </a:bodyPr>
          <a:lstStyle>
            <a:lvl1pPr algn="l">
              <a:defRPr lang="en-US" sz="1400" dirty="0"/>
            </a:lvl1pPr>
            <a:lvl2pPr algn="l">
              <a:defRPr lang="en-US" sz="1400" dirty="0"/>
            </a:lvl2pPr>
            <a:lvl3pPr algn="l">
              <a:defRPr lang="en-US" sz="1400" dirty="0"/>
            </a:lvl3pPr>
            <a:lvl4pPr algn="l">
              <a:defRPr lang="en-US" sz="1400" dirty="0"/>
            </a:lvl4pPr>
            <a:lvl5pPr algn="l">
              <a:defRPr lang="nl-NL" sz="1400" noProof="0" dirty="0"/>
            </a:lvl5pPr>
            <a:lvl6pPr algn="l">
              <a:defRPr lang="nl-NL" sz="1400" noProof="0" dirty="0"/>
            </a:lvl6pPr>
            <a:lvl7pPr algn="l">
              <a:defRPr lang="nl-NL" sz="1400" noProof="0" dirty="0"/>
            </a:lvl7pPr>
            <a:lvl8pPr algn="l">
              <a:defRPr lang="nl-NL" sz="1400" noProof="0" dirty="0"/>
            </a:lvl8pPr>
            <a:lvl9pPr algn="l">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circle 3">
            <a:extLst>
              <a:ext uri="{FF2B5EF4-FFF2-40B4-BE49-F238E27FC236}">
                <a16:creationId xmlns:a16="http://schemas.microsoft.com/office/drawing/2014/main" id="{03E6616D-6BE5-1F0D-0C0A-EDEE8E74F894}"/>
              </a:ext>
            </a:extLst>
          </p:cNvPr>
          <p:cNvSpPr>
            <a:spLocks noGrp="1"/>
          </p:cNvSpPr>
          <p:nvPr>
            <p:ph type="body" idx="45" hasCustomPrompt="1"/>
          </p:nvPr>
        </p:nvSpPr>
        <p:spPr>
          <a:xfrm>
            <a:off x="9037890"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9" name="Icon-placeholder 3">
            <a:extLst>
              <a:ext uri="{FF2B5EF4-FFF2-40B4-BE49-F238E27FC236}">
                <a16:creationId xmlns:a16="http://schemas.microsoft.com/office/drawing/2014/main" id="{C60ADAF8-2C7E-52B4-A639-798B1160C641}"/>
              </a:ext>
            </a:extLst>
          </p:cNvPr>
          <p:cNvSpPr>
            <a:spLocks noGrp="1"/>
          </p:cNvSpPr>
          <p:nvPr>
            <p:ph sz="quarter" idx="35"/>
          </p:nvPr>
        </p:nvSpPr>
        <p:spPr>
          <a:xfrm>
            <a:off x="9397890" y="207965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2">
            <a:extLst>
              <a:ext uri="{FF2B5EF4-FFF2-40B4-BE49-F238E27FC236}">
                <a16:creationId xmlns:a16="http://schemas.microsoft.com/office/drawing/2014/main" id="{0F189F99-D754-4356-5E4B-0F553CC9C353}"/>
              </a:ext>
            </a:extLst>
          </p:cNvPr>
          <p:cNvSpPr>
            <a:spLocks noGrp="1"/>
          </p:cNvSpPr>
          <p:nvPr>
            <p:ph sz="quarter" idx="24"/>
          </p:nvPr>
        </p:nvSpPr>
        <p:spPr>
          <a:xfrm>
            <a:off x="4728000" y="3420000"/>
            <a:ext cx="2736000" cy="2736500"/>
          </a:xfrm>
          <a:prstGeom prst="rect">
            <a:avLst/>
          </a:prstGeom>
          <a:noFill/>
        </p:spPr>
        <p:txBody>
          <a:bodyPr vert="horz" lIns="0" tIns="0" rIns="0" bIns="0" rtlCol="0" anchor="t" anchorCtr="0">
            <a:noAutofit/>
          </a:bodyPr>
          <a:lstStyle>
            <a:lvl1pPr algn="l">
              <a:defRPr lang="en-US" sz="1400" dirty="0"/>
            </a:lvl1pPr>
            <a:lvl2pPr algn="l">
              <a:defRPr lang="en-US" sz="1400" dirty="0"/>
            </a:lvl2pPr>
            <a:lvl3pPr algn="l">
              <a:defRPr lang="en-US" sz="1400" dirty="0"/>
            </a:lvl3pPr>
            <a:lvl4pPr algn="l">
              <a:defRPr lang="en-US" sz="1400" dirty="0"/>
            </a:lvl4pPr>
            <a:lvl5pPr algn="l">
              <a:defRPr lang="nl-NL" sz="1400" noProof="0" dirty="0"/>
            </a:lvl5pPr>
            <a:lvl6pPr algn="l">
              <a:defRPr lang="nl-NL" sz="1400" noProof="0" dirty="0"/>
            </a:lvl6pPr>
            <a:lvl7pPr algn="l">
              <a:defRPr lang="nl-NL" sz="1400" noProof="0" dirty="0"/>
            </a:lvl7pPr>
            <a:lvl8pPr algn="l">
              <a:defRPr lang="nl-NL" sz="1400" noProof="0" dirty="0"/>
            </a:lvl8pPr>
            <a:lvl9pPr algn="l">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ircle 2">
            <a:extLst>
              <a:ext uri="{FF2B5EF4-FFF2-40B4-BE49-F238E27FC236}">
                <a16:creationId xmlns:a16="http://schemas.microsoft.com/office/drawing/2014/main" id="{734287B7-FF2C-081C-D1AE-E5AAC79579AE}"/>
              </a:ext>
            </a:extLst>
          </p:cNvPr>
          <p:cNvSpPr>
            <a:spLocks noGrp="1"/>
          </p:cNvSpPr>
          <p:nvPr>
            <p:ph type="body" idx="44" hasCustomPrompt="1"/>
          </p:nvPr>
        </p:nvSpPr>
        <p:spPr>
          <a:xfrm>
            <a:off x="5466000"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5" name="Icon-placeholder 2">
            <a:extLst>
              <a:ext uri="{FF2B5EF4-FFF2-40B4-BE49-F238E27FC236}">
                <a16:creationId xmlns:a16="http://schemas.microsoft.com/office/drawing/2014/main" id="{2E85AA86-5649-E89A-22E5-F7FE994FA4CF}"/>
              </a:ext>
            </a:extLst>
          </p:cNvPr>
          <p:cNvSpPr>
            <a:spLocks noGrp="1"/>
          </p:cNvSpPr>
          <p:nvPr>
            <p:ph sz="quarter" idx="33"/>
          </p:nvPr>
        </p:nvSpPr>
        <p:spPr>
          <a:xfrm>
            <a:off x="5826000" y="207965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1">
            <a:extLst>
              <a:ext uri="{FF2B5EF4-FFF2-40B4-BE49-F238E27FC236}">
                <a16:creationId xmlns:a16="http://schemas.microsoft.com/office/drawing/2014/main" id="{77A29EE5-2B1C-3EC4-6F36-6ECBC9D69F26}"/>
              </a:ext>
            </a:extLst>
          </p:cNvPr>
          <p:cNvSpPr>
            <a:spLocks noGrp="1"/>
          </p:cNvSpPr>
          <p:nvPr>
            <p:ph sz="quarter" idx="22"/>
          </p:nvPr>
        </p:nvSpPr>
        <p:spPr>
          <a:xfrm>
            <a:off x="1156110" y="3420000"/>
            <a:ext cx="2736000" cy="2736500"/>
          </a:xfrm>
          <a:prstGeom prst="rect">
            <a:avLst/>
          </a:prstGeom>
          <a:noFill/>
        </p:spPr>
        <p:txBody>
          <a:bodyPr vert="horz" lIns="0" tIns="0" rIns="0" bIns="0" rtlCol="0" anchor="t" anchorCtr="0">
            <a:noAutofit/>
          </a:bodyPr>
          <a:lstStyle>
            <a:lvl1pPr algn="l">
              <a:defRPr lang="en-US" sz="1400" dirty="0"/>
            </a:lvl1pPr>
            <a:lvl2pPr algn="l">
              <a:defRPr lang="en-US" sz="1400" dirty="0"/>
            </a:lvl2pPr>
            <a:lvl3pPr algn="l">
              <a:defRPr lang="en-US" sz="1400" dirty="0"/>
            </a:lvl3pPr>
            <a:lvl4pPr algn="l">
              <a:defRPr lang="en-US" sz="1400" dirty="0"/>
            </a:lvl4pPr>
            <a:lvl5pPr algn="l">
              <a:defRPr lang="nl-NL" sz="1400" noProof="0" dirty="0"/>
            </a:lvl5pPr>
            <a:lvl6pPr algn="l">
              <a:defRPr lang="nl-NL" sz="1400" noProof="0" dirty="0"/>
            </a:lvl6pPr>
            <a:lvl7pPr algn="l">
              <a:defRPr lang="nl-NL" sz="1400" noProof="0" dirty="0"/>
            </a:lvl7pPr>
            <a:lvl8pPr algn="l">
              <a:defRPr lang="nl-NL" sz="1400" noProof="0" dirty="0"/>
            </a:lvl8pPr>
            <a:lvl9pPr algn="l">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circle 1">
            <a:extLst>
              <a:ext uri="{FF2B5EF4-FFF2-40B4-BE49-F238E27FC236}">
                <a16:creationId xmlns:a16="http://schemas.microsoft.com/office/drawing/2014/main" id="{CF9B3468-8D83-E9F3-7B03-E73CD41ECE15}"/>
              </a:ext>
            </a:extLst>
          </p:cNvPr>
          <p:cNvSpPr>
            <a:spLocks noGrp="1"/>
          </p:cNvSpPr>
          <p:nvPr>
            <p:ph type="body" idx="43" hasCustomPrompt="1"/>
          </p:nvPr>
        </p:nvSpPr>
        <p:spPr>
          <a:xfrm>
            <a:off x="1894110"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1" name="Icon-placeholder 1">
            <a:extLst>
              <a:ext uri="{FF2B5EF4-FFF2-40B4-BE49-F238E27FC236}">
                <a16:creationId xmlns:a16="http://schemas.microsoft.com/office/drawing/2014/main" id="{58129E42-8DEF-4ABF-4EC7-0503FD820234}"/>
              </a:ext>
            </a:extLst>
          </p:cNvPr>
          <p:cNvSpPr>
            <a:spLocks noGrp="1"/>
          </p:cNvSpPr>
          <p:nvPr>
            <p:ph sz="quarter" idx="23"/>
          </p:nvPr>
        </p:nvSpPr>
        <p:spPr>
          <a:xfrm>
            <a:off x="2254110" y="207965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7A299E29-D08F-1AB7-8A5E-A0AE864F90F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861902876"/>
      </p:ext>
    </p:extLst>
  </p:cSld>
  <p:clrMapOvr>
    <a:masterClrMapping/>
  </p:clrMapOvr>
  <p:extLst>
    <p:ext uri="{DCECCB84-F9BA-43D5-87BE-67443E8EF086}">
      <p15:sldGuideLst xmlns:p15="http://schemas.microsoft.com/office/powerpoint/2012/main">
        <p15:guide id="1" orient="horz" pos="1480">
          <p15:clr>
            <a:srgbClr val="FBAE40"/>
          </p15:clr>
        </p15:guide>
        <p15:guide id="2" orient="horz" pos="2160">
          <p15:clr>
            <a:srgbClr val="FBAE40"/>
          </p15:clr>
        </p15:guide>
        <p15:guide id="3"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  025 : 4 text boxes : Icon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35696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C9BA3CE1-F4C3-2C3D-C372-01096BC0A071}"/>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9C96A835-E90E-5839-1566-B4738150090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4" name="date">
            <a:extLst>
              <a:ext uri="{FF2B5EF4-FFF2-40B4-BE49-F238E27FC236}">
                <a16:creationId xmlns:a16="http://schemas.microsoft.com/office/drawing/2014/main" id="{61BC8F3A-DE2E-C831-0500-7FA96995AB4D}"/>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3" name="text">
            <a:extLst>
              <a:ext uri="{FF2B5EF4-FFF2-40B4-BE49-F238E27FC236}">
                <a16:creationId xmlns:a16="http://schemas.microsoft.com/office/drawing/2014/main" id="{A1FE09D6-F50B-58D0-9D25-2A26AF1045C4}"/>
              </a:ext>
            </a:extLst>
          </p:cNvPr>
          <p:cNvSpPr>
            <a:spLocks noGrp="1"/>
          </p:cNvSpPr>
          <p:nvPr>
            <p:ph type="body" idx="1"/>
          </p:nvPr>
        </p:nvSpPr>
        <p:spPr>
          <a:xfrm>
            <a:off x="544530" y="1476000"/>
            <a:ext cx="11083470" cy="1440000"/>
          </a:xfrm>
          <a:prstGeom prst="roundRect">
            <a:avLst>
              <a:gd name="adj" fmla="val 5828"/>
            </a:avLst>
          </a:prstGeom>
          <a:gradFill>
            <a:gsLst>
              <a:gs pos="0">
                <a:srgbClr val="FF4B4B"/>
              </a:gs>
              <a:gs pos="100000">
                <a:srgbClr val="FF744F"/>
              </a:gs>
            </a:gsLst>
            <a:lin ang="18900000" scaled="0"/>
          </a:gradFill>
          <a:ln w="3175">
            <a:solidFill>
              <a:schemeClr val="accent4">
                <a:lumMod val="90000"/>
              </a:schemeClr>
            </a:solidFill>
          </a:ln>
          <a:effectLst>
            <a:outerShdw blurRad="63500" algn="ctr" rotWithShape="0">
              <a:schemeClr val="accent4">
                <a:alpha val="50000"/>
              </a:schemeClr>
            </a:outerShdw>
          </a:effectLst>
        </p:spPr>
        <p:txBody>
          <a:bodyPr vert="horz" lIns="0" tIns="288000" rIns="0" bIns="0" rtlCol="0" anchor="t" anchorCtr="1">
            <a:noAutofit/>
          </a:bodyPr>
          <a:lstStyle>
            <a:lvl1pPr>
              <a:defRPr lang="en-US" sz="1800" dirty="0">
                <a:solidFill>
                  <a:schemeClr val="bg1"/>
                </a:solidFill>
                <a:latin typeface="+mj-lt"/>
              </a:defRPr>
            </a:lvl1pPr>
          </a:lstStyle>
          <a:p>
            <a:pPr lvl="0" algn="ctr"/>
            <a:r>
              <a:rPr lang="de-DE"/>
              <a:t>Mastertextformat bearbeiten</a:t>
            </a:r>
          </a:p>
        </p:txBody>
      </p:sp>
      <p:sp>
        <p:nvSpPr>
          <p:cNvPr id="38" name="text 4">
            <a:extLst>
              <a:ext uri="{FF2B5EF4-FFF2-40B4-BE49-F238E27FC236}">
                <a16:creationId xmlns:a16="http://schemas.microsoft.com/office/drawing/2014/main" id="{766A6541-969C-FB7D-0491-0D3E07636CF8}"/>
              </a:ext>
            </a:extLst>
          </p:cNvPr>
          <p:cNvSpPr>
            <a:spLocks noGrp="1"/>
          </p:cNvSpPr>
          <p:nvPr>
            <p:ph type="body" sz="quarter" idx="35"/>
          </p:nvPr>
        </p:nvSpPr>
        <p:spPr>
          <a:xfrm>
            <a:off x="8729180"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180000" tIns="1044000" rIns="108000" bIns="0" rtlCol="0">
            <a:noAutofit/>
          </a:bodyPr>
          <a:lstStyle>
            <a:lvl1pPr>
              <a:defRPr lang="en-US" sz="1000" dirty="0" smtClean="0"/>
            </a:lvl1pPr>
            <a:lvl2pPr>
              <a:defRPr lang="en-US" sz="1000" dirty="0" smtClean="0"/>
            </a:lvl2pPr>
            <a:lvl3pPr>
              <a:defRPr lang="en-US" sz="1000" dirty="0" smtClean="0"/>
            </a:lvl3pPr>
            <a:lvl4pPr>
              <a:defRPr lang="en-US" sz="1000" dirty="0" smtClean="0">
                <a:solidFill>
                  <a:schemeClr val="tx2"/>
                </a:solidFill>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dirty="0" smtClean="0">
                <a:solidFill>
                  <a:schemeClr val="tx2"/>
                </a:solidFill>
                <a:ea typeface="+mn-ea"/>
                <a:cs typeface="+mn-cs"/>
              </a:defRPr>
            </a:lvl6pPr>
            <a:lvl7pPr>
              <a:defRPr lang="en-US" sz="1000" b="0" baseline="0" dirty="0" smtClean="0"/>
            </a:lvl7pPr>
            <a:lvl8pPr>
              <a:defRPr lang="en-US" sz="1000" b="0" baseline="0" dirty="0" smtClean="0"/>
            </a:lvl8pPr>
            <a:lvl9pPr>
              <a:defRPr lang="en-US" sz="1000" b="0" dirty="0" smtClean="0">
                <a:latin typeface="+mn-lt"/>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5" name="Icon-placeholder">
            <a:extLst>
              <a:ext uri="{FF2B5EF4-FFF2-40B4-BE49-F238E27FC236}">
                <a16:creationId xmlns:a16="http://schemas.microsoft.com/office/drawing/2014/main" id="{A69C5009-BBB2-3F4E-2F00-D126B2AA567E}"/>
              </a:ext>
            </a:extLst>
          </p:cNvPr>
          <p:cNvSpPr>
            <a:spLocks noGrp="1"/>
          </p:cNvSpPr>
          <p:nvPr>
            <p:ph sz="quarter" idx="28"/>
          </p:nvPr>
        </p:nvSpPr>
        <p:spPr>
          <a:xfrm>
            <a:off x="8928610" y="2628000"/>
            <a:ext cx="540000" cy="540000"/>
          </a:xfrm>
        </p:spPr>
        <p:txBody>
          <a:bodyPr/>
          <a:lstStyle>
            <a:lvl1pPr>
              <a:lnSpc>
                <a:spcPts val="1400"/>
              </a:lnSpc>
              <a:defRPr lang="en-DE"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7" name="text 3">
            <a:extLst>
              <a:ext uri="{FF2B5EF4-FFF2-40B4-BE49-F238E27FC236}">
                <a16:creationId xmlns:a16="http://schemas.microsoft.com/office/drawing/2014/main" id="{4C7A74BA-677D-44AF-0C2A-FDAE4A7E8131}"/>
              </a:ext>
            </a:extLst>
          </p:cNvPr>
          <p:cNvSpPr>
            <a:spLocks noGrp="1"/>
          </p:cNvSpPr>
          <p:nvPr>
            <p:ph type="body" sz="quarter" idx="34"/>
          </p:nvPr>
        </p:nvSpPr>
        <p:spPr>
          <a:xfrm>
            <a:off x="6203454"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180000" tIns="1044000" rIns="108000" bIns="0" rtlCol="0">
            <a:noAutofit/>
          </a:bodyPr>
          <a:lstStyle>
            <a:lvl1pPr>
              <a:defRPr lang="en-US" sz="1000" dirty="0" smtClean="0"/>
            </a:lvl1pPr>
            <a:lvl2pPr>
              <a:defRPr lang="en-US" sz="1000" dirty="0" smtClean="0"/>
            </a:lvl2pPr>
            <a:lvl3pPr>
              <a:defRPr lang="en-US" sz="1000" dirty="0" smtClean="0"/>
            </a:lvl3pPr>
            <a:lvl4pPr>
              <a:defRPr lang="en-US" sz="1000" dirty="0" smtClean="0">
                <a:solidFill>
                  <a:schemeClr val="tx2"/>
                </a:solidFill>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dirty="0" smtClean="0">
                <a:solidFill>
                  <a:schemeClr val="tx2"/>
                </a:solidFill>
                <a:ea typeface="+mn-ea"/>
                <a:cs typeface="+mn-cs"/>
              </a:defRPr>
            </a:lvl6pPr>
            <a:lvl7pPr>
              <a:defRPr lang="en-US" sz="1000" b="0" baseline="0" dirty="0" smtClean="0"/>
            </a:lvl7pPr>
            <a:lvl8pPr>
              <a:defRPr lang="en-US" sz="1000" b="0" baseline="0" dirty="0" smtClean="0"/>
            </a:lvl8pPr>
            <a:lvl9pPr>
              <a:defRPr lang="en-US" sz="1000" b="0" dirty="0" smtClean="0">
                <a:latin typeface="+mn-lt"/>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4" name="Icon-placeholder">
            <a:extLst>
              <a:ext uri="{FF2B5EF4-FFF2-40B4-BE49-F238E27FC236}">
                <a16:creationId xmlns:a16="http://schemas.microsoft.com/office/drawing/2014/main" id="{59748B2D-BB1C-8085-B717-CE69ADE160FD}"/>
              </a:ext>
            </a:extLst>
          </p:cNvPr>
          <p:cNvSpPr>
            <a:spLocks noGrp="1"/>
          </p:cNvSpPr>
          <p:nvPr>
            <p:ph sz="quarter" idx="27"/>
          </p:nvPr>
        </p:nvSpPr>
        <p:spPr>
          <a:xfrm>
            <a:off x="6407294" y="2628000"/>
            <a:ext cx="540000" cy="540000"/>
          </a:xfrm>
        </p:spPr>
        <p:txBody>
          <a:bodyPr/>
          <a:lstStyle>
            <a:lvl1pPr>
              <a:lnSpc>
                <a:spcPts val="1400"/>
              </a:lnSpc>
              <a:defRPr lang="en-DE"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6" name="text 2">
            <a:extLst>
              <a:ext uri="{FF2B5EF4-FFF2-40B4-BE49-F238E27FC236}">
                <a16:creationId xmlns:a16="http://schemas.microsoft.com/office/drawing/2014/main" id="{D45F2037-8D7A-7190-BD39-9CDAA2471126}"/>
              </a:ext>
            </a:extLst>
          </p:cNvPr>
          <p:cNvSpPr>
            <a:spLocks noGrp="1"/>
          </p:cNvSpPr>
          <p:nvPr>
            <p:ph type="body" sz="quarter" idx="33"/>
          </p:nvPr>
        </p:nvSpPr>
        <p:spPr>
          <a:xfrm>
            <a:off x="3677727"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180000" tIns="1044000" rIns="108000" bIns="0" rtlCol="0">
            <a:noAutofit/>
          </a:bodyPr>
          <a:lstStyle>
            <a:lvl1pPr>
              <a:defRPr lang="en-US" sz="1000" dirty="0" smtClean="0"/>
            </a:lvl1pPr>
            <a:lvl2pPr>
              <a:defRPr lang="en-US" sz="1000" dirty="0" smtClean="0"/>
            </a:lvl2pPr>
            <a:lvl3pPr>
              <a:defRPr lang="en-US" sz="1000" dirty="0" smtClean="0"/>
            </a:lvl3pPr>
            <a:lvl4pPr>
              <a:defRPr lang="en-US" sz="1000" dirty="0" smtClean="0">
                <a:solidFill>
                  <a:schemeClr val="tx2"/>
                </a:solidFill>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dirty="0" smtClean="0">
                <a:solidFill>
                  <a:schemeClr val="tx2"/>
                </a:solidFill>
                <a:ea typeface="+mn-ea"/>
                <a:cs typeface="+mn-cs"/>
              </a:defRPr>
            </a:lvl6pPr>
            <a:lvl7pPr>
              <a:defRPr lang="en-US" sz="1000" b="0" baseline="0" dirty="0" smtClean="0"/>
            </a:lvl7pPr>
            <a:lvl8pPr>
              <a:defRPr lang="en-US" sz="1000" b="0" baseline="0" dirty="0" smtClean="0"/>
            </a:lvl8pPr>
            <a:lvl9pPr>
              <a:defRPr lang="en-US" sz="1000" b="0" dirty="0" smtClean="0">
                <a:latin typeface="+mn-lt"/>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Icon-placeholder">
            <a:extLst>
              <a:ext uri="{FF2B5EF4-FFF2-40B4-BE49-F238E27FC236}">
                <a16:creationId xmlns:a16="http://schemas.microsoft.com/office/drawing/2014/main" id="{EAC3B973-5857-335C-D82C-09706AD0D92F}"/>
              </a:ext>
            </a:extLst>
          </p:cNvPr>
          <p:cNvSpPr>
            <a:spLocks noGrp="1"/>
          </p:cNvSpPr>
          <p:nvPr>
            <p:ph sz="quarter" idx="24"/>
          </p:nvPr>
        </p:nvSpPr>
        <p:spPr>
          <a:xfrm>
            <a:off x="3885978" y="2628000"/>
            <a:ext cx="540000" cy="540000"/>
          </a:xfrm>
        </p:spPr>
        <p:txBody>
          <a:bodyPr/>
          <a:lstStyle>
            <a:lvl1pPr>
              <a:lnSpc>
                <a:spcPts val="1400"/>
              </a:lnSpc>
              <a:defRPr lang="en-US"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5" name="text 1">
            <a:extLst>
              <a:ext uri="{FF2B5EF4-FFF2-40B4-BE49-F238E27FC236}">
                <a16:creationId xmlns:a16="http://schemas.microsoft.com/office/drawing/2014/main" id="{927C191B-A08F-85D5-D2F2-99828DB99C61}"/>
              </a:ext>
            </a:extLst>
          </p:cNvPr>
          <p:cNvSpPr>
            <a:spLocks noGrp="1"/>
          </p:cNvSpPr>
          <p:nvPr>
            <p:ph type="body" sz="quarter" idx="29"/>
          </p:nvPr>
        </p:nvSpPr>
        <p:spPr>
          <a:xfrm>
            <a:off x="1152000" y="2412000"/>
            <a:ext cx="2340000" cy="3600000"/>
          </a:xfrm>
          <a:prstGeom prst="roundRect">
            <a:avLst>
              <a:gd name="adj" fmla="val 2115"/>
            </a:avLst>
          </a:prstGeom>
          <a:solidFill>
            <a:schemeClr val="bg1"/>
          </a:solidFill>
          <a:effectLst>
            <a:outerShdw blurRad="63500" algn="ctr" rotWithShape="0">
              <a:schemeClr val="accent4">
                <a:alpha val="50000"/>
              </a:schemeClr>
            </a:outerShdw>
          </a:effectLst>
        </p:spPr>
        <p:txBody>
          <a:bodyPr lIns="180000" tIns="1044000" rIns="108000"/>
          <a:lstStyle>
            <a:lvl1pPr>
              <a:defRPr sz="1000">
                <a:latin typeface="+mn-lt"/>
              </a:defRPr>
            </a:lvl1pPr>
            <a:lvl2pPr>
              <a:defRPr sz="1000">
                <a:latin typeface="+mn-lt"/>
              </a:defRPr>
            </a:lvl2pPr>
            <a:lvl3pPr>
              <a:defRPr sz="1000">
                <a:latin typeface="+mn-lt"/>
              </a:defRPr>
            </a:lvl3pPr>
            <a:lvl4pPr>
              <a:defRPr sz="1000">
                <a:solidFill>
                  <a:schemeClr val="tx2"/>
                </a:solidFill>
                <a:latin typeface="+mn-lt"/>
              </a:defRPr>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000" b="0" kern="1200" baseline="0" noProof="0" dirty="0" smtClean="0">
                <a:solidFill>
                  <a:schemeClr val="tx2"/>
                </a:solidFill>
                <a:latin typeface="+mn-lt"/>
                <a:ea typeface="+mn-ea"/>
                <a:cs typeface="+mn-cs"/>
              </a:defRPr>
            </a:lvl6pPr>
            <a:lvl7pPr>
              <a:defRPr lang="en-US" sz="1000" b="0" kern="1200" baseline="0" noProof="0" dirty="0" smtClean="0">
                <a:solidFill>
                  <a:schemeClr val="tx2"/>
                </a:solidFill>
                <a:latin typeface="+mn-lt"/>
                <a:ea typeface="+mn-ea"/>
                <a:cs typeface="+mn-cs"/>
              </a:defRPr>
            </a:lvl7pPr>
            <a:lvl8pPr>
              <a:defRPr lang="en-US" sz="1000" b="0" kern="1200" baseline="0" noProof="0" dirty="0" smtClean="0">
                <a:solidFill>
                  <a:schemeClr val="tx2"/>
                </a:solidFill>
                <a:latin typeface="+mn-lt"/>
                <a:ea typeface="+mn-ea"/>
                <a:cs typeface="+mn-cs"/>
              </a:defRPr>
            </a:lvl8pPr>
            <a:lvl9pPr>
              <a:defRPr lang="en-US" sz="1000" b="0" kern="1200" baseline="0" noProof="0" dirty="0" smtClean="0">
                <a:solidFill>
                  <a:schemeClr val="tx2"/>
                </a:solidFill>
                <a:latin typeface="+mn-lt"/>
                <a:ea typeface="+mn-ea"/>
                <a:cs typeface="+mn-cs"/>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placeholder">
            <a:extLst>
              <a:ext uri="{FF2B5EF4-FFF2-40B4-BE49-F238E27FC236}">
                <a16:creationId xmlns:a16="http://schemas.microsoft.com/office/drawing/2014/main" id="{BF2DF158-C122-E218-BDE2-5E6595D1B8CA}"/>
              </a:ext>
            </a:extLst>
          </p:cNvPr>
          <p:cNvSpPr>
            <a:spLocks noGrp="1"/>
          </p:cNvSpPr>
          <p:nvPr>
            <p:ph sz="quarter" idx="23"/>
          </p:nvPr>
        </p:nvSpPr>
        <p:spPr>
          <a:xfrm>
            <a:off x="1364662" y="2628000"/>
            <a:ext cx="540000" cy="540000"/>
          </a:xfrm>
        </p:spPr>
        <p:txBody>
          <a:bodyPr rIns="108000"/>
          <a:lstStyle>
            <a:lvl1pPr>
              <a:lnSpc>
                <a:spcPts val="1400"/>
              </a:lnSpc>
              <a:defRPr lang="en-DE" sz="1000" b="0" kern="1200" baseline="0" noProof="0" dirty="0">
                <a:ln>
                  <a:solidFill>
                    <a:srgbClr val="FF4B4B"/>
                  </a:solidFill>
                </a:ln>
                <a:solidFill>
                  <a:srgbClr val="FF4B4B"/>
                </a:solidFill>
                <a:latin typeface="+mn-lt"/>
                <a:ea typeface="+mn-ea"/>
                <a:cs typeface="+mn-cs"/>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5" name="title">
            <a:extLst>
              <a:ext uri="{FF2B5EF4-FFF2-40B4-BE49-F238E27FC236}">
                <a16:creationId xmlns:a16="http://schemas.microsoft.com/office/drawing/2014/main" id="{A40CDE67-43E3-2705-8865-2677F3CF4561}"/>
              </a:ext>
            </a:extLst>
          </p:cNvPr>
          <p:cNvSpPr>
            <a:spLocks noGrp="1"/>
          </p:cNvSpPr>
          <p:nvPr>
            <p:ph type="title"/>
          </p:nvPr>
        </p:nvSpPr>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BC82E269-B945-9E98-D88A-B9E0B906BD92}"/>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530980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  026 : 4 text boxes : stripes : Icon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992022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slide number">
            <a:extLst>
              <a:ext uri="{FF2B5EF4-FFF2-40B4-BE49-F238E27FC236}">
                <a16:creationId xmlns:a16="http://schemas.microsoft.com/office/drawing/2014/main" id="{68DA1A13-8D13-4B2B-713D-126B871F2C0B}"/>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22" name="footer">
            <a:extLst>
              <a:ext uri="{FF2B5EF4-FFF2-40B4-BE49-F238E27FC236}">
                <a16:creationId xmlns:a16="http://schemas.microsoft.com/office/drawing/2014/main" id="{A4E184A2-8E83-E028-E053-0741914CB14E}"/>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3" name="date">
            <a:extLst>
              <a:ext uri="{FF2B5EF4-FFF2-40B4-BE49-F238E27FC236}">
                <a16:creationId xmlns:a16="http://schemas.microsoft.com/office/drawing/2014/main" id="{EEB58672-5C8C-98C6-6BF1-81FA11EF3AD3}"/>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8" name="text 4">
            <a:extLst>
              <a:ext uri="{FF2B5EF4-FFF2-40B4-BE49-F238E27FC236}">
                <a16:creationId xmlns:a16="http://schemas.microsoft.com/office/drawing/2014/main" id="{766A6541-969C-FB7D-0491-0D3E07636CF8}"/>
              </a:ext>
            </a:extLst>
          </p:cNvPr>
          <p:cNvSpPr>
            <a:spLocks noGrp="1"/>
          </p:cNvSpPr>
          <p:nvPr>
            <p:ph type="body" sz="quarter" idx="35"/>
          </p:nvPr>
        </p:nvSpPr>
        <p:spPr>
          <a:xfrm>
            <a:off x="6172200" y="409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stripe 4">
            <a:extLst>
              <a:ext uri="{FF2B5EF4-FFF2-40B4-BE49-F238E27FC236}">
                <a16:creationId xmlns:a16="http://schemas.microsoft.com/office/drawing/2014/main" id="{B083A90B-BA65-DE34-FD88-6D9B60768122}"/>
              </a:ext>
            </a:extLst>
          </p:cNvPr>
          <p:cNvSpPr>
            <a:spLocks noGrp="1"/>
          </p:cNvSpPr>
          <p:nvPr>
            <p:ph type="body" sz="quarter" idx="40" hasCustomPrompt="1"/>
          </p:nvPr>
        </p:nvSpPr>
        <p:spPr>
          <a:xfrm rot="16200000">
            <a:off x="5220000" y="5034844"/>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vert="horz" lIns="0" tIns="0" rIns="0" bIns="0" rtlCol="0">
            <a:noAutofit/>
          </a:bodyPr>
          <a:lstStyle>
            <a:lvl1pPr>
              <a:defRPr lang="en-DE" dirty="0"/>
            </a:lvl1pPr>
          </a:lstStyle>
          <a:p>
            <a:pPr lvl="0"/>
            <a:r>
              <a:rPr lang="en-US" dirty="0"/>
              <a:t> </a:t>
            </a:r>
            <a:endParaRPr lang="en-DE" dirty="0"/>
          </a:p>
        </p:txBody>
      </p:sp>
      <p:sp>
        <p:nvSpPr>
          <p:cNvPr id="14" name="Icon-placeholder 4">
            <a:extLst>
              <a:ext uri="{FF2B5EF4-FFF2-40B4-BE49-F238E27FC236}">
                <a16:creationId xmlns:a16="http://schemas.microsoft.com/office/drawing/2014/main" id="{A9B14E53-0A29-DC6D-5E5B-C26B98579E86}"/>
              </a:ext>
            </a:extLst>
          </p:cNvPr>
          <p:cNvSpPr>
            <a:spLocks noGrp="1"/>
          </p:cNvSpPr>
          <p:nvPr>
            <p:ph sz="quarter" idx="42"/>
          </p:nvPr>
        </p:nvSpPr>
        <p:spPr>
          <a:xfrm>
            <a:off x="6480000" y="421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6" name="text 3">
            <a:extLst>
              <a:ext uri="{FF2B5EF4-FFF2-40B4-BE49-F238E27FC236}">
                <a16:creationId xmlns:a16="http://schemas.microsoft.com/office/drawing/2014/main" id="{D45F2037-8D7A-7190-BD39-9CDAA2471126}"/>
              </a:ext>
            </a:extLst>
          </p:cNvPr>
          <p:cNvSpPr>
            <a:spLocks noGrp="1"/>
          </p:cNvSpPr>
          <p:nvPr>
            <p:ph type="body" sz="quarter" idx="33"/>
          </p:nvPr>
        </p:nvSpPr>
        <p:spPr>
          <a:xfrm>
            <a:off x="772200" y="409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Icon-placeholder 3">
            <a:extLst>
              <a:ext uri="{FF2B5EF4-FFF2-40B4-BE49-F238E27FC236}">
                <a16:creationId xmlns:a16="http://schemas.microsoft.com/office/drawing/2014/main" id="{49A6B266-7DA1-A0D2-8985-DEA29D0B305D}"/>
              </a:ext>
            </a:extLst>
          </p:cNvPr>
          <p:cNvSpPr>
            <a:spLocks noGrp="1"/>
          </p:cNvSpPr>
          <p:nvPr>
            <p:ph sz="quarter" idx="36"/>
          </p:nvPr>
        </p:nvSpPr>
        <p:spPr>
          <a:xfrm>
            <a:off x="1076900" y="421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stripe 3">
            <a:extLst>
              <a:ext uri="{FF2B5EF4-FFF2-40B4-BE49-F238E27FC236}">
                <a16:creationId xmlns:a16="http://schemas.microsoft.com/office/drawing/2014/main" id="{896C88AE-CDA6-2778-4D8F-217FF29DFFB1}"/>
              </a:ext>
            </a:extLst>
          </p:cNvPr>
          <p:cNvSpPr>
            <a:spLocks noGrp="1"/>
          </p:cNvSpPr>
          <p:nvPr>
            <p:ph type="body" sz="quarter" idx="39" hasCustomPrompt="1"/>
          </p:nvPr>
        </p:nvSpPr>
        <p:spPr>
          <a:xfrm rot="16200000">
            <a:off x="-161110" y="5034844"/>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vert="horz" lIns="0" tIns="0" rIns="0" bIns="0" rtlCol="0">
            <a:noAutofit/>
          </a:bodyPr>
          <a:lstStyle>
            <a:lvl1pPr>
              <a:defRPr lang="en-DE" dirty="0"/>
            </a:lvl1pPr>
          </a:lstStyle>
          <a:p>
            <a:pPr lvl="0"/>
            <a:r>
              <a:rPr lang="en-US" dirty="0"/>
              <a:t> </a:t>
            </a:r>
            <a:endParaRPr lang="en-DE" dirty="0"/>
          </a:p>
        </p:txBody>
      </p:sp>
      <p:sp>
        <p:nvSpPr>
          <p:cNvPr id="37" name="text 2">
            <a:extLst>
              <a:ext uri="{FF2B5EF4-FFF2-40B4-BE49-F238E27FC236}">
                <a16:creationId xmlns:a16="http://schemas.microsoft.com/office/drawing/2014/main" id="{4C7A74BA-677D-44AF-0C2A-FDAE4A7E8131}"/>
              </a:ext>
            </a:extLst>
          </p:cNvPr>
          <p:cNvSpPr>
            <a:spLocks noGrp="1"/>
          </p:cNvSpPr>
          <p:nvPr>
            <p:ph type="body" sz="quarter" idx="34"/>
          </p:nvPr>
        </p:nvSpPr>
        <p:spPr>
          <a:xfrm>
            <a:off x="6172200" y="193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stripe 2">
            <a:extLst>
              <a:ext uri="{FF2B5EF4-FFF2-40B4-BE49-F238E27FC236}">
                <a16:creationId xmlns:a16="http://schemas.microsoft.com/office/drawing/2014/main" id="{4BBD5651-6876-8008-DE62-ECF20E454E66}"/>
              </a:ext>
            </a:extLst>
          </p:cNvPr>
          <p:cNvSpPr>
            <a:spLocks noGrp="1"/>
          </p:cNvSpPr>
          <p:nvPr>
            <p:ph type="body" sz="quarter" idx="38" hasCustomPrompt="1"/>
          </p:nvPr>
        </p:nvSpPr>
        <p:spPr>
          <a:xfrm rot="16200000">
            <a:off x="5220000" y="2862666"/>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vert="horz" lIns="0" tIns="0" rIns="0" bIns="0" rtlCol="0">
            <a:noAutofit/>
          </a:bodyPr>
          <a:lstStyle>
            <a:lvl1pPr>
              <a:defRPr lang="en-DE" dirty="0"/>
            </a:lvl1pPr>
          </a:lstStyle>
          <a:p>
            <a:pPr lvl="0"/>
            <a:r>
              <a:rPr lang="en-US" dirty="0"/>
              <a:t> </a:t>
            </a:r>
            <a:endParaRPr lang="en-DE" dirty="0"/>
          </a:p>
        </p:txBody>
      </p:sp>
      <p:sp>
        <p:nvSpPr>
          <p:cNvPr id="13" name="Icon-placeholder 2">
            <a:extLst>
              <a:ext uri="{FF2B5EF4-FFF2-40B4-BE49-F238E27FC236}">
                <a16:creationId xmlns:a16="http://schemas.microsoft.com/office/drawing/2014/main" id="{17A2DFA9-CAF3-9122-B3B4-2A81162C706D}"/>
              </a:ext>
            </a:extLst>
          </p:cNvPr>
          <p:cNvSpPr>
            <a:spLocks noGrp="1"/>
          </p:cNvSpPr>
          <p:nvPr>
            <p:ph sz="quarter" idx="41"/>
          </p:nvPr>
        </p:nvSpPr>
        <p:spPr>
          <a:xfrm>
            <a:off x="6480000" y="205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5" name="text 1">
            <a:extLst>
              <a:ext uri="{FF2B5EF4-FFF2-40B4-BE49-F238E27FC236}">
                <a16:creationId xmlns:a16="http://schemas.microsoft.com/office/drawing/2014/main" id="{927C191B-A08F-85D5-D2F2-99828DB99C61}"/>
              </a:ext>
            </a:extLst>
          </p:cNvPr>
          <p:cNvSpPr>
            <a:spLocks noGrp="1"/>
          </p:cNvSpPr>
          <p:nvPr>
            <p:ph type="body" sz="quarter" idx="29"/>
          </p:nvPr>
        </p:nvSpPr>
        <p:spPr>
          <a:xfrm>
            <a:off x="772200" y="1933350"/>
            <a:ext cx="5184000" cy="1980000"/>
          </a:xfrm>
          <a:prstGeom prst="roundRect">
            <a:avLst>
              <a:gd name="adj" fmla="val 2115"/>
            </a:avLst>
          </a:prstGeom>
          <a:solidFill>
            <a:schemeClr val="bg1"/>
          </a:solidFill>
          <a:effectLst>
            <a:outerShdw blurRad="63500" algn="ctr" rotWithShape="0">
              <a:schemeClr val="accent4">
                <a:alpha val="50000"/>
              </a:schemeClr>
            </a:outerShdw>
          </a:effectLst>
        </p:spPr>
        <p:txBody>
          <a:bodyPr vert="horz" lIns="288000" tIns="720000" rIns="288000" bIns="0" rtlCol="0">
            <a:noAutofit/>
          </a:bodyPr>
          <a:lstStyle>
            <a:lvl1pPr>
              <a:defRPr lang="en-US" sz="1200" dirty="0"/>
            </a:lvl1pPr>
            <a:lvl2pPr>
              <a:defRPr lang="en-US" sz="1200" dirty="0"/>
            </a:lvl2pPr>
            <a:lvl3pPr>
              <a:defRPr lang="en-US" sz="1200" dirty="0"/>
            </a:lvl3pPr>
            <a:lvl4pPr>
              <a:defRPr lang="en-US" sz="1200" dirty="0"/>
            </a:lvl4pPr>
            <a:lvl5pPr>
              <a:defRPr lang="en-US" sz="1200" b="0" kern="1200" spc="40" baseline="0" noProof="0" dirty="0">
                <a:gradFill>
                  <a:gsLst>
                    <a:gs pos="0">
                      <a:srgbClr val="FF4B4B"/>
                    </a:gs>
                    <a:gs pos="99000">
                      <a:srgbClr val="FF744F"/>
                    </a:gs>
                  </a:gsLst>
                  <a:lin ang="18900000" scaled="0"/>
                </a:gradFill>
                <a:latin typeface="+mj-lt"/>
                <a:ea typeface="+mn-ea"/>
                <a:cs typeface="+mn-cs"/>
              </a:defRPr>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placeholder 1">
            <a:extLst>
              <a:ext uri="{FF2B5EF4-FFF2-40B4-BE49-F238E27FC236}">
                <a16:creationId xmlns:a16="http://schemas.microsoft.com/office/drawing/2014/main" id="{BF2DF158-C122-E218-BDE2-5E6595D1B8CA}"/>
              </a:ext>
            </a:extLst>
          </p:cNvPr>
          <p:cNvSpPr>
            <a:spLocks noGrp="1"/>
          </p:cNvSpPr>
          <p:nvPr>
            <p:ph sz="quarter" idx="23"/>
          </p:nvPr>
        </p:nvSpPr>
        <p:spPr>
          <a:xfrm>
            <a:off x="1080000" y="205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2" name="stripe 1">
            <a:extLst>
              <a:ext uri="{FF2B5EF4-FFF2-40B4-BE49-F238E27FC236}">
                <a16:creationId xmlns:a16="http://schemas.microsoft.com/office/drawing/2014/main" id="{4B1368A1-F8E3-A666-10EC-9578E6615D71}"/>
              </a:ext>
            </a:extLst>
          </p:cNvPr>
          <p:cNvSpPr>
            <a:spLocks noGrp="1"/>
          </p:cNvSpPr>
          <p:nvPr>
            <p:ph type="body" sz="quarter" idx="37" hasCustomPrompt="1"/>
          </p:nvPr>
        </p:nvSpPr>
        <p:spPr>
          <a:xfrm rot="16200000">
            <a:off x="-161110" y="2862665"/>
            <a:ext cx="1980000" cy="108000"/>
          </a:xfrm>
          <a:prstGeom prst="round2SameRect">
            <a:avLst>
              <a:gd name="adj1" fmla="val 35379"/>
              <a:gd name="adj2" fmla="val 0"/>
            </a:avLst>
          </a:prstGeom>
          <a:gradFill>
            <a:gsLst>
              <a:gs pos="0">
                <a:srgbClr val="FF4B4B"/>
              </a:gs>
              <a:gs pos="100000">
                <a:srgbClr val="FF744F"/>
              </a:gs>
            </a:gsLst>
            <a:lin ang="18900000" scaled="0"/>
          </a:gradFill>
        </p:spPr>
        <p:txBody>
          <a:bodyPr/>
          <a:lstStyle/>
          <a:p>
            <a:pPr lvl="0"/>
            <a:r>
              <a:rPr lang="en-US" dirty="0"/>
              <a:t> </a:t>
            </a:r>
            <a:endParaRPr lang="en-DE" dirty="0"/>
          </a:p>
        </p:txBody>
      </p:sp>
      <p:sp>
        <p:nvSpPr>
          <p:cNvPr id="5" name="title">
            <a:extLst>
              <a:ext uri="{FF2B5EF4-FFF2-40B4-BE49-F238E27FC236}">
                <a16:creationId xmlns:a16="http://schemas.microsoft.com/office/drawing/2014/main" id="{A40CDE67-43E3-2705-8865-2677F3CF4561}"/>
              </a:ext>
            </a:extLst>
          </p:cNvPr>
          <p:cNvSpPr>
            <a:spLocks noGrp="1"/>
          </p:cNvSpPr>
          <p:nvPr>
            <p:ph type="title"/>
          </p:nvPr>
        </p:nvSpPr>
        <p:spPr/>
        <p:txBody>
          <a:bodyPr vert="horz"/>
          <a:lstStyle/>
          <a:p>
            <a:r>
              <a:rPr lang="de-DE"/>
              <a:t>Mastertitelformat bearbeiten</a:t>
            </a:r>
            <a:endParaRPr lang="en-US" dirty="0"/>
          </a:p>
        </p:txBody>
      </p:sp>
      <p:sp>
        <p:nvSpPr>
          <p:cNvPr id="16" name="navigation">
            <a:extLst>
              <a:ext uri="{FF2B5EF4-FFF2-40B4-BE49-F238E27FC236}">
                <a16:creationId xmlns:a16="http://schemas.microsoft.com/office/drawing/2014/main" id="{05A7132E-42F4-2481-78AD-C847933B13B8}"/>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24056437"/>
      </p:ext>
    </p:extLst>
  </p:cSld>
  <p:clrMapOvr>
    <a:masterClrMapping/>
  </p:clrMapOvr>
  <p:extLst>
    <p:ext uri="{DCECCB84-F9BA-43D5-87BE-67443E8EF086}">
      <p15:sldGuideLst xmlns:p15="http://schemas.microsoft.com/office/powerpoint/2012/main">
        <p15:guide id="1" pos="48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  027 : 5 content-circles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800859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slide number">
            <a:extLst>
              <a:ext uri="{FF2B5EF4-FFF2-40B4-BE49-F238E27FC236}">
                <a16:creationId xmlns:a16="http://schemas.microsoft.com/office/drawing/2014/main" id="{3D9D7E91-9080-9BA5-E306-8933FE0F058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8" name="footer">
            <a:extLst>
              <a:ext uri="{FF2B5EF4-FFF2-40B4-BE49-F238E27FC236}">
                <a16:creationId xmlns:a16="http://schemas.microsoft.com/office/drawing/2014/main" id="{E45A1343-BD59-81CA-3D94-C6FF528BD5B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9" name="date">
            <a:extLst>
              <a:ext uri="{FF2B5EF4-FFF2-40B4-BE49-F238E27FC236}">
                <a16:creationId xmlns:a16="http://schemas.microsoft.com/office/drawing/2014/main" id="{E8E2844F-60D7-0998-FD9D-47B82960A164}"/>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5" name="content 5">
            <a:extLst>
              <a:ext uri="{FF2B5EF4-FFF2-40B4-BE49-F238E27FC236}">
                <a16:creationId xmlns:a16="http://schemas.microsoft.com/office/drawing/2014/main" id="{2A0D5407-F643-F9E8-6739-DC94AEDEB3C9}"/>
              </a:ext>
            </a:extLst>
          </p:cNvPr>
          <p:cNvSpPr>
            <a:spLocks noGrp="1"/>
          </p:cNvSpPr>
          <p:nvPr>
            <p:ph sz="quarter" idx="26"/>
          </p:nvPr>
        </p:nvSpPr>
        <p:spPr>
          <a:xfrm>
            <a:off x="9658863"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0" name="circle 5">
            <a:extLst>
              <a:ext uri="{FF2B5EF4-FFF2-40B4-BE49-F238E27FC236}">
                <a16:creationId xmlns:a16="http://schemas.microsoft.com/office/drawing/2014/main" id="{9B320BE7-2C37-0A5C-A03A-78FDCDE8E160}"/>
              </a:ext>
            </a:extLst>
          </p:cNvPr>
          <p:cNvSpPr>
            <a:spLocks noGrp="1"/>
          </p:cNvSpPr>
          <p:nvPr>
            <p:ph type="body" idx="46" hasCustomPrompt="1"/>
          </p:nvPr>
        </p:nvSpPr>
        <p:spPr>
          <a:xfrm>
            <a:off x="9605567"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33" name="Icon-placeholder 5">
            <a:extLst>
              <a:ext uri="{FF2B5EF4-FFF2-40B4-BE49-F238E27FC236}">
                <a16:creationId xmlns:a16="http://schemas.microsoft.com/office/drawing/2014/main" id="{B808016F-4B16-4650-0C2E-264DB5011B3F}"/>
              </a:ext>
            </a:extLst>
          </p:cNvPr>
          <p:cNvSpPr>
            <a:spLocks noGrp="1"/>
          </p:cNvSpPr>
          <p:nvPr>
            <p:ph sz="quarter" idx="40"/>
          </p:nvPr>
        </p:nvSpPr>
        <p:spPr>
          <a:xfrm>
            <a:off x="9965568"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7379148"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9" name="circle 4">
            <a:extLst>
              <a:ext uri="{FF2B5EF4-FFF2-40B4-BE49-F238E27FC236}">
                <a16:creationId xmlns:a16="http://schemas.microsoft.com/office/drawing/2014/main" id="{B384D12F-6EC3-A163-D4A1-06E336F9D48C}"/>
              </a:ext>
            </a:extLst>
          </p:cNvPr>
          <p:cNvSpPr>
            <a:spLocks noGrp="1"/>
          </p:cNvSpPr>
          <p:nvPr>
            <p:ph type="body" idx="45" hasCustomPrompt="1"/>
          </p:nvPr>
        </p:nvSpPr>
        <p:spPr>
          <a:xfrm>
            <a:off x="7337453"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31" name="Icon-placeholder 4">
            <a:extLst>
              <a:ext uri="{FF2B5EF4-FFF2-40B4-BE49-F238E27FC236}">
                <a16:creationId xmlns:a16="http://schemas.microsoft.com/office/drawing/2014/main" id="{785B09EF-B8C5-9434-9255-D57FC85E64E4}"/>
              </a:ext>
            </a:extLst>
          </p:cNvPr>
          <p:cNvSpPr>
            <a:spLocks noGrp="1"/>
          </p:cNvSpPr>
          <p:nvPr>
            <p:ph sz="quarter" idx="38"/>
          </p:nvPr>
        </p:nvSpPr>
        <p:spPr>
          <a:xfrm>
            <a:off x="7697453"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5099432"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8" name="circle 3">
            <a:extLst>
              <a:ext uri="{FF2B5EF4-FFF2-40B4-BE49-F238E27FC236}">
                <a16:creationId xmlns:a16="http://schemas.microsoft.com/office/drawing/2014/main" id="{89F90057-16C4-BBA7-D79B-D697902D98B6}"/>
              </a:ext>
            </a:extLst>
          </p:cNvPr>
          <p:cNvSpPr>
            <a:spLocks noGrp="1"/>
          </p:cNvSpPr>
          <p:nvPr>
            <p:ph type="body" idx="44" hasCustomPrompt="1"/>
          </p:nvPr>
        </p:nvSpPr>
        <p:spPr>
          <a:xfrm>
            <a:off x="5069339"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9" name="Icon-placeholder 3">
            <a:extLst>
              <a:ext uri="{FF2B5EF4-FFF2-40B4-BE49-F238E27FC236}">
                <a16:creationId xmlns:a16="http://schemas.microsoft.com/office/drawing/2014/main" id="{FF7919E9-EC30-DE68-47FE-20E3D3DB9A12}"/>
              </a:ext>
            </a:extLst>
          </p:cNvPr>
          <p:cNvSpPr>
            <a:spLocks noGrp="1"/>
          </p:cNvSpPr>
          <p:nvPr>
            <p:ph sz="quarter" idx="36"/>
          </p:nvPr>
        </p:nvSpPr>
        <p:spPr>
          <a:xfrm>
            <a:off x="5429339"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2819716"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7" name="circle 2">
            <a:extLst>
              <a:ext uri="{FF2B5EF4-FFF2-40B4-BE49-F238E27FC236}">
                <a16:creationId xmlns:a16="http://schemas.microsoft.com/office/drawing/2014/main" id="{188DCCB7-D30D-6A78-25B3-813B9C6565CD}"/>
              </a:ext>
            </a:extLst>
          </p:cNvPr>
          <p:cNvSpPr>
            <a:spLocks noGrp="1"/>
          </p:cNvSpPr>
          <p:nvPr>
            <p:ph type="body" idx="43" hasCustomPrompt="1"/>
          </p:nvPr>
        </p:nvSpPr>
        <p:spPr>
          <a:xfrm>
            <a:off x="2795041"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27" name="Icon-placeholder 2">
            <a:extLst>
              <a:ext uri="{FF2B5EF4-FFF2-40B4-BE49-F238E27FC236}">
                <a16:creationId xmlns:a16="http://schemas.microsoft.com/office/drawing/2014/main" id="{C9CB027B-6FB1-929F-2755-CF600835D968}"/>
              </a:ext>
            </a:extLst>
          </p:cNvPr>
          <p:cNvSpPr>
            <a:spLocks noGrp="1"/>
          </p:cNvSpPr>
          <p:nvPr>
            <p:ph sz="quarter" idx="34"/>
          </p:nvPr>
        </p:nvSpPr>
        <p:spPr>
          <a:xfrm>
            <a:off x="3161225"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3429000"/>
            <a:ext cx="2160000" cy="2736500"/>
          </a:xfrm>
          <a:prstGeom prst="rect">
            <a:avLst/>
          </a:prstGeom>
          <a:noFill/>
        </p:spPr>
        <p:txBody>
          <a:bodyPr vert="horz" lIns="0" tIns="0" rIns="360000" bIns="0" rtlCol="0" anchor="t" anchorCtr="0">
            <a:noAutofit/>
          </a:bodyPr>
          <a:lstStyle>
            <a:lvl1pPr>
              <a:defRPr lang="en-US" sz="1400" dirty="0"/>
            </a:lvl1pPr>
            <a:lvl2pPr>
              <a:defRPr lang="en-US" sz="1400" dirty="0"/>
            </a:lvl2pPr>
            <a:lvl3pPr>
              <a:defRPr lang="en-US" sz="1400" dirty="0"/>
            </a:lvl3pPr>
            <a:lvl4pPr>
              <a:defRPr lang="en-US" sz="1400" dirty="0"/>
            </a:lvl4pPr>
            <a:lvl5pPr>
              <a:defRPr lang="nl-NL" sz="1400" noProof="0" dirty="0"/>
            </a:lvl5pPr>
            <a:lvl6pPr>
              <a:defRPr lang="nl-NL" sz="1400" noProof="0" dirty="0"/>
            </a:lvl6pPr>
            <a:lvl7pPr>
              <a:defRPr lang="nl-NL" sz="1400" noProof="0" dirty="0"/>
            </a:lvl7pPr>
            <a:lvl8pPr>
              <a:defRPr lang="nl-NL" sz="1400" noProof="0" dirty="0"/>
            </a:lvl8pPr>
            <a:lvl9pPr>
              <a:defRPr lang="nl-NL" sz="14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5" name="circle 1">
            <a:extLst>
              <a:ext uri="{FF2B5EF4-FFF2-40B4-BE49-F238E27FC236}">
                <a16:creationId xmlns:a16="http://schemas.microsoft.com/office/drawing/2014/main" id="{C3CDCE4D-5523-DB5C-6233-DE77CE958ED0}"/>
              </a:ext>
            </a:extLst>
          </p:cNvPr>
          <p:cNvSpPr>
            <a:spLocks noGrp="1"/>
          </p:cNvSpPr>
          <p:nvPr>
            <p:ph type="body" idx="1" hasCustomPrompt="1"/>
          </p:nvPr>
        </p:nvSpPr>
        <p:spPr>
          <a:xfrm>
            <a:off x="553688" y="1719500"/>
            <a:ext cx="1260000" cy="126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36" name="Icon-placeholder 1">
            <a:extLst>
              <a:ext uri="{FF2B5EF4-FFF2-40B4-BE49-F238E27FC236}">
                <a16:creationId xmlns:a16="http://schemas.microsoft.com/office/drawing/2014/main" id="{EA206033-AF1D-4F6B-EBBB-9E451AFAC80E}"/>
              </a:ext>
            </a:extLst>
          </p:cNvPr>
          <p:cNvSpPr>
            <a:spLocks noGrp="1"/>
          </p:cNvSpPr>
          <p:nvPr>
            <p:ph sz="quarter" idx="42"/>
          </p:nvPr>
        </p:nvSpPr>
        <p:spPr>
          <a:xfrm>
            <a:off x="913688" y="20795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5625633C-7FB0-A4CD-BAD7-50BBD6F55FB2}"/>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275654288"/>
      </p:ext>
    </p:extLst>
  </p:cSld>
  <p:clrMapOvr>
    <a:masterClrMapping/>
  </p:clrMapOvr>
  <p:extLst>
    <p:ext uri="{DCECCB84-F9BA-43D5-87BE-67443E8EF086}">
      <p15:sldGuideLst xmlns:p15="http://schemas.microsoft.com/office/powerpoint/2012/main">
        <p15:guide id="1" orient="horz" pos="14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  028 : 5 circles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slide number">
            <a:extLst>
              <a:ext uri="{FF2B5EF4-FFF2-40B4-BE49-F238E27FC236}">
                <a16:creationId xmlns:a16="http://schemas.microsoft.com/office/drawing/2014/main" id="{8BAD3777-8CEA-B48C-2AEE-F9C58CF2B9A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6" name="footer">
            <a:extLst>
              <a:ext uri="{FF2B5EF4-FFF2-40B4-BE49-F238E27FC236}">
                <a16:creationId xmlns:a16="http://schemas.microsoft.com/office/drawing/2014/main" id="{13AFAD36-E203-AFE3-95B6-80326D424BA4}"/>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8" name="date">
            <a:extLst>
              <a:ext uri="{FF2B5EF4-FFF2-40B4-BE49-F238E27FC236}">
                <a16:creationId xmlns:a16="http://schemas.microsoft.com/office/drawing/2014/main" id="{D3778A2E-0F42-B2F4-D98B-BAC1B3FD2D4D}"/>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5" name="content 5">
            <a:extLst>
              <a:ext uri="{FF2B5EF4-FFF2-40B4-BE49-F238E27FC236}">
                <a16:creationId xmlns:a16="http://schemas.microsoft.com/office/drawing/2014/main" id="{2A0D5407-F643-F9E8-6739-DC94AEDEB3C9}"/>
              </a:ext>
            </a:extLst>
          </p:cNvPr>
          <p:cNvSpPr>
            <a:spLocks noGrp="1"/>
          </p:cNvSpPr>
          <p:nvPr>
            <p:ph sz="quarter" idx="26"/>
          </p:nvPr>
        </p:nvSpPr>
        <p:spPr>
          <a:xfrm>
            <a:off x="9475500"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4" name="text circle">
            <a:extLst>
              <a:ext uri="{FF2B5EF4-FFF2-40B4-BE49-F238E27FC236}">
                <a16:creationId xmlns:a16="http://schemas.microsoft.com/office/drawing/2014/main" id="{FD4675FD-4A8E-9235-3FD4-47FD3C37A810}"/>
              </a:ext>
            </a:extLst>
          </p:cNvPr>
          <p:cNvSpPr>
            <a:spLocks noGrp="1"/>
          </p:cNvSpPr>
          <p:nvPr>
            <p:ph type="body" idx="30" hasCustomPrompt="1"/>
          </p:nvPr>
        </p:nvSpPr>
        <p:spPr>
          <a:xfrm>
            <a:off x="9553138" y="1805799"/>
            <a:ext cx="1800000" cy="1800000"/>
          </a:xfrm>
          <a:prstGeom prst="flowChartConnector">
            <a:avLst/>
          </a:prstGeom>
          <a:solidFill>
            <a:schemeClr val="accent2"/>
          </a:solidFill>
          <a:effectLst/>
        </p:spPr>
        <p:txBody>
          <a:bodyPr vert="horz" lIns="108000" tIns="432000" rIns="0" bIns="0" rtlCol="0" anchor="ctr" anchorCtr="1">
            <a:noAutofit/>
          </a:bodyPr>
          <a:lstStyle>
            <a:lvl1pPr>
              <a:defRPr lang="en-US" sz="4800" dirty="0">
                <a:solidFill>
                  <a:schemeClr val="bg1"/>
                </a:solidFill>
                <a:latin typeface="Segoe UI Semibold" panose="020B0702040204020203" pitchFamily="34" charset="0"/>
                <a:cs typeface="Segoe UI Semibold" panose="020B0702040204020203" pitchFamily="34" charset="0"/>
              </a:defRPr>
            </a:lvl1pPr>
          </a:lstStyle>
          <a:p>
            <a:pPr lvl="0" algn="ctr">
              <a:lnSpc>
                <a:spcPct val="100000"/>
              </a:lnSpc>
              <a:spcBef>
                <a:spcPts val="0"/>
              </a:spcBef>
              <a:spcAft>
                <a:spcPts val="0"/>
              </a:spcAft>
            </a:pPr>
            <a:r>
              <a:rPr lang="en-US" dirty="0"/>
              <a:t>x</a:t>
            </a:r>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7241625"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3" name="text circle">
            <a:extLst>
              <a:ext uri="{FF2B5EF4-FFF2-40B4-BE49-F238E27FC236}">
                <a16:creationId xmlns:a16="http://schemas.microsoft.com/office/drawing/2014/main" id="{738E42BE-60E4-A207-F932-E4C0D977BF38}"/>
              </a:ext>
            </a:extLst>
          </p:cNvPr>
          <p:cNvSpPr>
            <a:spLocks noGrp="1"/>
          </p:cNvSpPr>
          <p:nvPr>
            <p:ph type="body" idx="29" hasCustomPrompt="1"/>
          </p:nvPr>
        </p:nvSpPr>
        <p:spPr>
          <a:xfrm>
            <a:off x="7241625" y="2117199"/>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5007750"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2" name="text circle">
            <a:extLst>
              <a:ext uri="{FF2B5EF4-FFF2-40B4-BE49-F238E27FC236}">
                <a16:creationId xmlns:a16="http://schemas.microsoft.com/office/drawing/2014/main" id="{31A0DEB0-F29F-1B24-2604-AC3A4FE8A667}"/>
              </a:ext>
            </a:extLst>
          </p:cNvPr>
          <p:cNvSpPr>
            <a:spLocks noGrp="1"/>
          </p:cNvSpPr>
          <p:nvPr>
            <p:ph type="body" idx="28" hasCustomPrompt="1"/>
          </p:nvPr>
        </p:nvSpPr>
        <p:spPr>
          <a:xfrm>
            <a:off x="5011371" y="2131962"/>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2773875"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text circle">
            <a:extLst>
              <a:ext uri="{FF2B5EF4-FFF2-40B4-BE49-F238E27FC236}">
                <a16:creationId xmlns:a16="http://schemas.microsoft.com/office/drawing/2014/main" id="{E35B51C2-1268-8F36-C4B9-7E08FC0E57B3}"/>
              </a:ext>
            </a:extLst>
          </p:cNvPr>
          <p:cNvSpPr>
            <a:spLocks noGrp="1"/>
          </p:cNvSpPr>
          <p:nvPr>
            <p:ph type="body" idx="27" hasCustomPrompt="1"/>
          </p:nvPr>
        </p:nvSpPr>
        <p:spPr>
          <a:xfrm>
            <a:off x="2781117" y="2131962"/>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4005850"/>
            <a:ext cx="2160000" cy="216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text circle">
            <a:extLst>
              <a:ext uri="{FF2B5EF4-FFF2-40B4-BE49-F238E27FC236}">
                <a16:creationId xmlns:a16="http://schemas.microsoft.com/office/drawing/2014/main" id="{73670A57-F5B2-BA34-5084-3C22ED17AE6B}"/>
              </a:ext>
            </a:extLst>
          </p:cNvPr>
          <p:cNvSpPr>
            <a:spLocks noGrp="1"/>
          </p:cNvSpPr>
          <p:nvPr>
            <p:ph type="body" idx="1" hasCustomPrompt="1"/>
          </p:nvPr>
        </p:nvSpPr>
        <p:spPr>
          <a:xfrm>
            <a:off x="550863" y="2131962"/>
            <a:ext cx="1260000" cy="1260000"/>
          </a:xfrm>
          <a:prstGeom prst="flowChartConnector">
            <a:avLst/>
          </a:prstGeom>
          <a:solidFill>
            <a:srgbClr val="FFFFFF"/>
          </a:solidFill>
          <a:ln w="22225">
            <a:gradFill>
              <a:gsLst>
                <a:gs pos="0">
                  <a:srgbClr val="FF4B4B"/>
                </a:gs>
                <a:gs pos="100000">
                  <a:srgbClr val="FF744F"/>
                </a:gs>
              </a:gsLst>
              <a:lin ang="18900000" scaled="0"/>
            </a:gradFill>
          </a:ln>
          <a:effectLst>
            <a:outerShdw blurRad="63500" algn="c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432000" rIns="0" bIns="72000" rtlCol="0" anchor="t" anchorCtr="0">
            <a:noAutofit/>
          </a:bodyPr>
          <a:lstStyle>
            <a:lvl1pPr>
              <a:defRPr kumimoji="0" lang="en-US" sz="3200" b="1"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marR="0" lvl="0" algn="ctr" defTabSz="914330" fontAlgn="auto">
              <a:lnSpc>
                <a:spcPct val="130000"/>
              </a:lnSpc>
              <a:spcBef>
                <a:spcPts val="1000"/>
              </a:spcBef>
              <a:spcAft>
                <a:spcPts val="0"/>
              </a:spcAft>
              <a:buClrTx/>
              <a:buSzTx/>
              <a:buFontTx/>
              <a:tabLst/>
            </a:pPr>
            <a:r>
              <a:rPr lang="en-US" dirty="0"/>
              <a:t>x</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9" name="navigation">
            <a:extLst>
              <a:ext uri="{FF2B5EF4-FFF2-40B4-BE49-F238E27FC236}">
                <a16:creationId xmlns:a16="http://schemas.microsoft.com/office/drawing/2014/main" id="{EED496C5-9EA2-8D08-B2D5-EF1155F63A7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712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   002 : 2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408189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BC8BA2C0-FF86-7160-B605-4AFD8142AAA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268B1DC0-E2F4-964B-BEBC-F781A34B417B}"/>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020BFB18-B358-A527-A325-CBA53A65BE2E}"/>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6238863" y="1475999"/>
            <a:ext cx="540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5999"/>
            <a:ext cx="540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57A2D597-3CE6-BDC7-EFD7-433C543868A7}"/>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48335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  029 : 5 circles : 5 tex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065867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a:extLst>
              <a:ext uri="{FF2B5EF4-FFF2-40B4-BE49-F238E27FC236}">
                <a16:creationId xmlns:a16="http://schemas.microsoft.com/office/drawing/2014/main" id="{2547E716-1E2F-7B05-A5D1-24DF5138F70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8" name="footer">
            <a:extLst>
              <a:ext uri="{FF2B5EF4-FFF2-40B4-BE49-F238E27FC236}">
                <a16:creationId xmlns:a16="http://schemas.microsoft.com/office/drawing/2014/main" id="{D123DC91-7626-7AF2-A09B-DCBEE2B6896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0" name="date">
            <a:extLst>
              <a:ext uri="{FF2B5EF4-FFF2-40B4-BE49-F238E27FC236}">
                <a16:creationId xmlns:a16="http://schemas.microsoft.com/office/drawing/2014/main" id="{4B0EC5C0-E138-9864-2A63-A77E96EF663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 name="text">
            <a:extLst>
              <a:ext uri="{FF2B5EF4-FFF2-40B4-BE49-F238E27FC236}">
                <a16:creationId xmlns:a16="http://schemas.microsoft.com/office/drawing/2014/main" id="{AFFFB742-B10B-0D15-44C8-E99A247A6623}"/>
              </a:ext>
            </a:extLst>
          </p:cNvPr>
          <p:cNvSpPr>
            <a:spLocks noGrp="1"/>
          </p:cNvSpPr>
          <p:nvPr>
            <p:ph type="body" idx="1"/>
          </p:nvPr>
        </p:nvSpPr>
        <p:spPr>
          <a:xfrm>
            <a:off x="1044000" y="1476000"/>
            <a:ext cx="10080000" cy="1440000"/>
          </a:xfrm>
          <a:prstGeom prst="roundRect">
            <a:avLst>
              <a:gd name="adj" fmla="val 50000"/>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lIns="0" tIns="144000" rIns="0" bIns="0" rtlCol="0" anchor="t" anchorCtr="1">
            <a:noAutofit/>
          </a:bodyPr>
          <a:lstStyle>
            <a:lvl1pPr>
              <a:defRPr lang="en-US" sz="1800" dirty="0">
                <a:solidFill>
                  <a:schemeClr val="bg1"/>
                </a:solidFill>
                <a:latin typeface="+mj-lt"/>
              </a:defRPr>
            </a:lvl1pPr>
          </a:lstStyle>
          <a:p>
            <a:pPr lvl="0" algn="ctr"/>
            <a:r>
              <a:rPr lang="de-DE"/>
              <a:t>Mastertextformat bearbeiten</a:t>
            </a:r>
          </a:p>
        </p:txBody>
      </p:sp>
      <p:sp>
        <p:nvSpPr>
          <p:cNvPr id="20" name="text 5">
            <a:extLst>
              <a:ext uri="{FF2B5EF4-FFF2-40B4-BE49-F238E27FC236}">
                <a16:creationId xmlns:a16="http://schemas.microsoft.com/office/drawing/2014/main" id="{490285F5-769C-25E4-69C8-C5E988F71DD4}"/>
              </a:ext>
            </a:extLst>
          </p:cNvPr>
          <p:cNvSpPr>
            <a:spLocks noGrp="1"/>
          </p:cNvSpPr>
          <p:nvPr>
            <p:ph type="body" sz="quarter" idx="40"/>
          </p:nvPr>
        </p:nvSpPr>
        <p:spPr>
          <a:xfrm>
            <a:off x="86526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9" name="text circle 5">
            <a:extLst>
              <a:ext uri="{FF2B5EF4-FFF2-40B4-BE49-F238E27FC236}">
                <a16:creationId xmlns:a16="http://schemas.microsoft.com/office/drawing/2014/main" id="{CA3D1B8F-67FE-C968-DC81-8D84990DEA68}"/>
              </a:ext>
            </a:extLst>
          </p:cNvPr>
          <p:cNvSpPr>
            <a:spLocks noGrp="1"/>
          </p:cNvSpPr>
          <p:nvPr>
            <p:ph type="body" idx="50"/>
          </p:nvPr>
        </p:nvSpPr>
        <p:spPr>
          <a:xfrm>
            <a:off x="8411943"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8" name="text 4">
            <a:extLst>
              <a:ext uri="{FF2B5EF4-FFF2-40B4-BE49-F238E27FC236}">
                <a16:creationId xmlns:a16="http://schemas.microsoft.com/office/drawing/2014/main" id="{766A6541-969C-FB7D-0491-0D3E07636CF8}"/>
              </a:ext>
            </a:extLst>
          </p:cNvPr>
          <p:cNvSpPr>
            <a:spLocks noGrp="1"/>
          </p:cNvSpPr>
          <p:nvPr>
            <p:ph type="body" sz="quarter" idx="35"/>
          </p:nvPr>
        </p:nvSpPr>
        <p:spPr>
          <a:xfrm>
            <a:off x="70143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8" name="text circle 4">
            <a:extLst>
              <a:ext uri="{FF2B5EF4-FFF2-40B4-BE49-F238E27FC236}">
                <a16:creationId xmlns:a16="http://schemas.microsoft.com/office/drawing/2014/main" id="{7CEECBFC-F2D4-D868-B591-E190AF18578E}"/>
              </a:ext>
            </a:extLst>
          </p:cNvPr>
          <p:cNvSpPr>
            <a:spLocks noGrp="1"/>
          </p:cNvSpPr>
          <p:nvPr>
            <p:ph type="body" idx="49"/>
          </p:nvPr>
        </p:nvSpPr>
        <p:spPr>
          <a:xfrm>
            <a:off x="6737182"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7" name="text 3">
            <a:extLst>
              <a:ext uri="{FF2B5EF4-FFF2-40B4-BE49-F238E27FC236}">
                <a16:creationId xmlns:a16="http://schemas.microsoft.com/office/drawing/2014/main" id="{4C7A74BA-677D-44AF-0C2A-FDAE4A7E8131}"/>
              </a:ext>
            </a:extLst>
          </p:cNvPr>
          <p:cNvSpPr>
            <a:spLocks noGrp="1"/>
          </p:cNvSpPr>
          <p:nvPr>
            <p:ph type="body" sz="quarter" idx="34"/>
          </p:nvPr>
        </p:nvSpPr>
        <p:spPr>
          <a:xfrm>
            <a:off x="53640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7" name="text circle 3">
            <a:extLst>
              <a:ext uri="{FF2B5EF4-FFF2-40B4-BE49-F238E27FC236}">
                <a16:creationId xmlns:a16="http://schemas.microsoft.com/office/drawing/2014/main" id="{DDB5B333-AC00-BC75-0498-87B7E32D06AA}"/>
              </a:ext>
            </a:extLst>
          </p:cNvPr>
          <p:cNvSpPr>
            <a:spLocks noGrp="1"/>
          </p:cNvSpPr>
          <p:nvPr>
            <p:ph type="body" idx="48"/>
          </p:nvPr>
        </p:nvSpPr>
        <p:spPr>
          <a:xfrm>
            <a:off x="5200088"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6" name="text 2">
            <a:extLst>
              <a:ext uri="{FF2B5EF4-FFF2-40B4-BE49-F238E27FC236}">
                <a16:creationId xmlns:a16="http://schemas.microsoft.com/office/drawing/2014/main" id="{D45F2037-8D7A-7190-BD39-9CDAA2471126}"/>
              </a:ext>
            </a:extLst>
          </p:cNvPr>
          <p:cNvSpPr>
            <a:spLocks noGrp="1"/>
          </p:cNvSpPr>
          <p:nvPr>
            <p:ph type="body" sz="quarter" idx="33"/>
          </p:nvPr>
        </p:nvSpPr>
        <p:spPr>
          <a:xfrm>
            <a:off x="37377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6" name="text circle 2">
            <a:extLst>
              <a:ext uri="{FF2B5EF4-FFF2-40B4-BE49-F238E27FC236}">
                <a16:creationId xmlns:a16="http://schemas.microsoft.com/office/drawing/2014/main" id="{7CBFAABC-429B-E5B8-8933-E07DCC4B26EA}"/>
              </a:ext>
            </a:extLst>
          </p:cNvPr>
          <p:cNvSpPr>
            <a:spLocks noGrp="1"/>
          </p:cNvSpPr>
          <p:nvPr>
            <p:ph type="body" idx="47"/>
          </p:nvPr>
        </p:nvSpPr>
        <p:spPr>
          <a:xfrm>
            <a:off x="3525327"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35" name="text 1">
            <a:extLst>
              <a:ext uri="{FF2B5EF4-FFF2-40B4-BE49-F238E27FC236}">
                <a16:creationId xmlns:a16="http://schemas.microsoft.com/office/drawing/2014/main" id="{927C191B-A08F-85D5-D2F2-99828DB99C61}"/>
              </a:ext>
            </a:extLst>
          </p:cNvPr>
          <p:cNvSpPr>
            <a:spLocks noGrp="1"/>
          </p:cNvSpPr>
          <p:nvPr>
            <p:ph type="body" sz="quarter" idx="29"/>
          </p:nvPr>
        </p:nvSpPr>
        <p:spPr>
          <a:xfrm>
            <a:off x="2099400" y="4320000"/>
            <a:ext cx="1440000" cy="1873250"/>
          </a:xfrm>
          <a:prstGeom prst="roundRect">
            <a:avLst>
              <a:gd name="adj" fmla="val 2115"/>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text circle 1">
            <a:extLst>
              <a:ext uri="{FF2B5EF4-FFF2-40B4-BE49-F238E27FC236}">
                <a16:creationId xmlns:a16="http://schemas.microsoft.com/office/drawing/2014/main" id="{199577DA-8B05-55BA-D6BD-A9F30591F4E5}"/>
              </a:ext>
            </a:extLst>
          </p:cNvPr>
          <p:cNvSpPr>
            <a:spLocks noGrp="1"/>
          </p:cNvSpPr>
          <p:nvPr>
            <p:ph type="body" idx="46"/>
          </p:nvPr>
        </p:nvSpPr>
        <p:spPr>
          <a:xfrm>
            <a:off x="1919400" y="2419187"/>
            <a:ext cx="1800000" cy="180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lgn="ct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Mastertextformat bearbeiten</a:t>
            </a:r>
          </a:p>
        </p:txBody>
      </p:sp>
      <p:sp>
        <p:nvSpPr>
          <p:cNvPr id="5" name="title">
            <a:extLst>
              <a:ext uri="{FF2B5EF4-FFF2-40B4-BE49-F238E27FC236}">
                <a16:creationId xmlns:a16="http://schemas.microsoft.com/office/drawing/2014/main" id="{A40CDE67-43E3-2705-8865-2677F3CF4561}"/>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31" name="navigation">
            <a:extLst>
              <a:ext uri="{FF2B5EF4-FFF2-40B4-BE49-F238E27FC236}">
                <a16:creationId xmlns:a16="http://schemas.microsoft.com/office/drawing/2014/main" id="{B3E5848C-38B7-C489-C91D-BB9E809479F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73541618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  030 : citiation : 5 Icons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48C3DE89-47DA-5C90-A5BD-987089A0B457}"/>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21" name="footer">
            <a:extLst>
              <a:ext uri="{FF2B5EF4-FFF2-40B4-BE49-F238E27FC236}">
                <a16:creationId xmlns:a16="http://schemas.microsoft.com/office/drawing/2014/main" id="{0F951A03-A258-5D0C-346C-9EDFA0422BA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2" name="date">
            <a:extLst>
              <a:ext uri="{FF2B5EF4-FFF2-40B4-BE49-F238E27FC236}">
                <a16:creationId xmlns:a16="http://schemas.microsoft.com/office/drawing/2014/main" id="{3BDB30AE-0771-9262-1869-36B5E00FEB8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6" name="content 6">
            <a:extLst>
              <a:ext uri="{FF2B5EF4-FFF2-40B4-BE49-F238E27FC236}">
                <a16:creationId xmlns:a16="http://schemas.microsoft.com/office/drawing/2014/main" id="{89C522B1-6801-8B41-4F5D-6C85B8AEBCC7}"/>
              </a:ext>
            </a:extLst>
          </p:cNvPr>
          <p:cNvSpPr>
            <a:spLocks noGrp="1"/>
          </p:cNvSpPr>
          <p:nvPr>
            <p:ph sz="quarter" idx="25"/>
          </p:nvPr>
        </p:nvSpPr>
        <p:spPr>
          <a:xfrm>
            <a:off x="8218863"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 6">
            <a:extLst>
              <a:ext uri="{FF2B5EF4-FFF2-40B4-BE49-F238E27FC236}">
                <a16:creationId xmlns:a16="http://schemas.microsoft.com/office/drawing/2014/main" id="{49D83825-0292-3B29-C602-F353CE1D6DDF}"/>
              </a:ext>
            </a:extLst>
          </p:cNvPr>
          <p:cNvSpPr>
            <a:spLocks noGrp="1"/>
          </p:cNvSpPr>
          <p:nvPr>
            <p:ph sz="quarter" idx="30"/>
          </p:nvPr>
        </p:nvSpPr>
        <p:spPr>
          <a:xfrm>
            <a:off x="8218863"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content 5">
            <a:extLst>
              <a:ext uri="{FF2B5EF4-FFF2-40B4-BE49-F238E27FC236}">
                <a16:creationId xmlns:a16="http://schemas.microsoft.com/office/drawing/2014/main" id="{38904F9D-F12D-C1A2-7570-9DC56D6DD698}"/>
              </a:ext>
            </a:extLst>
          </p:cNvPr>
          <p:cNvSpPr>
            <a:spLocks noGrp="1"/>
          </p:cNvSpPr>
          <p:nvPr>
            <p:ph sz="quarter" idx="26"/>
          </p:nvPr>
        </p:nvSpPr>
        <p:spPr>
          <a:xfrm>
            <a:off x="4379432"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9" name="Icon 5">
            <a:extLst>
              <a:ext uri="{FF2B5EF4-FFF2-40B4-BE49-F238E27FC236}">
                <a16:creationId xmlns:a16="http://schemas.microsoft.com/office/drawing/2014/main" id="{8733BC2E-04A1-0E30-9605-EAFAC19E888D}"/>
              </a:ext>
            </a:extLst>
          </p:cNvPr>
          <p:cNvSpPr>
            <a:spLocks noGrp="1"/>
          </p:cNvSpPr>
          <p:nvPr>
            <p:ph sz="quarter" idx="31"/>
          </p:nvPr>
        </p:nvSpPr>
        <p:spPr>
          <a:xfrm>
            <a:off x="4379432"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1" name="content 4">
            <a:extLst>
              <a:ext uri="{FF2B5EF4-FFF2-40B4-BE49-F238E27FC236}">
                <a16:creationId xmlns:a16="http://schemas.microsoft.com/office/drawing/2014/main" id="{16D0781B-9A31-08E8-DACA-4F56FD0EAC1F}"/>
              </a:ext>
            </a:extLst>
          </p:cNvPr>
          <p:cNvSpPr>
            <a:spLocks noGrp="1"/>
          </p:cNvSpPr>
          <p:nvPr>
            <p:ph sz="quarter" idx="27"/>
          </p:nvPr>
        </p:nvSpPr>
        <p:spPr>
          <a:xfrm>
            <a:off x="540000"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Icon 4">
            <a:extLst>
              <a:ext uri="{FF2B5EF4-FFF2-40B4-BE49-F238E27FC236}">
                <a16:creationId xmlns:a16="http://schemas.microsoft.com/office/drawing/2014/main" id="{454BDB5F-930C-C204-3745-6B675B0D1FED}"/>
              </a:ext>
            </a:extLst>
          </p:cNvPr>
          <p:cNvSpPr>
            <a:spLocks noGrp="1"/>
          </p:cNvSpPr>
          <p:nvPr>
            <p:ph sz="quarter" idx="32"/>
          </p:nvPr>
        </p:nvSpPr>
        <p:spPr>
          <a:xfrm>
            <a:off x="540000"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Icon 3">
            <a:extLst>
              <a:ext uri="{FF2B5EF4-FFF2-40B4-BE49-F238E27FC236}">
                <a16:creationId xmlns:a16="http://schemas.microsoft.com/office/drawing/2014/main" id="{778D2EDF-3B43-FFAE-82A8-D32823740850}"/>
              </a:ext>
            </a:extLst>
          </p:cNvPr>
          <p:cNvSpPr>
            <a:spLocks noGrp="1"/>
          </p:cNvSpPr>
          <p:nvPr>
            <p:ph sz="quarter" idx="29"/>
          </p:nvPr>
        </p:nvSpPr>
        <p:spPr>
          <a:xfrm>
            <a:off x="8218863"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2" name="Icon 2">
            <a:extLst>
              <a:ext uri="{FF2B5EF4-FFF2-40B4-BE49-F238E27FC236}">
                <a16:creationId xmlns:a16="http://schemas.microsoft.com/office/drawing/2014/main" id="{233BAFF2-9C91-CD91-2A3C-35502D80CD15}"/>
              </a:ext>
            </a:extLst>
          </p:cNvPr>
          <p:cNvSpPr>
            <a:spLocks noGrp="1"/>
          </p:cNvSpPr>
          <p:nvPr>
            <p:ph sz="quarter" idx="28"/>
          </p:nvPr>
        </p:nvSpPr>
        <p:spPr>
          <a:xfrm>
            <a:off x="4379432"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text box">
            <a:extLst>
              <a:ext uri="{FF2B5EF4-FFF2-40B4-BE49-F238E27FC236}">
                <a16:creationId xmlns:a16="http://schemas.microsoft.com/office/drawing/2014/main" id="{550C29E5-AD0A-1A38-3A54-79902F148CC1}"/>
              </a:ext>
            </a:extLst>
          </p:cNvPr>
          <p:cNvSpPr>
            <a:spLocks noGrp="1"/>
          </p:cNvSpPr>
          <p:nvPr>
            <p:ph type="body" idx="1"/>
          </p:nvPr>
        </p:nvSpPr>
        <p:spPr>
          <a:xfrm>
            <a:off x="553136" y="1484313"/>
            <a:ext cx="3420001" cy="2251782"/>
          </a:xfrm>
          <a:prstGeom prst="roundRect">
            <a:avLst>
              <a:gd name="adj" fmla="val 1968"/>
            </a:avLst>
          </a:prstGeom>
          <a:solidFill>
            <a:schemeClr val="accent2"/>
          </a:solidFill>
          <a:effectLst/>
        </p:spPr>
        <p:txBody>
          <a:bodyPr lIns="360000" tIns="180000" rIns="360000" bIns="180000" anchor="ctr" anchorCtr="0"/>
          <a:lstStyle>
            <a:lvl1pPr marL="0" indent="0" algn="ctr">
              <a:lnSpc>
                <a:spcPct val="100000"/>
              </a:lnSpc>
              <a:spcBef>
                <a:spcPts val="0"/>
              </a:spcBef>
              <a:spcAft>
                <a:spcPts val="0"/>
              </a:spcAft>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navigation">
            <a:extLst>
              <a:ext uri="{FF2B5EF4-FFF2-40B4-BE49-F238E27FC236}">
                <a16:creationId xmlns:a16="http://schemas.microsoft.com/office/drawing/2014/main" id="{B55024EE-ED41-23E4-D6DF-B61F42B219D3}"/>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816878548"/>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  031 : 6 Icons : 6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slide number">
            <a:extLst>
              <a:ext uri="{FF2B5EF4-FFF2-40B4-BE49-F238E27FC236}">
                <a16:creationId xmlns:a16="http://schemas.microsoft.com/office/drawing/2014/main" id="{A9ACF289-960C-B8A3-3AC1-922A39C9047B}"/>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22" name="footer">
            <a:extLst>
              <a:ext uri="{FF2B5EF4-FFF2-40B4-BE49-F238E27FC236}">
                <a16:creationId xmlns:a16="http://schemas.microsoft.com/office/drawing/2014/main" id="{DD39A238-34E5-2DB6-20D5-CE2C12F855A1}"/>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3" name="date">
            <a:extLst>
              <a:ext uri="{FF2B5EF4-FFF2-40B4-BE49-F238E27FC236}">
                <a16:creationId xmlns:a16="http://schemas.microsoft.com/office/drawing/2014/main" id="{C5DA8D53-50E2-9231-9FA6-A534CC5BADE8}"/>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6" name="content 6">
            <a:extLst>
              <a:ext uri="{FF2B5EF4-FFF2-40B4-BE49-F238E27FC236}">
                <a16:creationId xmlns:a16="http://schemas.microsoft.com/office/drawing/2014/main" id="{89C522B1-6801-8B41-4F5D-6C85B8AEBCC7}"/>
              </a:ext>
            </a:extLst>
          </p:cNvPr>
          <p:cNvSpPr>
            <a:spLocks noGrp="1"/>
          </p:cNvSpPr>
          <p:nvPr>
            <p:ph sz="quarter" idx="25"/>
          </p:nvPr>
        </p:nvSpPr>
        <p:spPr>
          <a:xfrm>
            <a:off x="8218863"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Icon 6">
            <a:extLst>
              <a:ext uri="{FF2B5EF4-FFF2-40B4-BE49-F238E27FC236}">
                <a16:creationId xmlns:a16="http://schemas.microsoft.com/office/drawing/2014/main" id="{49D83825-0292-3B29-C602-F353CE1D6DDF}"/>
              </a:ext>
            </a:extLst>
          </p:cNvPr>
          <p:cNvSpPr>
            <a:spLocks noGrp="1"/>
          </p:cNvSpPr>
          <p:nvPr>
            <p:ph sz="quarter" idx="30"/>
          </p:nvPr>
        </p:nvSpPr>
        <p:spPr>
          <a:xfrm>
            <a:off x="8218863"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0" name="content 5">
            <a:extLst>
              <a:ext uri="{FF2B5EF4-FFF2-40B4-BE49-F238E27FC236}">
                <a16:creationId xmlns:a16="http://schemas.microsoft.com/office/drawing/2014/main" id="{38904F9D-F12D-C1A2-7570-9DC56D6DD698}"/>
              </a:ext>
            </a:extLst>
          </p:cNvPr>
          <p:cNvSpPr>
            <a:spLocks noGrp="1"/>
          </p:cNvSpPr>
          <p:nvPr>
            <p:ph sz="quarter" idx="26"/>
          </p:nvPr>
        </p:nvSpPr>
        <p:spPr>
          <a:xfrm>
            <a:off x="4379432"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9" name="Icon 5">
            <a:extLst>
              <a:ext uri="{FF2B5EF4-FFF2-40B4-BE49-F238E27FC236}">
                <a16:creationId xmlns:a16="http://schemas.microsoft.com/office/drawing/2014/main" id="{8733BC2E-04A1-0E30-9605-EAFAC19E888D}"/>
              </a:ext>
            </a:extLst>
          </p:cNvPr>
          <p:cNvSpPr>
            <a:spLocks noGrp="1"/>
          </p:cNvSpPr>
          <p:nvPr>
            <p:ph sz="quarter" idx="31"/>
          </p:nvPr>
        </p:nvSpPr>
        <p:spPr>
          <a:xfrm>
            <a:off x="4379432"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1" name="content 4">
            <a:extLst>
              <a:ext uri="{FF2B5EF4-FFF2-40B4-BE49-F238E27FC236}">
                <a16:creationId xmlns:a16="http://schemas.microsoft.com/office/drawing/2014/main" id="{16D0781B-9A31-08E8-DACA-4F56FD0EAC1F}"/>
              </a:ext>
            </a:extLst>
          </p:cNvPr>
          <p:cNvSpPr>
            <a:spLocks noGrp="1"/>
          </p:cNvSpPr>
          <p:nvPr>
            <p:ph sz="quarter" idx="27"/>
          </p:nvPr>
        </p:nvSpPr>
        <p:spPr>
          <a:xfrm>
            <a:off x="540000" y="4716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Icon 4">
            <a:extLst>
              <a:ext uri="{FF2B5EF4-FFF2-40B4-BE49-F238E27FC236}">
                <a16:creationId xmlns:a16="http://schemas.microsoft.com/office/drawing/2014/main" id="{454BDB5F-930C-C204-3745-6B675B0D1FED}"/>
              </a:ext>
            </a:extLst>
          </p:cNvPr>
          <p:cNvSpPr>
            <a:spLocks noGrp="1"/>
          </p:cNvSpPr>
          <p:nvPr>
            <p:ph sz="quarter" idx="32"/>
          </p:nvPr>
        </p:nvSpPr>
        <p:spPr>
          <a:xfrm>
            <a:off x="540000" y="4140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6" name="Icon 3">
            <a:extLst>
              <a:ext uri="{FF2B5EF4-FFF2-40B4-BE49-F238E27FC236}">
                <a16:creationId xmlns:a16="http://schemas.microsoft.com/office/drawing/2014/main" id="{778D2EDF-3B43-FFAE-82A8-D32823740850}"/>
              </a:ext>
            </a:extLst>
          </p:cNvPr>
          <p:cNvSpPr>
            <a:spLocks noGrp="1"/>
          </p:cNvSpPr>
          <p:nvPr>
            <p:ph sz="quarter" idx="29"/>
          </p:nvPr>
        </p:nvSpPr>
        <p:spPr>
          <a:xfrm>
            <a:off x="8218863"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2" name="Icon 2">
            <a:extLst>
              <a:ext uri="{FF2B5EF4-FFF2-40B4-BE49-F238E27FC236}">
                <a16:creationId xmlns:a16="http://schemas.microsoft.com/office/drawing/2014/main" id="{233BAFF2-9C91-CD91-2A3C-35502D80CD15}"/>
              </a:ext>
            </a:extLst>
          </p:cNvPr>
          <p:cNvSpPr>
            <a:spLocks noGrp="1"/>
          </p:cNvSpPr>
          <p:nvPr>
            <p:ph sz="quarter" idx="28"/>
          </p:nvPr>
        </p:nvSpPr>
        <p:spPr>
          <a:xfrm>
            <a:off x="4379432"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2304000"/>
            <a:ext cx="3420000" cy="144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Icon 1">
            <a:extLst>
              <a:ext uri="{FF2B5EF4-FFF2-40B4-BE49-F238E27FC236}">
                <a16:creationId xmlns:a16="http://schemas.microsoft.com/office/drawing/2014/main" id="{33EE2071-A4F9-F16E-515D-B338908F8097}"/>
              </a:ext>
            </a:extLst>
          </p:cNvPr>
          <p:cNvSpPr>
            <a:spLocks noGrp="1"/>
          </p:cNvSpPr>
          <p:nvPr>
            <p:ph sz="quarter" idx="23"/>
          </p:nvPr>
        </p:nvSpPr>
        <p:spPr>
          <a:xfrm>
            <a:off x="540000" y="1692000"/>
            <a:ext cx="540000" cy="54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8E79C167-0DDF-C758-833F-88131E67FDF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2594133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  032 : map : 8 contents below">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330976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37672E6B-D56A-9FDA-8DA1-98B1D23FA12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6" name="footer">
            <a:extLst>
              <a:ext uri="{FF2B5EF4-FFF2-40B4-BE49-F238E27FC236}">
                <a16:creationId xmlns:a16="http://schemas.microsoft.com/office/drawing/2014/main" id="{7222DFE1-BC04-B8AC-5461-17073F0DC35D}"/>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8" name="date">
            <a:extLst>
              <a:ext uri="{FF2B5EF4-FFF2-40B4-BE49-F238E27FC236}">
                <a16:creationId xmlns:a16="http://schemas.microsoft.com/office/drawing/2014/main" id="{6DD1CB9A-21EB-DD32-CC17-503D2123CEC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8" name="content 10">
            <a:extLst>
              <a:ext uri="{FF2B5EF4-FFF2-40B4-BE49-F238E27FC236}">
                <a16:creationId xmlns:a16="http://schemas.microsoft.com/office/drawing/2014/main" id="{518B5815-FAF1-382A-90D5-5E2A36D98686}"/>
              </a:ext>
            </a:extLst>
          </p:cNvPr>
          <p:cNvSpPr>
            <a:spLocks noGrp="1"/>
          </p:cNvSpPr>
          <p:nvPr>
            <p:ph sz="quarter" idx="31"/>
          </p:nvPr>
        </p:nvSpPr>
        <p:spPr>
          <a:xfrm>
            <a:off x="10536343"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7">
            <a:extLst>
              <a:ext uri="{FF2B5EF4-FFF2-40B4-BE49-F238E27FC236}">
                <a16:creationId xmlns:a16="http://schemas.microsoft.com/office/drawing/2014/main" id="{B5886103-0D8E-5D01-3B87-1FDDA2E05BE4}"/>
              </a:ext>
            </a:extLst>
          </p:cNvPr>
          <p:cNvSpPr>
            <a:spLocks noGrp="1"/>
          </p:cNvSpPr>
          <p:nvPr>
            <p:ph sz="quarter" idx="25"/>
          </p:nvPr>
        </p:nvSpPr>
        <p:spPr>
          <a:xfrm>
            <a:off x="9108291"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content 6">
            <a:extLst>
              <a:ext uri="{FF2B5EF4-FFF2-40B4-BE49-F238E27FC236}">
                <a16:creationId xmlns:a16="http://schemas.microsoft.com/office/drawing/2014/main" id="{1F4D443D-5AA5-A727-9590-E25C5752F890}"/>
              </a:ext>
            </a:extLst>
          </p:cNvPr>
          <p:cNvSpPr>
            <a:spLocks noGrp="1"/>
          </p:cNvSpPr>
          <p:nvPr>
            <p:ph sz="quarter" idx="33"/>
          </p:nvPr>
        </p:nvSpPr>
        <p:spPr>
          <a:xfrm>
            <a:off x="7680242"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5">
            <a:extLst>
              <a:ext uri="{FF2B5EF4-FFF2-40B4-BE49-F238E27FC236}">
                <a16:creationId xmlns:a16="http://schemas.microsoft.com/office/drawing/2014/main" id="{0F189F99-D754-4356-5E4B-0F553CC9C353}"/>
              </a:ext>
            </a:extLst>
          </p:cNvPr>
          <p:cNvSpPr>
            <a:spLocks noGrp="1"/>
          </p:cNvSpPr>
          <p:nvPr>
            <p:ph sz="quarter" idx="24"/>
          </p:nvPr>
        </p:nvSpPr>
        <p:spPr>
          <a:xfrm>
            <a:off x="6252193"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content 4">
            <a:extLst>
              <a:ext uri="{FF2B5EF4-FFF2-40B4-BE49-F238E27FC236}">
                <a16:creationId xmlns:a16="http://schemas.microsoft.com/office/drawing/2014/main" id="{BBC2B3C5-519E-7447-E8AE-4CE6264B8271}"/>
              </a:ext>
            </a:extLst>
          </p:cNvPr>
          <p:cNvSpPr>
            <a:spLocks noGrp="1"/>
          </p:cNvSpPr>
          <p:nvPr>
            <p:ph sz="quarter" idx="34"/>
          </p:nvPr>
        </p:nvSpPr>
        <p:spPr>
          <a:xfrm>
            <a:off x="4824144"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3">
            <a:extLst>
              <a:ext uri="{FF2B5EF4-FFF2-40B4-BE49-F238E27FC236}">
                <a16:creationId xmlns:a16="http://schemas.microsoft.com/office/drawing/2014/main" id="{77A29EE5-2B1C-3EC4-6F36-6ECBC9D69F26}"/>
              </a:ext>
            </a:extLst>
          </p:cNvPr>
          <p:cNvSpPr>
            <a:spLocks noGrp="1"/>
          </p:cNvSpPr>
          <p:nvPr>
            <p:ph sz="quarter" idx="22"/>
          </p:nvPr>
        </p:nvSpPr>
        <p:spPr>
          <a:xfrm>
            <a:off x="3396095"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content 2">
            <a:extLst>
              <a:ext uri="{FF2B5EF4-FFF2-40B4-BE49-F238E27FC236}">
                <a16:creationId xmlns:a16="http://schemas.microsoft.com/office/drawing/2014/main" id="{B8111F2A-6B01-4671-279E-B12FFC0DADB1}"/>
              </a:ext>
            </a:extLst>
          </p:cNvPr>
          <p:cNvSpPr>
            <a:spLocks noGrp="1"/>
          </p:cNvSpPr>
          <p:nvPr>
            <p:ph sz="quarter" idx="35"/>
          </p:nvPr>
        </p:nvSpPr>
        <p:spPr>
          <a:xfrm>
            <a:off x="1968046"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39997" y="4191000"/>
            <a:ext cx="1296000" cy="1980000"/>
          </a:xfrm>
          <a:prstGeom prst="rect">
            <a:avLst/>
          </a:prstGeo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400" dirty="0"/>
            </a:lvl5pPr>
            <a:lvl6pPr>
              <a:defRPr lang="en-US" sz="1200" dirty="0"/>
            </a:lvl6pPr>
            <a:lvl7pPr>
              <a:defRPr lang="en-US" sz="1200" dirty="0"/>
            </a:lvl7pPr>
            <a:lvl8pPr>
              <a:defRPr lang="en-US" sz="1200" dirty="0"/>
            </a:lvl8pPr>
            <a:lvl9pPr>
              <a:defRPr lang="en-US" sz="120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5" name="navigation">
            <a:extLst>
              <a:ext uri="{FF2B5EF4-FFF2-40B4-BE49-F238E27FC236}">
                <a16:creationId xmlns:a16="http://schemas.microsoft.com/office/drawing/2014/main" id="{7283CE9D-9870-A915-832E-B264A8B01E4F}"/>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18735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  033 : 8 logowal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99015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a:extLst>
              <a:ext uri="{FF2B5EF4-FFF2-40B4-BE49-F238E27FC236}">
                <a16:creationId xmlns:a16="http://schemas.microsoft.com/office/drawing/2014/main" id="{A3AFCC88-0942-2B4E-9F33-76D6C3BFA8DB}"/>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4" name="footer">
            <a:extLst>
              <a:ext uri="{FF2B5EF4-FFF2-40B4-BE49-F238E27FC236}">
                <a16:creationId xmlns:a16="http://schemas.microsoft.com/office/drawing/2014/main" id="{FEBA2A75-F427-C296-FEA8-F79E540072EF}"/>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6" name="date">
            <a:extLst>
              <a:ext uri="{FF2B5EF4-FFF2-40B4-BE49-F238E27FC236}">
                <a16:creationId xmlns:a16="http://schemas.microsoft.com/office/drawing/2014/main" id="{BFF897E0-A2D1-3E0D-EB48-AF3C638E21A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2" name="shadow 8">
            <a:extLst>
              <a:ext uri="{FF2B5EF4-FFF2-40B4-BE49-F238E27FC236}">
                <a16:creationId xmlns:a16="http://schemas.microsoft.com/office/drawing/2014/main" id="{6308BA18-E79D-6AF0-DD88-2CB7D71039F8}"/>
              </a:ext>
            </a:extLst>
          </p:cNvPr>
          <p:cNvSpPr txBox="1"/>
          <p:nvPr/>
        </p:nvSpPr>
        <p:spPr bwMode="auto">
          <a:xfrm>
            <a:off x="9108000"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8" name="picture placeholder 8">
            <a:extLst>
              <a:ext uri="{FF2B5EF4-FFF2-40B4-BE49-F238E27FC236}">
                <a16:creationId xmlns:a16="http://schemas.microsoft.com/office/drawing/2014/main" id="{B813425A-0B5A-A6C1-9B5C-BA7BF0CBC71A}"/>
              </a:ext>
            </a:extLst>
          </p:cNvPr>
          <p:cNvSpPr>
            <a:spLocks noGrp="1" noChangeAspect="1"/>
          </p:cNvSpPr>
          <p:nvPr>
            <p:ph type="pic" sz="quarter" idx="19"/>
          </p:nvPr>
        </p:nvSpPr>
        <p:spPr>
          <a:xfrm>
            <a:off x="9684000" y="5170074"/>
            <a:ext cx="1368000" cy="540000"/>
          </a:xfrm>
        </p:spPr>
        <p:txBody>
          <a:bodyPr>
            <a:noAutofit/>
          </a:bodyPr>
          <a:lstStyle/>
          <a:p>
            <a:r>
              <a:rPr lang="de-DE"/>
              <a:t>Bild durch Klicken auf Symbol hinzufügen</a:t>
            </a:r>
            <a:endParaRPr lang="en-US"/>
          </a:p>
        </p:txBody>
      </p:sp>
      <p:sp>
        <p:nvSpPr>
          <p:cNvPr id="21" name="shadow 7">
            <a:extLst>
              <a:ext uri="{FF2B5EF4-FFF2-40B4-BE49-F238E27FC236}">
                <a16:creationId xmlns:a16="http://schemas.microsoft.com/office/drawing/2014/main" id="{E3690FE6-EE57-D29A-8461-8A8634B9A124}"/>
              </a:ext>
            </a:extLst>
          </p:cNvPr>
          <p:cNvSpPr txBox="1"/>
          <p:nvPr/>
        </p:nvSpPr>
        <p:spPr bwMode="auto">
          <a:xfrm>
            <a:off x="6255621"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9" name="picture placeholder 7">
            <a:extLst>
              <a:ext uri="{FF2B5EF4-FFF2-40B4-BE49-F238E27FC236}">
                <a16:creationId xmlns:a16="http://schemas.microsoft.com/office/drawing/2014/main" id="{2D846DC3-419F-48F8-0693-CE0C549D2F55}"/>
              </a:ext>
            </a:extLst>
          </p:cNvPr>
          <p:cNvSpPr>
            <a:spLocks noGrp="1" noChangeAspect="1"/>
          </p:cNvSpPr>
          <p:nvPr>
            <p:ph type="pic" sz="quarter" idx="20"/>
          </p:nvPr>
        </p:nvSpPr>
        <p:spPr>
          <a:xfrm>
            <a:off x="6831621" y="5170074"/>
            <a:ext cx="1368000" cy="540000"/>
          </a:xfrm>
        </p:spPr>
        <p:txBody>
          <a:bodyPr>
            <a:noAutofit/>
          </a:bodyPr>
          <a:lstStyle/>
          <a:p>
            <a:r>
              <a:rPr lang="de-DE"/>
              <a:t>Bild durch Klicken auf Symbol hinzufügen</a:t>
            </a:r>
            <a:endParaRPr lang="en-US"/>
          </a:p>
        </p:txBody>
      </p:sp>
      <p:sp>
        <p:nvSpPr>
          <p:cNvPr id="20" name="shadow 6">
            <a:extLst>
              <a:ext uri="{FF2B5EF4-FFF2-40B4-BE49-F238E27FC236}">
                <a16:creationId xmlns:a16="http://schemas.microsoft.com/office/drawing/2014/main" id="{C01EFD8A-CF76-DE2B-2523-5EF4DFD6DB07}"/>
              </a:ext>
            </a:extLst>
          </p:cNvPr>
          <p:cNvSpPr txBox="1"/>
          <p:nvPr/>
        </p:nvSpPr>
        <p:spPr bwMode="auto">
          <a:xfrm>
            <a:off x="3400526"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0" name="picture placeholder 6">
            <a:extLst>
              <a:ext uri="{FF2B5EF4-FFF2-40B4-BE49-F238E27FC236}">
                <a16:creationId xmlns:a16="http://schemas.microsoft.com/office/drawing/2014/main" id="{97979B19-8D6D-216E-BB58-CC5DA169D861}"/>
              </a:ext>
            </a:extLst>
          </p:cNvPr>
          <p:cNvSpPr>
            <a:spLocks noGrp="1" noChangeAspect="1"/>
          </p:cNvSpPr>
          <p:nvPr>
            <p:ph type="pic" sz="quarter" idx="21"/>
          </p:nvPr>
        </p:nvSpPr>
        <p:spPr>
          <a:xfrm>
            <a:off x="3976526" y="5170074"/>
            <a:ext cx="1368000" cy="540000"/>
          </a:xfrm>
        </p:spPr>
        <p:txBody>
          <a:bodyPr>
            <a:noAutofit/>
          </a:bodyPr>
          <a:lstStyle/>
          <a:p>
            <a:r>
              <a:rPr lang="de-DE"/>
              <a:t>Bild durch Klicken auf Symbol hinzufügen</a:t>
            </a:r>
            <a:endParaRPr lang="en-US"/>
          </a:p>
        </p:txBody>
      </p:sp>
      <p:sp>
        <p:nvSpPr>
          <p:cNvPr id="19" name="shadow 5">
            <a:extLst>
              <a:ext uri="{FF2B5EF4-FFF2-40B4-BE49-F238E27FC236}">
                <a16:creationId xmlns:a16="http://schemas.microsoft.com/office/drawing/2014/main" id="{D28B9D1A-11CC-CB5F-E8CF-4A73B2A59A6A}"/>
              </a:ext>
            </a:extLst>
          </p:cNvPr>
          <p:cNvSpPr txBox="1">
            <a:spLocks/>
          </p:cNvSpPr>
          <p:nvPr/>
        </p:nvSpPr>
        <p:spPr bwMode="auto">
          <a:xfrm>
            <a:off x="540000" y="4720074"/>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1" name="picture placeholder 5">
            <a:extLst>
              <a:ext uri="{FF2B5EF4-FFF2-40B4-BE49-F238E27FC236}">
                <a16:creationId xmlns:a16="http://schemas.microsoft.com/office/drawing/2014/main" id="{6222EA8F-CAC8-E9BF-FF49-CFEA020DA8E9}"/>
              </a:ext>
            </a:extLst>
          </p:cNvPr>
          <p:cNvSpPr>
            <a:spLocks noGrp="1" noChangeAspect="1"/>
          </p:cNvSpPr>
          <p:nvPr>
            <p:ph type="pic" sz="quarter" idx="22"/>
          </p:nvPr>
        </p:nvSpPr>
        <p:spPr>
          <a:xfrm>
            <a:off x="1116000" y="5170074"/>
            <a:ext cx="1368000" cy="540000"/>
          </a:xfrm>
        </p:spPr>
        <p:txBody>
          <a:bodyPr>
            <a:noAutofit/>
          </a:bodyPr>
          <a:lstStyle/>
          <a:p>
            <a:r>
              <a:rPr lang="de-DE"/>
              <a:t>Bild durch Klicken auf Symbol hinzufügen</a:t>
            </a:r>
            <a:endParaRPr lang="en-US"/>
          </a:p>
        </p:txBody>
      </p:sp>
      <p:sp>
        <p:nvSpPr>
          <p:cNvPr id="18" name="shadow 4">
            <a:extLst>
              <a:ext uri="{FF2B5EF4-FFF2-40B4-BE49-F238E27FC236}">
                <a16:creationId xmlns:a16="http://schemas.microsoft.com/office/drawing/2014/main" id="{0C3D20FF-EC77-E7C4-6DA4-E6EE04EDE978}"/>
              </a:ext>
            </a:extLst>
          </p:cNvPr>
          <p:cNvSpPr txBox="1">
            <a:spLocks/>
          </p:cNvSpPr>
          <p:nvPr/>
        </p:nvSpPr>
        <p:spPr bwMode="auto">
          <a:xfrm>
            <a:off x="9108000"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2" name="picture placeholder 4">
            <a:extLst>
              <a:ext uri="{FF2B5EF4-FFF2-40B4-BE49-F238E27FC236}">
                <a16:creationId xmlns:a16="http://schemas.microsoft.com/office/drawing/2014/main" id="{3EE2F86D-F8F9-40C9-510F-6AF7734A98AC}"/>
              </a:ext>
            </a:extLst>
          </p:cNvPr>
          <p:cNvSpPr>
            <a:spLocks noGrp="1" noChangeAspect="1"/>
          </p:cNvSpPr>
          <p:nvPr>
            <p:ph type="pic" sz="quarter" idx="18"/>
          </p:nvPr>
        </p:nvSpPr>
        <p:spPr>
          <a:xfrm>
            <a:off x="9684000" y="3402000"/>
            <a:ext cx="1368000" cy="540000"/>
          </a:xfrm>
        </p:spPr>
        <p:txBody>
          <a:bodyPr>
            <a:noAutofit/>
          </a:bodyPr>
          <a:lstStyle/>
          <a:p>
            <a:r>
              <a:rPr lang="de-DE"/>
              <a:t>Bild durch Klicken auf Symbol hinzufügen</a:t>
            </a:r>
            <a:endParaRPr lang="en-US"/>
          </a:p>
        </p:txBody>
      </p:sp>
      <p:sp>
        <p:nvSpPr>
          <p:cNvPr id="16" name="shadow 3">
            <a:extLst>
              <a:ext uri="{FF2B5EF4-FFF2-40B4-BE49-F238E27FC236}">
                <a16:creationId xmlns:a16="http://schemas.microsoft.com/office/drawing/2014/main" id="{C7E09556-4E10-4E8E-8F27-2E6FE9C3029A}"/>
              </a:ext>
            </a:extLst>
          </p:cNvPr>
          <p:cNvSpPr txBox="1">
            <a:spLocks/>
          </p:cNvSpPr>
          <p:nvPr/>
        </p:nvSpPr>
        <p:spPr bwMode="auto">
          <a:xfrm>
            <a:off x="6255621"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1" name="picture placeholder 3">
            <a:extLst>
              <a:ext uri="{FF2B5EF4-FFF2-40B4-BE49-F238E27FC236}">
                <a16:creationId xmlns:a16="http://schemas.microsoft.com/office/drawing/2014/main" id="{551825A6-BB31-1B00-F2F8-D25405DA9719}"/>
              </a:ext>
            </a:extLst>
          </p:cNvPr>
          <p:cNvSpPr>
            <a:spLocks noGrp="1" noChangeAspect="1"/>
          </p:cNvSpPr>
          <p:nvPr>
            <p:ph type="pic" sz="quarter" idx="17"/>
          </p:nvPr>
        </p:nvSpPr>
        <p:spPr>
          <a:xfrm>
            <a:off x="6831621" y="3402000"/>
            <a:ext cx="1368000" cy="540000"/>
          </a:xfrm>
        </p:spPr>
        <p:txBody>
          <a:bodyPr>
            <a:noAutofit/>
          </a:bodyPr>
          <a:lstStyle/>
          <a:p>
            <a:r>
              <a:rPr lang="de-DE"/>
              <a:t>Bild durch Klicken auf Symbol hinzufügen</a:t>
            </a:r>
            <a:endParaRPr lang="en-US"/>
          </a:p>
        </p:txBody>
      </p:sp>
      <p:sp>
        <p:nvSpPr>
          <p:cNvPr id="9" name="shadow 2">
            <a:extLst>
              <a:ext uri="{FF2B5EF4-FFF2-40B4-BE49-F238E27FC236}">
                <a16:creationId xmlns:a16="http://schemas.microsoft.com/office/drawing/2014/main" id="{DA8B71D9-4655-7437-39E3-0AB1CA3B82A0}"/>
              </a:ext>
            </a:extLst>
          </p:cNvPr>
          <p:cNvSpPr txBox="1">
            <a:spLocks/>
          </p:cNvSpPr>
          <p:nvPr/>
        </p:nvSpPr>
        <p:spPr bwMode="auto">
          <a:xfrm>
            <a:off x="3400526"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28" name="picture placeholder 2">
            <a:extLst>
              <a:ext uri="{FF2B5EF4-FFF2-40B4-BE49-F238E27FC236}">
                <a16:creationId xmlns:a16="http://schemas.microsoft.com/office/drawing/2014/main" id="{5B19C862-2460-7C26-7497-B8C83998F894}"/>
              </a:ext>
            </a:extLst>
          </p:cNvPr>
          <p:cNvSpPr>
            <a:spLocks noGrp="1" noChangeAspect="1"/>
          </p:cNvSpPr>
          <p:nvPr>
            <p:ph type="pic" sz="quarter" idx="16"/>
          </p:nvPr>
        </p:nvSpPr>
        <p:spPr>
          <a:xfrm>
            <a:off x="3976526" y="3402000"/>
            <a:ext cx="1368000" cy="540000"/>
          </a:xfrm>
        </p:spPr>
        <p:txBody>
          <a:bodyPr>
            <a:noAutofit/>
          </a:bodyPr>
          <a:lstStyle/>
          <a:p>
            <a:r>
              <a:rPr lang="de-DE"/>
              <a:t>Bild durch Klicken auf Symbol hinzufügen</a:t>
            </a:r>
            <a:endParaRPr lang="en-US"/>
          </a:p>
        </p:txBody>
      </p:sp>
      <p:sp>
        <p:nvSpPr>
          <p:cNvPr id="5" name="shadow 1">
            <a:extLst>
              <a:ext uri="{FF2B5EF4-FFF2-40B4-BE49-F238E27FC236}">
                <a16:creationId xmlns:a16="http://schemas.microsoft.com/office/drawing/2014/main" id="{C36CF54E-763F-7697-1224-2053F7A6814C}"/>
              </a:ext>
            </a:extLst>
          </p:cNvPr>
          <p:cNvSpPr txBox="1">
            <a:spLocks/>
          </p:cNvSpPr>
          <p:nvPr/>
        </p:nvSpPr>
        <p:spPr bwMode="auto">
          <a:xfrm>
            <a:off x="540000" y="2952000"/>
            <a:ext cx="2520000" cy="1440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24" name="picture placeholder 1">
            <a:extLst>
              <a:ext uri="{FF2B5EF4-FFF2-40B4-BE49-F238E27FC236}">
                <a16:creationId xmlns:a16="http://schemas.microsoft.com/office/drawing/2014/main" id="{3E3BC991-7447-49F8-384D-316C6A6198A2}"/>
              </a:ext>
            </a:extLst>
          </p:cNvPr>
          <p:cNvSpPr>
            <a:spLocks noGrp="1" noChangeAspect="1"/>
          </p:cNvSpPr>
          <p:nvPr>
            <p:ph type="pic" sz="quarter" idx="15"/>
          </p:nvPr>
        </p:nvSpPr>
        <p:spPr>
          <a:xfrm>
            <a:off x="1116000" y="3402000"/>
            <a:ext cx="1368000" cy="540000"/>
          </a:xfrm>
        </p:spPr>
        <p:txBody>
          <a:bodyPr>
            <a:noAutofit/>
          </a:bodyPr>
          <a:lstStyle/>
          <a:p>
            <a:r>
              <a:rPr lang="de-DE"/>
              <a:t>Bild durch Klicken auf Symbol hinzufügen</a:t>
            </a:r>
            <a:endParaRPr lang="en-US"/>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FDF1F3F5-35AF-218A-96C9-50E5DFCBA5C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77514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  034 : 15 logowal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071752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a:extLst>
              <a:ext uri="{FF2B5EF4-FFF2-40B4-BE49-F238E27FC236}">
                <a16:creationId xmlns:a16="http://schemas.microsoft.com/office/drawing/2014/main" id="{27864EB8-4E56-85B9-09A4-A8CDAC1D1544}"/>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4" name="footer">
            <a:extLst>
              <a:ext uri="{FF2B5EF4-FFF2-40B4-BE49-F238E27FC236}">
                <a16:creationId xmlns:a16="http://schemas.microsoft.com/office/drawing/2014/main" id="{457849FC-F19D-3246-E4A3-0B33A1E2675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5" name="date">
            <a:extLst>
              <a:ext uri="{FF2B5EF4-FFF2-40B4-BE49-F238E27FC236}">
                <a16:creationId xmlns:a16="http://schemas.microsoft.com/office/drawing/2014/main" id="{16D7681B-6A09-BE53-1C5E-32ECBACA065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5" name="shadow 15">
            <a:extLst>
              <a:ext uri="{FF2B5EF4-FFF2-40B4-BE49-F238E27FC236}">
                <a16:creationId xmlns:a16="http://schemas.microsoft.com/office/drawing/2014/main" id="{F7A327AE-B756-5909-A287-CE6816BF70A3}"/>
              </a:ext>
            </a:extLst>
          </p:cNvPr>
          <p:cNvSpPr txBox="1"/>
          <p:nvPr/>
        </p:nvSpPr>
        <p:spPr bwMode="auto">
          <a:xfrm>
            <a:off x="9624700"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23" name="picture placeholder 15">
            <a:extLst>
              <a:ext uri="{FF2B5EF4-FFF2-40B4-BE49-F238E27FC236}">
                <a16:creationId xmlns:a16="http://schemas.microsoft.com/office/drawing/2014/main" id="{2E890C8E-9507-C2EE-FD9D-070CE31733E2}"/>
              </a:ext>
            </a:extLst>
          </p:cNvPr>
          <p:cNvSpPr>
            <a:spLocks noGrp="1"/>
          </p:cNvSpPr>
          <p:nvPr>
            <p:ph type="pic" sz="quarter" idx="23"/>
          </p:nvPr>
        </p:nvSpPr>
        <p:spPr>
          <a:xfrm>
            <a:off x="9948700" y="5325007"/>
            <a:ext cx="1368000" cy="540000"/>
          </a:xfrm>
        </p:spPr>
        <p:txBody>
          <a:bodyPr>
            <a:noAutofit/>
          </a:bodyPr>
          <a:lstStyle/>
          <a:p>
            <a:r>
              <a:rPr lang="de-DE"/>
              <a:t>Bild durch Klicken auf Symbol hinzufügen</a:t>
            </a:r>
            <a:endParaRPr lang="en-US"/>
          </a:p>
        </p:txBody>
      </p:sp>
      <p:sp>
        <p:nvSpPr>
          <p:cNvPr id="22" name="shadow 14">
            <a:extLst>
              <a:ext uri="{FF2B5EF4-FFF2-40B4-BE49-F238E27FC236}">
                <a16:creationId xmlns:a16="http://schemas.microsoft.com/office/drawing/2014/main" id="{6308BA18-E79D-6AF0-DD88-2CB7D71039F8}"/>
              </a:ext>
            </a:extLst>
          </p:cNvPr>
          <p:cNvSpPr txBox="1"/>
          <p:nvPr/>
        </p:nvSpPr>
        <p:spPr bwMode="auto">
          <a:xfrm>
            <a:off x="7353525"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8" name="picture placeholder 14">
            <a:extLst>
              <a:ext uri="{FF2B5EF4-FFF2-40B4-BE49-F238E27FC236}">
                <a16:creationId xmlns:a16="http://schemas.microsoft.com/office/drawing/2014/main" id="{B813425A-0B5A-A6C1-9B5C-BA7BF0CBC71A}"/>
              </a:ext>
            </a:extLst>
          </p:cNvPr>
          <p:cNvSpPr>
            <a:spLocks noGrp="1"/>
          </p:cNvSpPr>
          <p:nvPr>
            <p:ph type="pic" sz="quarter" idx="19"/>
          </p:nvPr>
        </p:nvSpPr>
        <p:spPr>
          <a:xfrm>
            <a:off x="7677525" y="5325007"/>
            <a:ext cx="1368000" cy="540000"/>
          </a:xfrm>
        </p:spPr>
        <p:txBody>
          <a:bodyPr>
            <a:noAutofit/>
          </a:bodyPr>
          <a:lstStyle/>
          <a:p>
            <a:r>
              <a:rPr lang="de-DE"/>
              <a:t>Bild durch Klicken auf Symbol hinzufügen</a:t>
            </a:r>
            <a:endParaRPr lang="en-US"/>
          </a:p>
        </p:txBody>
      </p:sp>
      <p:sp>
        <p:nvSpPr>
          <p:cNvPr id="21" name="shadow 13">
            <a:extLst>
              <a:ext uri="{FF2B5EF4-FFF2-40B4-BE49-F238E27FC236}">
                <a16:creationId xmlns:a16="http://schemas.microsoft.com/office/drawing/2014/main" id="{E3690FE6-EE57-D29A-8461-8A8634B9A124}"/>
              </a:ext>
            </a:extLst>
          </p:cNvPr>
          <p:cNvSpPr txBox="1"/>
          <p:nvPr/>
        </p:nvSpPr>
        <p:spPr bwMode="auto">
          <a:xfrm>
            <a:off x="5082350"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9" name="picture placeholder 13">
            <a:extLst>
              <a:ext uri="{FF2B5EF4-FFF2-40B4-BE49-F238E27FC236}">
                <a16:creationId xmlns:a16="http://schemas.microsoft.com/office/drawing/2014/main" id="{2D846DC3-419F-48F8-0693-CE0C549D2F55}"/>
              </a:ext>
            </a:extLst>
          </p:cNvPr>
          <p:cNvSpPr>
            <a:spLocks noGrp="1"/>
          </p:cNvSpPr>
          <p:nvPr>
            <p:ph type="pic" sz="quarter" idx="20"/>
          </p:nvPr>
        </p:nvSpPr>
        <p:spPr>
          <a:xfrm>
            <a:off x="5406350" y="5325007"/>
            <a:ext cx="1368000" cy="540000"/>
          </a:xfrm>
        </p:spPr>
        <p:txBody>
          <a:bodyPr>
            <a:noAutofit/>
          </a:bodyPr>
          <a:lstStyle/>
          <a:p>
            <a:r>
              <a:rPr lang="de-DE"/>
              <a:t>Bild durch Klicken auf Symbol hinzufügen</a:t>
            </a:r>
            <a:endParaRPr lang="en-US"/>
          </a:p>
        </p:txBody>
      </p:sp>
      <p:sp>
        <p:nvSpPr>
          <p:cNvPr id="20" name="shadow 12">
            <a:extLst>
              <a:ext uri="{FF2B5EF4-FFF2-40B4-BE49-F238E27FC236}">
                <a16:creationId xmlns:a16="http://schemas.microsoft.com/office/drawing/2014/main" id="{C01EFD8A-CF76-DE2B-2523-5EF4DFD6DB07}"/>
              </a:ext>
            </a:extLst>
          </p:cNvPr>
          <p:cNvSpPr txBox="1"/>
          <p:nvPr/>
        </p:nvSpPr>
        <p:spPr bwMode="auto">
          <a:xfrm>
            <a:off x="2811175"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0" name="picture placeholder 12">
            <a:extLst>
              <a:ext uri="{FF2B5EF4-FFF2-40B4-BE49-F238E27FC236}">
                <a16:creationId xmlns:a16="http://schemas.microsoft.com/office/drawing/2014/main" id="{97979B19-8D6D-216E-BB58-CC5DA169D861}"/>
              </a:ext>
            </a:extLst>
          </p:cNvPr>
          <p:cNvSpPr>
            <a:spLocks noGrp="1"/>
          </p:cNvSpPr>
          <p:nvPr>
            <p:ph type="pic" sz="quarter" idx="21"/>
          </p:nvPr>
        </p:nvSpPr>
        <p:spPr>
          <a:xfrm>
            <a:off x="3135175" y="5325007"/>
            <a:ext cx="1368000" cy="540000"/>
          </a:xfrm>
        </p:spPr>
        <p:txBody>
          <a:bodyPr>
            <a:noAutofit/>
          </a:bodyPr>
          <a:lstStyle/>
          <a:p>
            <a:r>
              <a:rPr lang="de-DE"/>
              <a:t>Bild durch Klicken auf Symbol hinzufügen</a:t>
            </a:r>
            <a:endParaRPr lang="en-US"/>
          </a:p>
        </p:txBody>
      </p:sp>
      <p:sp>
        <p:nvSpPr>
          <p:cNvPr id="19" name="shadow 11">
            <a:extLst>
              <a:ext uri="{FF2B5EF4-FFF2-40B4-BE49-F238E27FC236}">
                <a16:creationId xmlns:a16="http://schemas.microsoft.com/office/drawing/2014/main" id="{D28B9D1A-11CC-CB5F-E8CF-4A73B2A59A6A}"/>
              </a:ext>
            </a:extLst>
          </p:cNvPr>
          <p:cNvSpPr txBox="1">
            <a:spLocks/>
          </p:cNvSpPr>
          <p:nvPr/>
        </p:nvSpPr>
        <p:spPr bwMode="auto">
          <a:xfrm>
            <a:off x="540000" y="5019007"/>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1" name="picture placeholder 11">
            <a:extLst>
              <a:ext uri="{FF2B5EF4-FFF2-40B4-BE49-F238E27FC236}">
                <a16:creationId xmlns:a16="http://schemas.microsoft.com/office/drawing/2014/main" id="{6222EA8F-CAC8-E9BF-FF49-CFEA020DA8E9}"/>
              </a:ext>
            </a:extLst>
          </p:cNvPr>
          <p:cNvSpPr>
            <a:spLocks noGrp="1"/>
          </p:cNvSpPr>
          <p:nvPr>
            <p:ph type="pic" sz="quarter" idx="22"/>
          </p:nvPr>
        </p:nvSpPr>
        <p:spPr>
          <a:xfrm>
            <a:off x="864000" y="5325007"/>
            <a:ext cx="1368000" cy="540000"/>
          </a:xfrm>
        </p:spPr>
        <p:txBody>
          <a:bodyPr>
            <a:noAutofit/>
          </a:bodyPr>
          <a:lstStyle/>
          <a:p>
            <a:r>
              <a:rPr lang="de-DE"/>
              <a:t>Bild durch Klicken auf Symbol hinzufügen</a:t>
            </a:r>
            <a:endParaRPr lang="en-US"/>
          </a:p>
        </p:txBody>
      </p:sp>
      <p:sp>
        <p:nvSpPr>
          <p:cNvPr id="43" name="shadow 10">
            <a:extLst>
              <a:ext uri="{FF2B5EF4-FFF2-40B4-BE49-F238E27FC236}">
                <a16:creationId xmlns:a16="http://schemas.microsoft.com/office/drawing/2014/main" id="{95C0B03C-55FB-C62C-E364-1556C724573A}"/>
              </a:ext>
            </a:extLst>
          </p:cNvPr>
          <p:cNvSpPr txBox="1"/>
          <p:nvPr/>
        </p:nvSpPr>
        <p:spPr bwMode="auto">
          <a:xfrm>
            <a:off x="9624700"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4" name="picture placeholder 10">
            <a:extLst>
              <a:ext uri="{FF2B5EF4-FFF2-40B4-BE49-F238E27FC236}">
                <a16:creationId xmlns:a16="http://schemas.microsoft.com/office/drawing/2014/main" id="{3415E750-564C-6C2E-8179-FB02127B1B27}"/>
              </a:ext>
            </a:extLst>
          </p:cNvPr>
          <p:cNvSpPr>
            <a:spLocks noGrp="1"/>
          </p:cNvSpPr>
          <p:nvPr>
            <p:ph type="pic" sz="quarter" idx="29"/>
          </p:nvPr>
        </p:nvSpPr>
        <p:spPr>
          <a:xfrm>
            <a:off x="9948700" y="3799130"/>
            <a:ext cx="1368000" cy="540000"/>
          </a:xfrm>
        </p:spPr>
        <p:txBody>
          <a:bodyPr>
            <a:noAutofit/>
          </a:bodyPr>
          <a:lstStyle/>
          <a:p>
            <a:r>
              <a:rPr lang="de-DE"/>
              <a:t>Bild durch Klicken auf Symbol hinzufügen</a:t>
            </a:r>
            <a:endParaRPr lang="en-US"/>
          </a:p>
        </p:txBody>
      </p:sp>
      <p:sp>
        <p:nvSpPr>
          <p:cNvPr id="45" name="shadow 9">
            <a:extLst>
              <a:ext uri="{FF2B5EF4-FFF2-40B4-BE49-F238E27FC236}">
                <a16:creationId xmlns:a16="http://schemas.microsoft.com/office/drawing/2014/main" id="{E507B8D2-A0F0-5587-980E-3A659B8AC0A7}"/>
              </a:ext>
            </a:extLst>
          </p:cNvPr>
          <p:cNvSpPr txBox="1"/>
          <p:nvPr/>
        </p:nvSpPr>
        <p:spPr bwMode="auto">
          <a:xfrm>
            <a:off x="7353525"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6" name="picture placeholder 9">
            <a:extLst>
              <a:ext uri="{FF2B5EF4-FFF2-40B4-BE49-F238E27FC236}">
                <a16:creationId xmlns:a16="http://schemas.microsoft.com/office/drawing/2014/main" id="{EB0D8851-BDC9-F498-DD52-ED7CFE7E8008}"/>
              </a:ext>
            </a:extLst>
          </p:cNvPr>
          <p:cNvSpPr>
            <a:spLocks noGrp="1"/>
          </p:cNvSpPr>
          <p:nvPr>
            <p:ph type="pic" sz="quarter" idx="30"/>
          </p:nvPr>
        </p:nvSpPr>
        <p:spPr>
          <a:xfrm>
            <a:off x="7677525" y="3799130"/>
            <a:ext cx="1368000" cy="540000"/>
          </a:xfrm>
        </p:spPr>
        <p:txBody>
          <a:bodyPr>
            <a:noAutofit/>
          </a:bodyPr>
          <a:lstStyle/>
          <a:p>
            <a:r>
              <a:rPr lang="de-DE"/>
              <a:t>Bild durch Klicken auf Symbol hinzufügen</a:t>
            </a:r>
            <a:endParaRPr lang="en-US"/>
          </a:p>
        </p:txBody>
      </p:sp>
      <p:sp>
        <p:nvSpPr>
          <p:cNvPr id="47" name="shadow 8">
            <a:extLst>
              <a:ext uri="{FF2B5EF4-FFF2-40B4-BE49-F238E27FC236}">
                <a16:creationId xmlns:a16="http://schemas.microsoft.com/office/drawing/2014/main" id="{D0426656-B4FC-5847-6338-9B9A8D7112CD}"/>
              </a:ext>
            </a:extLst>
          </p:cNvPr>
          <p:cNvSpPr txBox="1"/>
          <p:nvPr/>
        </p:nvSpPr>
        <p:spPr bwMode="auto">
          <a:xfrm>
            <a:off x="5082350"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8" name="picture placeholder 8">
            <a:extLst>
              <a:ext uri="{FF2B5EF4-FFF2-40B4-BE49-F238E27FC236}">
                <a16:creationId xmlns:a16="http://schemas.microsoft.com/office/drawing/2014/main" id="{B2560046-7EB6-BDC9-1F54-A3979746E08A}"/>
              </a:ext>
            </a:extLst>
          </p:cNvPr>
          <p:cNvSpPr>
            <a:spLocks noGrp="1"/>
          </p:cNvSpPr>
          <p:nvPr>
            <p:ph type="pic" sz="quarter" idx="31"/>
          </p:nvPr>
        </p:nvSpPr>
        <p:spPr>
          <a:xfrm>
            <a:off x="5406350" y="3799130"/>
            <a:ext cx="1368000" cy="540000"/>
          </a:xfrm>
        </p:spPr>
        <p:txBody>
          <a:bodyPr>
            <a:noAutofit/>
          </a:bodyPr>
          <a:lstStyle/>
          <a:p>
            <a:r>
              <a:rPr lang="de-DE"/>
              <a:t>Bild durch Klicken auf Symbol hinzufügen</a:t>
            </a:r>
            <a:endParaRPr lang="en-US"/>
          </a:p>
        </p:txBody>
      </p:sp>
      <p:sp>
        <p:nvSpPr>
          <p:cNvPr id="49" name="shadow 7">
            <a:extLst>
              <a:ext uri="{FF2B5EF4-FFF2-40B4-BE49-F238E27FC236}">
                <a16:creationId xmlns:a16="http://schemas.microsoft.com/office/drawing/2014/main" id="{D2E766D9-38DC-248A-954A-4E74C064FF7F}"/>
              </a:ext>
            </a:extLst>
          </p:cNvPr>
          <p:cNvSpPr txBox="1"/>
          <p:nvPr/>
        </p:nvSpPr>
        <p:spPr bwMode="auto">
          <a:xfrm>
            <a:off x="2811175"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50" name="picture placeholder7">
            <a:extLst>
              <a:ext uri="{FF2B5EF4-FFF2-40B4-BE49-F238E27FC236}">
                <a16:creationId xmlns:a16="http://schemas.microsoft.com/office/drawing/2014/main" id="{F76487B9-F4AF-E6A5-4443-382BCEB2EA6A}"/>
              </a:ext>
            </a:extLst>
          </p:cNvPr>
          <p:cNvSpPr>
            <a:spLocks noGrp="1"/>
          </p:cNvSpPr>
          <p:nvPr>
            <p:ph type="pic" sz="quarter" idx="32"/>
          </p:nvPr>
        </p:nvSpPr>
        <p:spPr>
          <a:xfrm>
            <a:off x="3135175" y="3799130"/>
            <a:ext cx="1368000" cy="540000"/>
          </a:xfrm>
        </p:spPr>
        <p:txBody>
          <a:bodyPr>
            <a:noAutofit/>
          </a:bodyPr>
          <a:lstStyle/>
          <a:p>
            <a:r>
              <a:rPr lang="de-DE"/>
              <a:t>Bild durch Klicken auf Symbol hinzufügen</a:t>
            </a:r>
            <a:endParaRPr lang="en-US"/>
          </a:p>
        </p:txBody>
      </p:sp>
      <p:sp>
        <p:nvSpPr>
          <p:cNvPr id="51" name="shadow 6">
            <a:extLst>
              <a:ext uri="{FF2B5EF4-FFF2-40B4-BE49-F238E27FC236}">
                <a16:creationId xmlns:a16="http://schemas.microsoft.com/office/drawing/2014/main" id="{D56C3795-4207-D0AA-FC9E-144372B2EBD1}"/>
              </a:ext>
            </a:extLst>
          </p:cNvPr>
          <p:cNvSpPr txBox="1">
            <a:spLocks/>
          </p:cNvSpPr>
          <p:nvPr/>
        </p:nvSpPr>
        <p:spPr bwMode="auto">
          <a:xfrm>
            <a:off x="540000" y="3493130"/>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52" name="picture placeholder 6">
            <a:extLst>
              <a:ext uri="{FF2B5EF4-FFF2-40B4-BE49-F238E27FC236}">
                <a16:creationId xmlns:a16="http://schemas.microsoft.com/office/drawing/2014/main" id="{37E67FF7-7E9E-2FC2-5FA7-5201E3B205ED}"/>
              </a:ext>
            </a:extLst>
          </p:cNvPr>
          <p:cNvSpPr>
            <a:spLocks noGrp="1"/>
          </p:cNvSpPr>
          <p:nvPr>
            <p:ph type="pic" sz="quarter" idx="33"/>
          </p:nvPr>
        </p:nvSpPr>
        <p:spPr>
          <a:xfrm>
            <a:off x="864000" y="3799130"/>
            <a:ext cx="1368000" cy="540000"/>
          </a:xfrm>
        </p:spPr>
        <p:txBody>
          <a:bodyPr>
            <a:noAutofit/>
          </a:bodyPr>
          <a:lstStyle/>
          <a:p>
            <a:r>
              <a:rPr lang="de-DE"/>
              <a:t>Bild durch Klicken auf Symbol hinzufügen</a:t>
            </a:r>
            <a:endParaRPr lang="en-US"/>
          </a:p>
        </p:txBody>
      </p:sp>
      <p:sp>
        <p:nvSpPr>
          <p:cNvPr id="26" name="shadow 5">
            <a:extLst>
              <a:ext uri="{FF2B5EF4-FFF2-40B4-BE49-F238E27FC236}">
                <a16:creationId xmlns:a16="http://schemas.microsoft.com/office/drawing/2014/main" id="{C79FA3F1-F561-3F99-2A55-D019E29194E5}"/>
              </a:ext>
            </a:extLst>
          </p:cNvPr>
          <p:cNvSpPr txBox="1"/>
          <p:nvPr/>
        </p:nvSpPr>
        <p:spPr bwMode="auto">
          <a:xfrm>
            <a:off x="9624700"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27" name="picture placeholder 5">
            <a:extLst>
              <a:ext uri="{FF2B5EF4-FFF2-40B4-BE49-F238E27FC236}">
                <a16:creationId xmlns:a16="http://schemas.microsoft.com/office/drawing/2014/main" id="{7CD0061E-2BC7-26C2-D8B4-92212BE5823E}"/>
              </a:ext>
            </a:extLst>
          </p:cNvPr>
          <p:cNvSpPr>
            <a:spLocks noGrp="1"/>
          </p:cNvSpPr>
          <p:nvPr>
            <p:ph type="pic" sz="quarter" idx="24"/>
          </p:nvPr>
        </p:nvSpPr>
        <p:spPr>
          <a:xfrm>
            <a:off x="9948700" y="2273254"/>
            <a:ext cx="1368000" cy="540000"/>
          </a:xfrm>
        </p:spPr>
        <p:txBody>
          <a:bodyPr>
            <a:noAutofit/>
          </a:bodyPr>
          <a:lstStyle/>
          <a:p>
            <a:r>
              <a:rPr lang="de-DE"/>
              <a:t>Bild durch Klicken auf Symbol hinzufügen</a:t>
            </a:r>
            <a:endParaRPr lang="en-US"/>
          </a:p>
        </p:txBody>
      </p:sp>
      <p:sp>
        <p:nvSpPr>
          <p:cNvPr id="29" name="shadow 4">
            <a:extLst>
              <a:ext uri="{FF2B5EF4-FFF2-40B4-BE49-F238E27FC236}">
                <a16:creationId xmlns:a16="http://schemas.microsoft.com/office/drawing/2014/main" id="{B22BAA3B-3BAF-7F6D-2E45-A7D965E2BCE5}"/>
              </a:ext>
            </a:extLst>
          </p:cNvPr>
          <p:cNvSpPr txBox="1"/>
          <p:nvPr/>
        </p:nvSpPr>
        <p:spPr bwMode="auto">
          <a:xfrm>
            <a:off x="7353525"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0" name="picture placeholder 4">
            <a:extLst>
              <a:ext uri="{FF2B5EF4-FFF2-40B4-BE49-F238E27FC236}">
                <a16:creationId xmlns:a16="http://schemas.microsoft.com/office/drawing/2014/main" id="{AB01EAA0-DDCA-971B-4B4E-DE2A18542BA1}"/>
              </a:ext>
            </a:extLst>
          </p:cNvPr>
          <p:cNvSpPr>
            <a:spLocks noGrp="1"/>
          </p:cNvSpPr>
          <p:nvPr>
            <p:ph type="pic" sz="quarter" idx="25"/>
          </p:nvPr>
        </p:nvSpPr>
        <p:spPr>
          <a:xfrm>
            <a:off x="7677525" y="2273254"/>
            <a:ext cx="1368000" cy="540000"/>
          </a:xfrm>
        </p:spPr>
        <p:txBody>
          <a:bodyPr>
            <a:noAutofit/>
          </a:bodyPr>
          <a:lstStyle/>
          <a:p>
            <a:r>
              <a:rPr lang="de-DE"/>
              <a:t>Bild durch Klicken auf Symbol hinzufügen</a:t>
            </a:r>
            <a:endParaRPr lang="en-US"/>
          </a:p>
        </p:txBody>
      </p:sp>
      <p:sp>
        <p:nvSpPr>
          <p:cNvPr id="33" name="shadow 3">
            <a:extLst>
              <a:ext uri="{FF2B5EF4-FFF2-40B4-BE49-F238E27FC236}">
                <a16:creationId xmlns:a16="http://schemas.microsoft.com/office/drawing/2014/main" id="{529FE05A-F57B-0FDA-0EBE-2F45E17F48A9}"/>
              </a:ext>
            </a:extLst>
          </p:cNvPr>
          <p:cNvSpPr txBox="1"/>
          <p:nvPr/>
        </p:nvSpPr>
        <p:spPr bwMode="auto">
          <a:xfrm>
            <a:off x="5082350"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4" name="picture placeholder 3">
            <a:extLst>
              <a:ext uri="{FF2B5EF4-FFF2-40B4-BE49-F238E27FC236}">
                <a16:creationId xmlns:a16="http://schemas.microsoft.com/office/drawing/2014/main" id="{E26C8068-7A2A-FA29-70EA-420517E4EF2F}"/>
              </a:ext>
            </a:extLst>
          </p:cNvPr>
          <p:cNvSpPr>
            <a:spLocks noGrp="1"/>
          </p:cNvSpPr>
          <p:nvPr>
            <p:ph type="pic" sz="quarter" idx="26"/>
          </p:nvPr>
        </p:nvSpPr>
        <p:spPr>
          <a:xfrm>
            <a:off x="5406350" y="2273254"/>
            <a:ext cx="1368000" cy="540000"/>
          </a:xfrm>
        </p:spPr>
        <p:txBody>
          <a:bodyPr>
            <a:noAutofit/>
          </a:bodyPr>
          <a:lstStyle/>
          <a:p>
            <a:r>
              <a:rPr lang="de-DE"/>
              <a:t>Bild durch Klicken auf Symbol hinzufügen</a:t>
            </a:r>
            <a:endParaRPr lang="en-US"/>
          </a:p>
        </p:txBody>
      </p:sp>
      <p:sp>
        <p:nvSpPr>
          <p:cNvPr id="35" name="shadow 2">
            <a:extLst>
              <a:ext uri="{FF2B5EF4-FFF2-40B4-BE49-F238E27FC236}">
                <a16:creationId xmlns:a16="http://schemas.microsoft.com/office/drawing/2014/main" id="{6CA05DC6-CB1B-71CA-034A-FDCDB7BE5600}"/>
              </a:ext>
            </a:extLst>
          </p:cNvPr>
          <p:cNvSpPr txBox="1"/>
          <p:nvPr/>
        </p:nvSpPr>
        <p:spPr bwMode="auto">
          <a:xfrm>
            <a:off x="2811175"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36" name="picture placeholder 2">
            <a:extLst>
              <a:ext uri="{FF2B5EF4-FFF2-40B4-BE49-F238E27FC236}">
                <a16:creationId xmlns:a16="http://schemas.microsoft.com/office/drawing/2014/main" id="{52A6AD52-E1BF-37E8-9BBE-0A801AE80C58}"/>
              </a:ext>
            </a:extLst>
          </p:cNvPr>
          <p:cNvSpPr>
            <a:spLocks noGrp="1"/>
          </p:cNvSpPr>
          <p:nvPr>
            <p:ph type="pic" sz="quarter" idx="27"/>
          </p:nvPr>
        </p:nvSpPr>
        <p:spPr>
          <a:xfrm>
            <a:off x="3135175" y="2273254"/>
            <a:ext cx="1368000" cy="540000"/>
          </a:xfrm>
        </p:spPr>
        <p:txBody>
          <a:bodyPr>
            <a:noAutofit/>
          </a:bodyPr>
          <a:lstStyle/>
          <a:p>
            <a:r>
              <a:rPr lang="de-DE"/>
              <a:t>Bild durch Klicken auf Symbol hinzufügen</a:t>
            </a:r>
            <a:endParaRPr lang="en-US"/>
          </a:p>
        </p:txBody>
      </p:sp>
      <p:sp>
        <p:nvSpPr>
          <p:cNvPr id="37" name="shadow 1">
            <a:extLst>
              <a:ext uri="{FF2B5EF4-FFF2-40B4-BE49-F238E27FC236}">
                <a16:creationId xmlns:a16="http://schemas.microsoft.com/office/drawing/2014/main" id="{00A16438-B8EC-A4AE-1AEE-FE833F2207D7}"/>
              </a:ext>
            </a:extLst>
          </p:cNvPr>
          <p:cNvSpPr txBox="1">
            <a:spLocks/>
          </p:cNvSpPr>
          <p:nvPr/>
        </p:nvSpPr>
        <p:spPr bwMode="auto">
          <a:xfrm>
            <a:off x="540000" y="1967254"/>
            <a:ext cx="2016000" cy="1152000"/>
          </a:xfrm>
          <a:prstGeom prst="roundRect">
            <a:avLst>
              <a:gd name="adj" fmla="val 3619"/>
            </a:avLst>
          </a:prstGeom>
          <a:solidFill>
            <a:schemeClr val="bg1"/>
          </a:solidFill>
          <a:ln w="6350">
            <a:noFill/>
            <a:miter lim="800000"/>
            <a:headEnd/>
            <a:tailEnd/>
          </a:ln>
          <a:effectLst>
            <a:outerShdw blurRad="63500" algn="ctr" rotWithShape="0">
              <a:schemeClr val="accent4">
                <a:alpha val="50000"/>
              </a:schemeClr>
            </a:outerShdw>
          </a:effectLst>
          <a:extLs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noAutofit/>
          </a:bodyPr>
          <a:lstStyle>
            <a:defPPr>
              <a:defRPr lang="nl-NL"/>
            </a:defPPr>
            <a:lvl1pPr algn="ctr">
              <a:defRPr sz="1300" b="1"/>
            </a:lvl1pPr>
          </a:lstStyle>
          <a:p>
            <a:endParaRPr lang="de-DE"/>
          </a:p>
        </p:txBody>
      </p:sp>
      <p:sp>
        <p:nvSpPr>
          <p:cNvPr id="42" name="picture placeholder 1">
            <a:extLst>
              <a:ext uri="{FF2B5EF4-FFF2-40B4-BE49-F238E27FC236}">
                <a16:creationId xmlns:a16="http://schemas.microsoft.com/office/drawing/2014/main" id="{E3468FD3-7243-81CD-BC4B-74253980B3D2}"/>
              </a:ext>
            </a:extLst>
          </p:cNvPr>
          <p:cNvSpPr>
            <a:spLocks noGrp="1"/>
          </p:cNvSpPr>
          <p:nvPr>
            <p:ph type="pic" sz="quarter" idx="28"/>
          </p:nvPr>
        </p:nvSpPr>
        <p:spPr>
          <a:xfrm>
            <a:off x="864000" y="2273254"/>
            <a:ext cx="1368000" cy="540000"/>
          </a:xfrm>
        </p:spPr>
        <p:txBody>
          <a:bodyPr>
            <a:noAutofit/>
          </a:bodyPr>
          <a:lstStyle/>
          <a:p>
            <a:r>
              <a:rPr lang="de-DE"/>
              <a:t>Bild durch Klicken auf Symbol hinzufügen</a:t>
            </a:r>
            <a:endParaRPr lang="en-US"/>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458179CF-D7D7-459E-377F-D528CB0C38F5}"/>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43021630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  035 : 9 texts : 9 subtexts table">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0DDA5B5E-9681-3716-0A3B-F9B623E5B2D5}"/>
              </a:ext>
            </a:extLst>
          </p:cNvPr>
          <p:cNvGraphicFramePr>
            <a:graphicFrameLocks noChangeAspect="1"/>
          </p:cNvGraphicFramePr>
          <p:nvPr>
            <p:custDataLst>
              <p:tags r:id="rId1"/>
            </p:custDataLst>
            <p:extLst>
              <p:ext uri="{D42A27DB-BD31-4B8C-83A1-F6EECF244321}">
                <p14:modId xmlns:p14="http://schemas.microsoft.com/office/powerpoint/2010/main" val="4047877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3" name="Object 12" hidden="1">
                        <a:extLst>
                          <a:ext uri="{FF2B5EF4-FFF2-40B4-BE49-F238E27FC236}">
                            <a16:creationId xmlns:a16="http://schemas.microsoft.com/office/drawing/2014/main" id="{0DDA5B5E-9681-3716-0A3B-F9B623E5B2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slide number">
            <a:extLst>
              <a:ext uri="{FF2B5EF4-FFF2-40B4-BE49-F238E27FC236}">
                <a16:creationId xmlns:a16="http://schemas.microsoft.com/office/drawing/2014/main" id="{4EDD90E2-7D27-01D2-E549-61AA5124225D}"/>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21" name="footer">
            <a:extLst>
              <a:ext uri="{FF2B5EF4-FFF2-40B4-BE49-F238E27FC236}">
                <a16:creationId xmlns:a16="http://schemas.microsoft.com/office/drawing/2014/main" id="{4C379F78-EEFB-61C0-EFF4-B2B0EB7AA9D0}"/>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2" name="date">
            <a:extLst>
              <a:ext uri="{FF2B5EF4-FFF2-40B4-BE49-F238E27FC236}">
                <a16:creationId xmlns:a16="http://schemas.microsoft.com/office/drawing/2014/main" id="{39A2B28A-0BE2-76F0-E9F0-A9CB1C16FA65}"/>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45" name="text 9">
            <a:extLst>
              <a:ext uri="{FF2B5EF4-FFF2-40B4-BE49-F238E27FC236}">
                <a16:creationId xmlns:a16="http://schemas.microsoft.com/office/drawing/2014/main" id="{66A3462E-C486-481A-21E6-0F68EBD51B9F}"/>
              </a:ext>
            </a:extLst>
          </p:cNvPr>
          <p:cNvSpPr>
            <a:spLocks noGrp="1"/>
          </p:cNvSpPr>
          <p:nvPr>
            <p:ph type="body" idx="50"/>
          </p:nvPr>
        </p:nvSpPr>
        <p:spPr>
          <a:xfrm>
            <a:off x="8293138" y="497102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8">
            <a:extLst>
              <a:ext uri="{FF2B5EF4-FFF2-40B4-BE49-F238E27FC236}">
                <a16:creationId xmlns:a16="http://schemas.microsoft.com/office/drawing/2014/main" id="{0CE0BC1D-D256-6F58-D0E2-B49E48E01908}"/>
              </a:ext>
            </a:extLst>
          </p:cNvPr>
          <p:cNvSpPr>
            <a:spLocks noGrp="1"/>
          </p:cNvSpPr>
          <p:nvPr>
            <p:ph type="body" idx="48"/>
          </p:nvPr>
        </p:nvSpPr>
        <p:spPr>
          <a:xfrm>
            <a:off x="4549138" y="497102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8" name="text 7">
            <a:extLst>
              <a:ext uri="{FF2B5EF4-FFF2-40B4-BE49-F238E27FC236}">
                <a16:creationId xmlns:a16="http://schemas.microsoft.com/office/drawing/2014/main" id="{4286180F-18BA-96F9-0338-BC3BCC1C3BF1}"/>
              </a:ext>
            </a:extLst>
          </p:cNvPr>
          <p:cNvSpPr>
            <a:spLocks noGrp="1"/>
          </p:cNvSpPr>
          <p:nvPr>
            <p:ph type="body" idx="46"/>
          </p:nvPr>
        </p:nvSpPr>
        <p:spPr>
          <a:xfrm>
            <a:off x="851996" y="497102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7" name="text 6">
            <a:extLst>
              <a:ext uri="{FF2B5EF4-FFF2-40B4-BE49-F238E27FC236}">
                <a16:creationId xmlns:a16="http://schemas.microsoft.com/office/drawing/2014/main" id="{FA2EA2AE-37E9-3C8B-0FB6-5605ED402655}"/>
              </a:ext>
            </a:extLst>
          </p:cNvPr>
          <p:cNvSpPr>
            <a:spLocks noGrp="1"/>
          </p:cNvSpPr>
          <p:nvPr>
            <p:ph type="body" idx="44"/>
          </p:nvPr>
        </p:nvSpPr>
        <p:spPr>
          <a:xfrm>
            <a:off x="8293138" y="3405506"/>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5">
            <a:extLst>
              <a:ext uri="{FF2B5EF4-FFF2-40B4-BE49-F238E27FC236}">
                <a16:creationId xmlns:a16="http://schemas.microsoft.com/office/drawing/2014/main" id="{C0E17200-E0A1-E7DF-9AC9-E70558F0E115}"/>
              </a:ext>
            </a:extLst>
          </p:cNvPr>
          <p:cNvSpPr>
            <a:spLocks noGrp="1"/>
          </p:cNvSpPr>
          <p:nvPr>
            <p:ph type="body" idx="42"/>
          </p:nvPr>
        </p:nvSpPr>
        <p:spPr>
          <a:xfrm>
            <a:off x="4549138" y="3405506"/>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5" name="text 4">
            <a:extLst>
              <a:ext uri="{FF2B5EF4-FFF2-40B4-BE49-F238E27FC236}">
                <a16:creationId xmlns:a16="http://schemas.microsoft.com/office/drawing/2014/main" id="{534CD5F5-02DD-F1D1-5093-97A671F920C8}"/>
              </a:ext>
            </a:extLst>
          </p:cNvPr>
          <p:cNvSpPr>
            <a:spLocks noGrp="1"/>
          </p:cNvSpPr>
          <p:nvPr>
            <p:ph type="body" idx="40"/>
          </p:nvPr>
        </p:nvSpPr>
        <p:spPr>
          <a:xfrm>
            <a:off x="851996" y="3405506"/>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text 3">
            <a:extLst>
              <a:ext uri="{FF2B5EF4-FFF2-40B4-BE49-F238E27FC236}">
                <a16:creationId xmlns:a16="http://schemas.microsoft.com/office/drawing/2014/main" id="{7810A71F-77E2-A86A-AC75-1289914984B5}"/>
              </a:ext>
            </a:extLst>
          </p:cNvPr>
          <p:cNvSpPr>
            <a:spLocks noGrp="1"/>
          </p:cNvSpPr>
          <p:nvPr>
            <p:ph type="body" idx="38"/>
          </p:nvPr>
        </p:nvSpPr>
        <p:spPr>
          <a:xfrm>
            <a:off x="8293138" y="182104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2">
            <a:extLst>
              <a:ext uri="{FF2B5EF4-FFF2-40B4-BE49-F238E27FC236}">
                <a16:creationId xmlns:a16="http://schemas.microsoft.com/office/drawing/2014/main" id="{9F50B442-010B-5F54-4DC4-C86FE80AE092}"/>
              </a:ext>
            </a:extLst>
          </p:cNvPr>
          <p:cNvSpPr>
            <a:spLocks noGrp="1"/>
          </p:cNvSpPr>
          <p:nvPr>
            <p:ph type="body" idx="36"/>
          </p:nvPr>
        </p:nvSpPr>
        <p:spPr>
          <a:xfrm>
            <a:off x="4549138" y="182104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1">
            <a:extLst>
              <a:ext uri="{FF2B5EF4-FFF2-40B4-BE49-F238E27FC236}">
                <a16:creationId xmlns:a16="http://schemas.microsoft.com/office/drawing/2014/main" id="{99949031-B22E-AA1C-EED8-1CB03BD65C03}"/>
              </a:ext>
            </a:extLst>
          </p:cNvPr>
          <p:cNvSpPr>
            <a:spLocks noGrp="1"/>
          </p:cNvSpPr>
          <p:nvPr>
            <p:ph type="body" idx="34"/>
          </p:nvPr>
        </p:nvSpPr>
        <p:spPr>
          <a:xfrm>
            <a:off x="851996" y="1821048"/>
            <a:ext cx="3060000" cy="864000"/>
          </a:xfrm>
        </p:spPr>
        <p:txBody>
          <a:bodyPr tIns="72000" anchor="t"/>
          <a:lstStyle>
            <a:lvl1pPr marL="0" indent="0">
              <a:lnSpc>
                <a:spcPts val="5200"/>
              </a:lnSpc>
              <a:spcBef>
                <a:spcPts val="0"/>
              </a:spcBef>
              <a:spcAft>
                <a:spcPts val="0"/>
              </a:spcAft>
              <a:buNone/>
              <a:defRPr lang="en-US" sz="5000" b="0" kern="1200" spc="0" baseline="0" smtClean="0">
                <a:gradFill>
                  <a:gsLst>
                    <a:gs pos="0">
                      <a:srgbClr val="FF4B4B"/>
                    </a:gs>
                    <a:gs pos="100000">
                      <a:srgbClr val="FF744F"/>
                    </a:gs>
                  </a:gsLst>
                  <a:lin ang="18900000" scaled="0"/>
                </a:gra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title">
            <a:extLst>
              <a:ext uri="{FF2B5EF4-FFF2-40B4-BE49-F238E27FC236}">
                <a16:creationId xmlns:a16="http://schemas.microsoft.com/office/drawing/2014/main" id="{5519A8DE-5D27-118F-DCF9-2A48373C7466}"/>
              </a:ext>
            </a:extLst>
          </p:cNvPr>
          <p:cNvSpPr>
            <a:spLocks noGrp="1"/>
          </p:cNvSpPr>
          <p:nvPr>
            <p:ph type="title"/>
          </p:nvPr>
        </p:nvSpPr>
        <p:spPr/>
        <p:txBody>
          <a:bodyPr vert="horz"/>
          <a:lstStyle/>
          <a:p>
            <a:r>
              <a:rPr lang="de-DE"/>
              <a:t>Mastertitelformat bearbeiten</a:t>
            </a:r>
            <a:endParaRPr lang="en-US"/>
          </a:p>
        </p:txBody>
      </p:sp>
      <p:sp>
        <p:nvSpPr>
          <p:cNvPr id="6" name="navigation">
            <a:extLst>
              <a:ext uri="{FF2B5EF4-FFF2-40B4-BE49-F238E27FC236}">
                <a16:creationId xmlns:a16="http://schemas.microsoft.com/office/drawing/2014/main" id="{3435F76F-05FA-0797-ECF7-8C6766ACF85E}"/>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576937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  036 : full page picture : 1 gradientextcircle : 2 ovaltex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959629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full size">
            <a:extLst>
              <a:ext uri="{FF2B5EF4-FFF2-40B4-BE49-F238E27FC236}">
                <a16:creationId xmlns:a16="http://schemas.microsoft.com/office/drawing/2014/main" id="{940ECA07-E3D7-CFCA-C677-0BD690AD1BDA}"/>
              </a:ext>
            </a:extLst>
          </p:cNvPr>
          <p:cNvSpPr>
            <a:spLocks noGrp="1"/>
          </p:cNvSpPr>
          <p:nvPr>
            <p:ph type="pic" sz="quarter" idx="16"/>
          </p:nvPr>
        </p:nvSpPr>
        <p:spPr>
          <a:xfrm>
            <a:off x="0" y="0"/>
            <a:ext cx="12204000" cy="6858000"/>
          </a:xfrm>
          <a:solidFill>
            <a:schemeClr val="bg1"/>
          </a:solidFill>
          <a:ln w="3175">
            <a:solidFill>
              <a:schemeClr val="accent4">
                <a:lumMod val="75000"/>
              </a:schemeClr>
            </a:solidFill>
          </a:ln>
          <a:effectLst>
            <a:outerShdw blurRad="63500" algn="ctr" rotWithShape="0">
              <a:schemeClr val="accent4">
                <a:alpha val="50000"/>
              </a:schemeClr>
            </a:outerShdw>
          </a:effectLst>
        </p:spPr>
        <p:txBody>
          <a:bodyPr vert="horz" wrap="square" lIns="0" tIns="0" rIns="0" bIns="0" rtlCol="0" anchor="ctr" anchorCtr="0">
            <a:noAutofit/>
          </a:bodyPr>
          <a:lstStyle>
            <a:lvl1pPr>
              <a:defRPr kumimoji="0" lang="en-US" sz="1600" u="none" strike="noStrike" cap="none" spc="0" normalizeH="0" dirty="0">
                <a:ln>
                  <a:noFill/>
                </a:ln>
                <a:solidFill>
                  <a:schemeClr val="tx1"/>
                </a:solidFill>
                <a:effectLst/>
                <a:uLnTx/>
                <a:uFillTx/>
                <a:latin typeface="Segoe UI Semibold" panose="020B0502040204020203" pitchFamily="34" charset="0"/>
                <a:cs typeface="Segoe UI Semibold" panose="020B0502040204020203" pitchFamily="34" charset="0"/>
              </a:defRPr>
            </a:lvl1pPr>
          </a:lstStyle>
          <a:p>
            <a:pPr lvl="0" algn="ctr"/>
            <a:r>
              <a:rPr lang="de-DE"/>
              <a:t>Bild durch Klicken auf Symbol hinzufügen</a:t>
            </a:r>
            <a:endParaRPr lang="en-US"/>
          </a:p>
        </p:txBody>
      </p:sp>
      <p:sp>
        <p:nvSpPr>
          <p:cNvPr id="5" name="slide number">
            <a:extLst>
              <a:ext uri="{FF2B5EF4-FFF2-40B4-BE49-F238E27FC236}">
                <a16:creationId xmlns:a16="http://schemas.microsoft.com/office/drawing/2014/main" id="{82825752-3B68-DCA6-D70E-76EBF0465B6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3" name="footer">
            <a:extLst>
              <a:ext uri="{FF2B5EF4-FFF2-40B4-BE49-F238E27FC236}">
                <a16:creationId xmlns:a16="http://schemas.microsoft.com/office/drawing/2014/main" id="{CC9A477D-5A61-55EA-5B62-A43CEB429A5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4" name="date">
            <a:extLst>
              <a:ext uri="{FF2B5EF4-FFF2-40B4-BE49-F238E27FC236}">
                <a16:creationId xmlns:a16="http://schemas.microsoft.com/office/drawing/2014/main" id="{C779AB2A-12B9-D58C-7C6A-E4F2B835421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4" name="text oval right">
            <a:extLst>
              <a:ext uri="{FF2B5EF4-FFF2-40B4-BE49-F238E27FC236}">
                <a16:creationId xmlns:a16="http://schemas.microsoft.com/office/drawing/2014/main" id="{D77C710B-9746-E994-9BDC-7999D1E2921D}"/>
              </a:ext>
            </a:extLst>
          </p:cNvPr>
          <p:cNvSpPr>
            <a:spLocks noGrp="1"/>
          </p:cNvSpPr>
          <p:nvPr>
            <p:ph type="body" sz="quarter" idx="18"/>
          </p:nvPr>
        </p:nvSpPr>
        <p:spPr>
          <a:xfrm>
            <a:off x="8622495" y="2808000"/>
            <a:ext cx="4680000" cy="1980000"/>
          </a:xfrm>
          <a:prstGeom prst="roundRect">
            <a:avLst>
              <a:gd name="adj" fmla="val 50000"/>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lIns="468000" tIns="0" rIns="1260000" bIns="0" rtlCol="0" anchor="ctr">
            <a:noAutofit/>
          </a:bodyPr>
          <a:lstStyle>
            <a:lvl1pPr>
              <a:defRPr lang="en-US" sz="1200" i="0" dirty="0">
                <a:solidFill>
                  <a:schemeClr val="tx1"/>
                </a:solidFill>
                <a:latin typeface="Segoe UI Semilight" panose="020B0402040204020203" pitchFamily="34" charset="0"/>
                <a:cs typeface="Segoe UI Semilight" panose="020B0402040204020203" pitchFamily="34" charset="0"/>
              </a:defRPr>
            </a:lvl1pPr>
            <a:lvl2pPr>
              <a:defRPr lang="en-US" sz="1200" dirty="0"/>
            </a:lvl2pPr>
            <a:lvl3pPr>
              <a:defRPr lang="en-US" sz="1200" dirty="0"/>
            </a:lvl3pPr>
            <a:lvl4pPr>
              <a:defRPr lang="en-US" sz="1200" dirty="0"/>
            </a:lvl4pPr>
            <a:lvl5pPr>
              <a:defRPr lang="en-US" sz="1200" dirty="0"/>
            </a:lvl5pPr>
          </a:lstStyle>
          <a:p>
            <a:pPr lvl="0">
              <a:lnSpc>
                <a:spcPct val="100000"/>
              </a:lnSpc>
            </a:pPr>
            <a:r>
              <a:rPr lang="de-DE"/>
              <a:t>Mastertextformat bearbeiten</a:t>
            </a:r>
          </a:p>
          <a:p>
            <a:pPr lvl="1">
              <a:lnSpc>
                <a:spcPct val="100000"/>
              </a:lnSpc>
            </a:pPr>
            <a:r>
              <a:rPr lang="de-DE"/>
              <a:t>Zweite Ebene</a:t>
            </a:r>
          </a:p>
          <a:p>
            <a:pPr lvl="2">
              <a:lnSpc>
                <a:spcPct val="100000"/>
              </a:lnSpc>
            </a:pPr>
            <a:r>
              <a:rPr lang="de-DE"/>
              <a:t>Dritte Ebene</a:t>
            </a:r>
          </a:p>
          <a:p>
            <a:pPr lvl="3">
              <a:lnSpc>
                <a:spcPct val="100000"/>
              </a:lnSpc>
            </a:pPr>
            <a:r>
              <a:rPr lang="de-DE"/>
              <a:t>Vierte Ebene</a:t>
            </a:r>
          </a:p>
          <a:p>
            <a:pPr lvl="4">
              <a:lnSpc>
                <a:spcPct val="100000"/>
              </a:lnSpc>
            </a:pPr>
            <a:r>
              <a:rPr lang="de-DE"/>
              <a:t>Fünfte Ebene</a:t>
            </a:r>
            <a:endParaRPr lang="en-US" dirty="0"/>
          </a:p>
        </p:txBody>
      </p:sp>
      <p:sp>
        <p:nvSpPr>
          <p:cNvPr id="11" name="text oval left">
            <a:extLst>
              <a:ext uri="{FF2B5EF4-FFF2-40B4-BE49-F238E27FC236}">
                <a16:creationId xmlns:a16="http://schemas.microsoft.com/office/drawing/2014/main" id="{A2CE80B2-8B9A-D0FB-C427-6D3137DAECA4}"/>
              </a:ext>
            </a:extLst>
          </p:cNvPr>
          <p:cNvSpPr>
            <a:spLocks noGrp="1"/>
          </p:cNvSpPr>
          <p:nvPr>
            <p:ph type="body" sz="quarter" idx="17"/>
          </p:nvPr>
        </p:nvSpPr>
        <p:spPr>
          <a:xfrm>
            <a:off x="4685495" y="2808000"/>
            <a:ext cx="4140000" cy="1980000"/>
          </a:xfrm>
          <a:prstGeom prst="roundRect">
            <a:avLst>
              <a:gd name="adj" fmla="val 50000"/>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lIns="468000" tIns="0" rIns="180000" bIns="0" rtlCol="0" anchor="ctr">
            <a:noAutofit/>
          </a:bodyPr>
          <a:lstStyle>
            <a:lvl1pPr>
              <a:defRPr lang="en-US" sz="1200" i="0" dirty="0">
                <a:solidFill>
                  <a:schemeClr val="tx1"/>
                </a:solidFill>
                <a:latin typeface="Segoe UI Semilight" panose="020B0402040204020203" pitchFamily="34" charset="0"/>
                <a:cs typeface="Segoe UI Semilight" panose="020B0402040204020203" pitchFamily="34" charset="0"/>
              </a:defRPr>
            </a:lvl1pPr>
            <a:lvl2pPr>
              <a:defRPr lang="en-US" sz="1200" dirty="0"/>
            </a:lvl2pPr>
            <a:lvl3pPr>
              <a:defRPr lang="en-US" sz="1200" dirty="0"/>
            </a:lvl3pPr>
            <a:lvl4pPr>
              <a:defRPr lang="en-US" sz="1200" dirty="0"/>
            </a:lvl4pPr>
            <a:lvl5pPr>
              <a:defRPr lang="en-US" sz="1200" dirty="0"/>
            </a:lvl5pPr>
          </a:lstStyle>
          <a:p>
            <a:pPr lvl="0">
              <a:lnSpc>
                <a:spcPct val="100000"/>
              </a:lnSpc>
            </a:pPr>
            <a:r>
              <a:rPr lang="de-DE"/>
              <a:t>Mastertextformat bearbeiten</a:t>
            </a:r>
          </a:p>
          <a:p>
            <a:pPr lvl="1">
              <a:lnSpc>
                <a:spcPct val="100000"/>
              </a:lnSpc>
            </a:pPr>
            <a:r>
              <a:rPr lang="de-DE"/>
              <a:t>Zweite Ebene</a:t>
            </a:r>
          </a:p>
          <a:p>
            <a:pPr lvl="2">
              <a:lnSpc>
                <a:spcPct val="100000"/>
              </a:lnSpc>
            </a:pPr>
            <a:r>
              <a:rPr lang="de-DE"/>
              <a:t>Dritte Ebene</a:t>
            </a:r>
          </a:p>
          <a:p>
            <a:pPr lvl="3">
              <a:lnSpc>
                <a:spcPct val="100000"/>
              </a:lnSpc>
            </a:pPr>
            <a:r>
              <a:rPr lang="de-DE"/>
              <a:t>Vierte Ebene</a:t>
            </a:r>
          </a:p>
          <a:p>
            <a:pPr lvl="4">
              <a:lnSpc>
                <a:spcPct val="100000"/>
              </a:lnSpc>
            </a:pPr>
            <a:r>
              <a:rPr lang="de-DE"/>
              <a:t>Fünfte Ebene</a:t>
            </a:r>
            <a:endParaRPr lang="en-US" dirty="0"/>
          </a:p>
        </p:txBody>
      </p:sp>
      <p:sp>
        <p:nvSpPr>
          <p:cNvPr id="15" name="text circle">
            <a:extLst>
              <a:ext uri="{FF2B5EF4-FFF2-40B4-BE49-F238E27FC236}">
                <a16:creationId xmlns:a16="http://schemas.microsoft.com/office/drawing/2014/main" id="{3C8F43FB-572A-C67D-FEEB-4E1A842D7AF3}"/>
              </a:ext>
            </a:extLst>
          </p:cNvPr>
          <p:cNvSpPr>
            <a:spLocks noGrp="1"/>
          </p:cNvSpPr>
          <p:nvPr>
            <p:ph type="body" idx="1"/>
          </p:nvPr>
        </p:nvSpPr>
        <p:spPr>
          <a:xfrm>
            <a:off x="2031317" y="2628000"/>
            <a:ext cx="2340000" cy="2340000"/>
          </a:xfrm>
          <a:prstGeom prst="flowChartConnector">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vert="horz" wrap="square" lIns="0" tIns="0" rIns="0" bIns="0" rtlCol="0" anchor="ctr" anchorCtr="1">
            <a:noAutofit/>
          </a:bodyPr>
          <a:lstStyle>
            <a:lvl1pPr>
              <a:defRPr kumimoji="0" lang="en-US" sz="1600" u="none" strike="noStrike" cap="none" spc="0" normalizeH="0" dirty="0">
                <a:ln>
                  <a:noFill/>
                </a:ln>
                <a:solidFill>
                  <a:schemeClr val="bg1"/>
                </a:solidFill>
                <a:effectLst/>
                <a:uLnTx/>
                <a:uFillTx/>
                <a:latin typeface="+mj-lt"/>
                <a:cs typeface="Segoe UI Semibold" panose="020B0502040204020203" pitchFamily="34" charset="0"/>
              </a:defRPr>
            </a:lvl1pPr>
          </a:lstStyle>
          <a:p>
            <a:pPr lvl="0" algn="ctr"/>
            <a:r>
              <a:rPr lang="de-DE"/>
              <a:t>Mastertextformat bearbeiten</a:t>
            </a:r>
          </a:p>
        </p:txBody>
      </p:sp>
      <p:sp>
        <p:nvSpPr>
          <p:cNvPr id="2" name="logo placeholder">
            <a:extLst>
              <a:ext uri="{FF2B5EF4-FFF2-40B4-BE49-F238E27FC236}">
                <a16:creationId xmlns:a16="http://schemas.microsoft.com/office/drawing/2014/main" id="{D57049B8-749E-2B11-2F57-B8905BF58621}"/>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a:t>Bild durch Klicken auf Symbol hinzufügen</a:t>
            </a:r>
            <a:endParaRPr lang="en-US"/>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04138522-C695-4395-F275-BCB54A94B66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cxnSp>
        <p:nvCxnSpPr>
          <p:cNvPr id="12" name="connector">
            <a:extLst>
              <a:ext uri="{FF2B5EF4-FFF2-40B4-BE49-F238E27FC236}">
                <a16:creationId xmlns:a16="http://schemas.microsoft.com/office/drawing/2014/main" id="{F549B968-1A43-E541-5F5B-21B5103CEE9F}"/>
              </a:ext>
            </a:extLst>
          </p:cNvPr>
          <p:cNvCxnSpPr>
            <a:cxnSpLocks/>
          </p:cNvCxnSpPr>
          <p:nvPr/>
        </p:nvCxnSpPr>
        <p:spPr>
          <a:xfrm flipH="1" flipV="1">
            <a:off x="4371975" y="3797301"/>
            <a:ext cx="312738" cy="793"/>
          </a:xfrm>
          <a:prstGeom prst="line">
            <a:avLst/>
          </a:prstGeom>
          <a:ln w="12700" cap="rnd">
            <a:solidFill>
              <a:schemeClr val="accent4"/>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477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  037 : full page picture : citiation">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392831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a:extLst>
              <a:ext uri="{FF2B5EF4-FFF2-40B4-BE49-F238E27FC236}">
                <a16:creationId xmlns:a16="http://schemas.microsoft.com/office/drawing/2014/main" id="{940ECA07-E3D7-CFCA-C677-0BD690AD1BDA}"/>
              </a:ext>
            </a:extLst>
          </p:cNvPr>
          <p:cNvSpPr>
            <a:spLocks noGrp="1"/>
          </p:cNvSpPr>
          <p:nvPr>
            <p:ph type="pic" sz="quarter" idx="16"/>
          </p:nvPr>
        </p:nvSpPr>
        <p:spPr>
          <a:xfrm>
            <a:off x="0" y="0"/>
            <a:ext cx="12204000" cy="6858000"/>
          </a:xfrm>
        </p:spPr>
        <p:txBody>
          <a:bodyPr/>
          <a:lstStyle/>
          <a:p>
            <a:r>
              <a:rPr lang="de-DE"/>
              <a:t>Bild durch Klicken auf Symbol hinzufügen</a:t>
            </a:r>
            <a:endParaRPr lang="en-US"/>
          </a:p>
        </p:txBody>
      </p:sp>
      <p:sp>
        <p:nvSpPr>
          <p:cNvPr id="10" name="slide number">
            <a:extLst>
              <a:ext uri="{FF2B5EF4-FFF2-40B4-BE49-F238E27FC236}">
                <a16:creationId xmlns:a16="http://schemas.microsoft.com/office/drawing/2014/main" id="{B7DF5438-CE54-DB76-7519-6B492C35319C}"/>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BF49D278-F4EF-105E-D394-837DBAD3E5EA}"/>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02E6CEDB-A8CD-4A71-1981-445288A0659B}"/>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5" name="text box">
            <a:extLst>
              <a:ext uri="{FF2B5EF4-FFF2-40B4-BE49-F238E27FC236}">
                <a16:creationId xmlns:a16="http://schemas.microsoft.com/office/drawing/2014/main" id="{3C8F43FB-572A-C67D-FEEB-4E1A842D7AF3}"/>
              </a:ext>
            </a:extLst>
          </p:cNvPr>
          <p:cNvSpPr>
            <a:spLocks noGrp="1"/>
          </p:cNvSpPr>
          <p:nvPr>
            <p:ph type="body" idx="1"/>
          </p:nvPr>
        </p:nvSpPr>
        <p:spPr>
          <a:xfrm>
            <a:off x="1800000" y="648000"/>
            <a:ext cx="4320000" cy="5688000"/>
          </a:xfrm>
          <a:prstGeom prst="roundRect">
            <a:avLst>
              <a:gd name="adj" fmla="val 1968"/>
            </a:avLst>
          </a:prstGeom>
          <a:gradFill>
            <a:gsLst>
              <a:gs pos="0">
                <a:srgbClr val="FF4B4B"/>
              </a:gs>
              <a:gs pos="100000">
                <a:srgbClr val="FF744F"/>
              </a:gs>
            </a:gsLst>
            <a:lin ang="18900000" scaled="0"/>
          </a:gradFill>
          <a:effectLst>
            <a:outerShdw blurRad="762000" dist="254000" dir="5400000" algn="ctr" rotWithShape="0">
              <a:schemeClr val="tx1">
                <a:alpha val="30000"/>
              </a:schemeClr>
            </a:outerShdw>
          </a:effectLst>
        </p:spPr>
        <p:txBody>
          <a:bodyPr lIns="540000" tIns="432000" rIns="540000" anchor="t" anchorCtr="0"/>
          <a:lstStyle>
            <a:lvl1pPr marL="0" indent="0" algn="ctr">
              <a:lnSpc>
                <a:spcPct val="100000"/>
              </a:lnSpc>
              <a:spcBef>
                <a:spcPts val="0"/>
              </a:spcBef>
              <a:spcAft>
                <a:spcPts val="0"/>
              </a:spcAft>
              <a:buNone/>
              <a:defRPr sz="32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ctr"/>
            <a:r>
              <a:rPr lang="de-DE" sz="3200" b="1">
                <a:solidFill>
                  <a:schemeClr val="bg2"/>
                </a:solidFill>
                <a:latin typeface="Segoe UI Semibold" panose="020B0502040204020203" pitchFamily="34" charset="0"/>
                <a:cs typeface="Segoe UI Semibold" panose="020B0502040204020203" pitchFamily="34" charset="0"/>
              </a:rPr>
              <a:t>Mastertextformat bearbeiten</a:t>
            </a:r>
          </a:p>
        </p:txBody>
      </p:sp>
      <p:sp>
        <p:nvSpPr>
          <p:cNvPr id="26" name="quote sign">
            <a:extLst>
              <a:ext uri="{FF2B5EF4-FFF2-40B4-BE49-F238E27FC236}">
                <a16:creationId xmlns:a16="http://schemas.microsoft.com/office/drawing/2014/main" id="{C5A90AA4-840E-FD16-AF55-175C0E43A9A5}"/>
              </a:ext>
            </a:extLst>
          </p:cNvPr>
          <p:cNvSpPr/>
          <p:nvPr/>
        </p:nvSpPr>
        <p:spPr>
          <a:xfrm>
            <a:off x="2160000" y="927420"/>
            <a:ext cx="681460" cy="576624"/>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alpha val="20000"/>
            </a:schemeClr>
          </a:solidFill>
          <a:ln>
            <a:noFill/>
          </a:ln>
        </p:spPr>
        <p:txBody>
          <a:bodyPr vert="horz" wrap="square" lIns="91428" tIns="45714" rIns="91428" bIns="45714" numCol="1" anchor="t" anchorCtr="0" compatLnSpc="1">
            <a:prstTxWarp prst="textNoShape">
              <a:avLst/>
            </a:prstTxWarp>
            <a:noAutofit/>
          </a:bodyPr>
          <a:lstStyle/>
          <a:p>
            <a:pPr algn="r"/>
            <a:endParaRPr sz="1224">
              <a:solidFill>
                <a:schemeClr val="tx1">
                  <a:lumMod val="65000"/>
                  <a:lumOff val="35000"/>
                </a:schemeClr>
              </a:solidFill>
            </a:endParaRPr>
          </a:p>
        </p:txBody>
      </p:sp>
      <p:sp>
        <p:nvSpPr>
          <p:cNvPr id="11" name="text below">
            <a:extLst>
              <a:ext uri="{FF2B5EF4-FFF2-40B4-BE49-F238E27FC236}">
                <a16:creationId xmlns:a16="http://schemas.microsoft.com/office/drawing/2014/main" id="{A2CE80B2-8B9A-D0FB-C427-6D3137DAECA4}"/>
              </a:ext>
            </a:extLst>
          </p:cNvPr>
          <p:cNvSpPr>
            <a:spLocks noGrp="1"/>
          </p:cNvSpPr>
          <p:nvPr>
            <p:ph type="body" sz="quarter" idx="17"/>
          </p:nvPr>
        </p:nvSpPr>
        <p:spPr>
          <a:xfrm>
            <a:off x="2386797" y="3429000"/>
            <a:ext cx="3204000" cy="2736849"/>
          </a:xfrm>
          <a:prstGeom prst="rect">
            <a:avLst/>
          </a:prstGeom>
          <a:noFill/>
          <a:effectLst>
            <a:outerShdw blurRad="63500" algn="ctr" rotWithShape="0">
              <a:schemeClr val="accent4">
                <a:alpha val="50000"/>
              </a:schemeClr>
            </a:outerShdw>
          </a:effectLst>
        </p:spPr>
        <p:txBody>
          <a:bodyPr vert="horz" lIns="0" tIns="0" rIns="0" bIns="0" rtlCol="0" anchor="t">
            <a:noAutofit/>
          </a:bodyPr>
          <a:lstStyle>
            <a:lvl1pPr>
              <a:defRPr lang="en-US" sz="1200" i="0" dirty="0">
                <a:solidFill>
                  <a:schemeClr val="bg1"/>
                </a:solidFill>
                <a:latin typeface="Segoe UI Semilight" panose="020B0402040204020203" pitchFamily="34" charset="0"/>
                <a:cs typeface="Segoe UI Semilight" panose="020B0402040204020203" pitchFamily="34" charset="0"/>
              </a:defRPr>
            </a:lvl1pPr>
            <a:lvl2pPr>
              <a:buClr>
                <a:schemeClr val="bg1"/>
              </a:buClr>
              <a:defRPr lang="en-US" sz="1200" dirty="0">
                <a:solidFill>
                  <a:schemeClr val="bg1"/>
                </a:solidFill>
              </a:defRPr>
            </a:lvl2pPr>
            <a:lvl3pPr>
              <a:buClr>
                <a:schemeClr val="bg1"/>
              </a:buClr>
              <a:defRPr lang="en-US" sz="1200" dirty="0">
                <a:solidFill>
                  <a:schemeClr val="bg1"/>
                </a:solidFill>
              </a:defRPr>
            </a:lvl3pPr>
            <a:lvl4pPr>
              <a:defRPr lang="en-US" sz="1200" dirty="0">
                <a:solidFill>
                  <a:schemeClr val="bg1"/>
                </a:solidFill>
              </a:defRPr>
            </a:lvl4pPr>
            <a:lvl5pPr>
              <a:defRPr lang="en-US" sz="1600" dirty="0">
                <a:solidFill>
                  <a:schemeClr val="bg1"/>
                </a:solidFill>
              </a:defRPr>
            </a:lvl5pPr>
          </a:lstStyle>
          <a:p>
            <a:pPr lvl="0">
              <a:lnSpc>
                <a:spcPct val="100000"/>
              </a:lnSpc>
            </a:pPr>
            <a:r>
              <a:rPr lang="de-DE"/>
              <a:t>Mastertextformat bearbeiten</a:t>
            </a:r>
          </a:p>
          <a:p>
            <a:pPr lvl="1">
              <a:lnSpc>
                <a:spcPct val="100000"/>
              </a:lnSpc>
            </a:pPr>
            <a:r>
              <a:rPr lang="de-DE"/>
              <a:t>Zweite Ebene</a:t>
            </a:r>
          </a:p>
          <a:p>
            <a:pPr lvl="2">
              <a:lnSpc>
                <a:spcPct val="100000"/>
              </a:lnSpc>
            </a:pPr>
            <a:r>
              <a:rPr lang="de-DE"/>
              <a:t>Dritte Ebene</a:t>
            </a:r>
          </a:p>
          <a:p>
            <a:pPr lvl="3">
              <a:lnSpc>
                <a:spcPct val="100000"/>
              </a:lnSpc>
            </a:pPr>
            <a:r>
              <a:rPr lang="de-DE"/>
              <a:t>Vierte Ebene</a:t>
            </a:r>
          </a:p>
          <a:p>
            <a:pPr lvl="4">
              <a:lnSpc>
                <a:spcPct val="100000"/>
              </a:lnSpc>
            </a:pPr>
            <a:r>
              <a:rPr lang="de-DE"/>
              <a:t>Fünfte Ebene</a:t>
            </a:r>
            <a:endParaRPr lang="en-US" dirty="0"/>
          </a:p>
        </p:txBody>
      </p:sp>
      <p:sp>
        <p:nvSpPr>
          <p:cNvPr id="2" name="logo placeholder">
            <a:extLst>
              <a:ext uri="{FF2B5EF4-FFF2-40B4-BE49-F238E27FC236}">
                <a16:creationId xmlns:a16="http://schemas.microsoft.com/office/drawing/2014/main" id="{F34A17B4-9EFA-E101-8CCF-87C317028338}"/>
              </a:ext>
            </a:extLst>
          </p:cNvPr>
          <p:cNvSpPr>
            <a:spLocks noGrp="1"/>
          </p:cNvSpPr>
          <p:nvPr>
            <p:ph type="pic" sz="quarter" idx="24"/>
          </p:nvPr>
        </p:nvSpPr>
        <p:spPr>
          <a:xfrm>
            <a:off x="415887" y="6218848"/>
            <a:ext cx="1169231" cy="450666"/>
          </a:xfrm>
        </p:spPr>
        <p:txBody>
          <a:body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a:t>Bild durch Klicken auf Symbol hinzufügen</a:t>
            </a:r>
            <a:endParaRPr lang="en-US"/>
          </a:p>
        </p:txBody>
      </p:sp>
      <p:sp>
        <p:nvSpPr>
          <p:cNvPr id="4" name="navigation">
            <a:extLst>
              <a:ext uri="{FF2B5EF4-FFF2-40B4-BE49-F238E27FC236}">
                <a16:creationId xmlns:a16="http://schemas.microsoft.com/office/drawing/2014/main" id="{0D8B8A8A-402D-C8A1-B168-F98BC5DD2918}"/>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8480719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  037a : citiation large text : textbox">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174085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full size">
            <a:extLst>
              <a:ext uri="{FF2B5EF4-FFF2-40B4-BE49-F238E27FC236}">
                <a16:creationId xmlns:a16="http://schemas.microsoft.com/office/drawing/2014/main" id="{23C638FC-BC3A-342E-0C98-F526F407ED1D}"/>
              </a:ext>
            </a:extLst>
          </p:cNvPr>
          <p:cNvSpPr>
            <a:spLocks noGrp="1"/>
          </p:cNvSpPr>
          <p:nvPr>
            <p:ph type="pic" sz="quarter" idx="16"/>
          </p:nvPr>
        </p:nvSpPr>
        <p:spPr>
          <a:xfrm>
            <a:off x="0" y="0"/>
            <a:ext cx="12204000" cy="6858000"/>
          </a:xfrm>
        </p:spPr>
        <p:txBody>
          <a:bodyPr/>
          <a:lstStyle/>
          <a:p>
            <a:r>
              <a:rPr lang="de-DE"/>
              <a:t>Bild durch Klicken auf Symbol hinzufügen</a:t>
            </a:r>
            <a:endParaRPr lang="en-US"/>
          </a:p>
        </p:txBody>
      </p:sp>
      <p:sp>
        <p:nvSpPr>
          <p:cNvPr id="16" name="slide number">
            <a:extLst>
              <a:ext uri="{FF2B5EF4-FFF2-40B4-BE49-F238E27FC236}">
                <a16:creationId xmlns:a16="http://schemas.microsoft.com/office/drawing/2014/main" id="{EDBA17E5-A876-6E6B-BBEE-4194613D42B2}"/>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7" name="footer">
            <a:extLst>
              <a:ext uri="{FF2B5EF4-FFF2-40B4-BE49-F238E27FC236}">
                <a16:creationId xmlns:a16="http://schemas.microsoft.com/office/drawing/2014/main" id="{FAA925A6-1C0D-E6FF-6BEF-B0D9DC085177}"/>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8" name="date">
            <a:extLst>
              <a:ext uri="{FF2B5EF4-FFF2-40B4-BE49-F238E27FC236}">
                <a16:creationId xmlns:a16="http://schemas.microsoft.com/office/drawing/2014/main" id="{66863C84-EB36-E341-8913-58798A12DAEF}"/>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5" name="citiation right">
            <a:extLst>
              <a:ext uri="{FF2B5EF4-FFF2-40B4-BE49-F238E27FC236}">
                <a16:creationId xmlns:a16="http://schemas.microsoft.com/office/drawing/2014/main" id="{A4866143-830C-FF0D-2A28-1EC4A994D9BD}"/>
              </a:ext>
            </a:extLst>
          </p:cNvPr>
          <p:cNvSpPr>
            <a:spLocks noGrp="1"/>
          </p:cNvSpPr>
          <p:nvPr>
            <p:ph type="body" idx="23" hasCustomPrompt="1"/>
          </p:nvPr>
        </p:nvSpPr>
        <p:spPr>
          <a:xfrm>
            <a:off x="6624455" y="1690469"/>
            <a:ext cx="4319999" cy="3979529"/>
          </a:xfrm>
          <a:prstGeom prst="roundRect">
            <a:avLst>
              <a:gd name="adj" fmla="val 1349"/>
            </a:avLst>
          </a:prstGeom>
          <a:solidFill>
            <a:schemeClr val="bg1"/>
          </a:solidFill>
          <a:effectLst>
            <a:outerShdw blurRad="63500" algn="ctr" rotWithShape="0">
              <a:schemeClr val="accent4">
                <a:alpha val="50000"/>
              </a:schemeClr>
            </a:outerShdw>
          </a:effectLst>
        </p:spPr>
        <p:txBody>
          <a:bodyPr lIns="792000" tIns="216000" rIns="792000" bIns="216000" anchor="ctr"/>
          <a:lstStyle>
            <a:lvl1pPr marL="0" indent="0" algn="ctr">
              <a:lnSpc>
                <a:spcPct val="110000"/>
              </a:lnSpc>
              <a:spcBef>
                <a:spcPts val="0"/>
              </a:spcBef>
              <a:spcAft>
                <a:spcPts val="0"/>
              </a:spcAft>
              <a:buNone/>
              <a:defRPr sz="14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0" name="quote sign">
            <a:extLst>
              <a:ext uri="{FF2B5EF4-FFF2-40B4-BE49-F238E27FC236}">
                <a16:creationId xmlns:a16="http://schemas.microsoft.com/office/drawing/2014/main" id="{D18DFA0B-61B2-AE97-4F3F-68EEA959D74B}"/>
              </a:ext>
            </a:extLst>
          </p:cNvPr>
          <p:cNvSpPr/>
          <p:nvPr/>
        </p:nvSpPr>
        <p:spPr>
          <a:xfrm>
            <a:off x="682294" y="1495240"/>
            <a:ext cx="1236994" cy="1046694"/>
          </a:xfrm>
          <a:custGeom>
            <a:avLst/>
            <a:gdLst/>
            <a:ahLst/>
            <a:cxnLst>
              <a:cxn ang="0">
                <a:pos x="wd2" y="hd2"/>
              </a:cxn>
              <a:cxn ang="5400000">
                <a:pos x="wd2" y="hd2"/>
              </a:cxn>
              <a:cxn ang="10800000">
                <a:pos x="wd2" y="hd2"/>
              </a:cxn>
              <a:cxn ang="16200000">
                <a:pos x="wd2" y="hd2"/>
              </a:cxn>
            </a:cxnLst>
            <a:rect l="0" t="0" r="r" b="b"/>
            <a:pathLst>
              <a:path w="21600" h="21600" extrusionOk="0">
                <a:moveTo>
                  <a:pt x="9906" y="12830"/>
                </a:moveTo>
                <a:cubicBezTo>
                  <a:pt x="9906" y="18677"/>
                  <a:pt x="9906" y="18677"/>
                  <a:pt x="9906" y="18677"/>
                </a:cubicBezTo>
                <a:cubicBezTo>
                  <a:pt x="9906" y="19489"/>
                  <a:pt x="9631" y="20301"/>
                  <a:pt x="9218" y="20788"/>
                </a:cubicBezTo>
                <a:cubicBezTo>
                  <a:pt x="8668" y="21438"/>
                  <a:pt x="8117" y="21600"/>
                  <a:pt x="7429" y="21600"/>
                </a:cubicBezTo>
                <a:cubicBezTo>
                  <a:pt x="2476" y="21600"/>
                  <a:pt x="2476" y="21600"/>
                  <a:pt x="2476" y="21600"/>
                </a:cubicBezTo>
                <a:cubicBezTo>
                  <a:pt x="1789" y="21600"/>
                  <a:pt x="1101" y="21438"/>
                  <a:pt x="688" y="20788"/>
                </a:cubicBezTo>
                <a:cubicBezTo>
                  <a:pt x="138" y="20301"/>
                  <a:pt x="0" y="19489"/>
                  <a:pt x="0" y="18677"/>
                </a:cubicBezTo>
                <a:cubicBezTo>
                  <a:pt x="0" y="7958"/>
                  <a:pt x="0" y="7958"/>
                  <a:pt x="0" y="7958"/>
                </a:cubicBezTo>
                <a:cubicBezTo>
                  <a:pt x="0" y="6821"/>
                  <a:pt x="138" y="5847"/>
                  <a:pt x="413" y="4872"/>
                </a:cubicBezTo>
                <a:cubicBezTo>
                  <a:pt x="825" y="3898"/>
                  <a:pt x="1238" y="3086"/>
                  <a:pt x="1926" y="2274"/>
                </a:cubicBezTo>
                <a:cubicBezTo>
                  <a:pt x="2476" y="1624"/>
                  <a:pt x="3164" y="1137"/>
                  <a:pt x="3990" y="650"/>
                </a:cubicBezTo>
                <a:cubicBezTo>
                  <a:pt x="4815" y="325"/>
                  <a:pt x="5641" y="0"/>
                  <a:pt x="6604" y="0"/>
                </a:cubicBezTo>
                <a:cubicBezTo>
                  <a:pt x="7429" y="0"/>
                  <a:pt x="7429" y="0"/>
                  <a:pt x="7429" y="0"/>
                </a:cubicBezTo>
                <a:cubicBezTo>
                  <a:pt x="7704" y="0"/>
                  <a:pt x="7842" y="162"/>
                  <a:pt x="7980" y="325"/>
                </a:cubicBezTo>
                <a:cubicBezTo>
                  <a:pt x="8255" y="487"/>
                  <a:pt x="8255" y="812"/>
                  <a:pt x="8255" y="974"/>
                </a:cubicBezTo>
                <a:cubicBezTo>
                  <a:pt x="8255" y="2923"/>
                  <a:pt x="8255" y="2923"/>
                  <a:pt x="8255" y="2923"/>
                </a:cubicBezTo>
                <a:cubicBezTo>
                  <a:pt x="8255" y="3248"/>
                  <a:pt x="8255" y="3573"/>
                  <a:pt x="7980" y="3735"/>
                </a:cubicBezTo>
                <a:cubicBezTo>
                  <a:pt x="7842" y="3898"/>
                  <a:pt x="7704" y="4060"/>
                  <a:pt x="7429" y="4060"/>
                </a:cubicBezTo>
                <a:cubicBezTo>
                  <a:pt x="6604" y="4060"/>
                  <a:pt x="6604" y="4060"/>
                  <a:pt x="6604" y="4060"/>
                </a:cubicBezTo>
                <a:cubicBezTo>
                  <a:pt x="5641" y="4060"/>
                  <a:pt x="4953" y="4385"/>
                  <a:pt x="4265" y="5197"/>
                </a:cubicBezTo>
                <a:cubicBezTo>
                  <a:pt x="3577" y="5847"/>
                  <a:pt x="3302" y="6821"/>
                  <a:pt x="3302" y="7958"/>
                </a:cubicBezTo>
                <a:cubicBezTo>
                  <a:pt x="3302" y="8445"/>
                  <a:pt x="3302" y="8445"/>
                  <a:pt x="3302" y="8445"/>
                </a:cubicBezTo>
                <a:cubicBezTo>
                  <a:pt x="3302" y="8770"/>
                  <a:pt x="3439" y="9095"/>
                  <a:pt x="3577" y="9420"/>
                </a:cubicBezTo>
                <a:cubicBezTo>
                  <a:pt x="3852" y="9744"/>
                  <a:pt x="4127" y="9907"/>
                  <a:pt x="4540" y="9907"/>
                </a:cubicBezTo>
                <a:cubicBezTo>
                  <a:pt x="7429" y="9907"/>
                  <a:pt x="7429" y="9907"/>
                  <a:pt x="7429" y="9907"/>
                </a:cubicBezTo>
                <a:cubicBezTo>
                  <a:pt x="8117" y="9907"/>
                  <a:pt x="8668" y="10232"/>
                  <a:pt x="9218" y="10719"/>
                </a:cubicBezTo>
                <a:cubicBezTo>
                  <a:pt x="9631" y="11368"/>
                  <a:pt x="9906" y="12018"/>
                  <a:pt x="9906" y="12830"/>
                </a:cubicBezTo>
                <a:close/>
                <a:moveTo>
                  <a:pt x="21600" y="12830"/>
                </a:moveTo>
                <a:cubicBezTo>
                  <a:pt x="21600" y="18677"/>
                  <a:pt x="21600" y="18677"/>
                  <a:pt x="21600" y="18677"/>
                </a:cubicBezTo>
                <a:cubicBezTo>
                  <a:pt x="21600" y="19489"/>
                  <a:pt x="21325" y="20301"/>
                  <a:pt x="20912" y="20788"/>
                </a:cubicBezTo>
                <a:cubicBezTo>
                  <a:pt x="20362" y="21438"/>
                  <a:pt x="19811" y="21600"/>
                  <a:pt x="19124" y="21600"/>
                </a:cubicBezTo>
                <a:cubicBezTo>
                  <a:pt x="14033" y="21600"/>
                  <a:pt x="14033" y="21600"/>
                  <a:pt x="14033" y="21600"/>
                </a:cubicBezTo>
                <a:cubicBezTo>
                  <a:pt x="13345" y="21600"/>
                  <a:pt x="12795" y="21438"/>
                  <a:pt x="12382" y="20788"/>
                </a:cubicBezTo>
                <a:cubicBezTo>
                  <a:pt x="11832" y="20301"/>
                  <a:pt x="11557" y="19489"/>
                  <a:pt x="11557" y="18677"/>
                </a:cubicBezTo>
                <a:cubicBezTo>
                  <a:pt x="11557" y="7958"/>
                  <a:pt x="11557" y="7958"/>
                  <a:pt x="11557" y="7958"/>
                </a:cubicBezTo>
                <a:cubicBezTo>
                  <a:pt x="11557" y="6821"/>
                  <a:pt x="11832" y="5847"/>
                  <a:pt x="12107" y="4872"/>
                </a:cubicBezTo>
                <a:cubicBezTo>
                  <a:pt x="12520" y="3898"/>
                  <a:pt x="12932" y="3086"/>
                  <a:pt x="13620" y="2274"/>
                </a:cubicBezTo>
                <a:cubicBezTo>
                  <a:pt x="14171" y="1624"/>
                  <a:pt x="14859" y="1137"/>
                  <a:pt x="15684" y="650"/>
                </a:cubicBezTo>
                <a:cubicBezTo>
                  <a:pt x="16510" y="325"/>
                  <a:pt x="17335" y="0"/>
                  <a:pt x="18298" y="0"/>
                </a:cubicBezTo>
                <a:cubicBezTo>
                  <a:pt x="19124" y="0"/>
                  <a:pt x="19124" y="0"/>
                  <a:pt x="19124" y="0"/>
                </a:cubicBezTo>
                <a:cubicBezTo>
                  <a:pt x="19261" y="0"/>
                  <a:pt x="19536" y="162"/>
                  <a:pt x="19674" y="325"/>
                </a:cubicBezTo>
                <a:cubicBezTo>
                  <a:pt x="19811" y="487"/>
                  <a:pt x="19949" y="812"/>
                  <a:pt x="19949" y="974"/>
                </a:cubicBezTo>
                <a:cubicBezTo>
                  <a:pt x="19949" y="2923"/>
                  <a:pt x="19949" y="2923"/>
                  <a:pt x="19949" y="2923"/>
                </a:cubicBezTo>
                <a:cubicBezTo>
                  <a:pt x="19949" y="3248"/>
                  <a:pt x="19811" y="3573"/>
                  <a:pt x="19674" y="3735"/>
                </a:cubicBezTo>
                <a:cubicBezTo>
                  <a:pt x="19536" y="3898"/>
                  <a:pt x="19261" y="4060"/>
                  <a:pt x="19124" y="4060"/>
                </a:cubicBezTo>
                <a:cubicBezTo>
                  <a:pt x="18298" y="4060"/>
                  <a:pt x="18298" y="4060"/>
                  <a:pt x="18298" y="4060"/>
                </a:cubicBezTo>
                <a:cubicBezTo>
                  <a:pt x="17335" y="4060"/>
                  <a:pt x="16510" y="4385"/>
                  <a:pt x="15959" y="5197"/>
                </a:cubicBezTo>
                <a:cubicBezTo>
                  <a:pt x="15271" y="5847"/>
                  <a:pt x="14996" y="6821"/>
                  <a:pt x="14996" y="7958"/>
                </a:cubicBezTo>
                <a:cubicBezTo>
                  <a:pt x="14996" y="8445"/>
                  <a:pt x="14996" y="8445"/>
                  <a:pt x="14996" y="8445"/>
                </a:cubicBezTo>
                <a:cubicBezTo>
                  <a:pt x="14996" y="8770"/>
                  <a:pt x="14996" y="9095"/>
                  <a:pt x="15271" y="9420"/>
                </a:cubicBezTo>
                <a:cubicBezTo>
                  <a:pt x="15546" y="9744"/>
                  <a:pt x="15822" y="9907"/>
                  <a:pt x="16234" y="9907"/>
                </a:cubicBezTo>
                <a:cubicBezTo>
                  <a:pt x="19124" y="9907"/>
                  <a:pt x="19124" y="9907"/>
                  <a:pt x="19124" y="9907"/>
                </a:cubicBezTo>
                <a:cubicBezTo>
                  <a:pt x="19811" y="9907"/>
                  <a:pt x="20362" y="10232"/>
                  <a:pt x="20912" y="10719"/>
                </a:cubicBezTo>
                <a:cubicBezTo>
                  <a:pt x="21325" y="11368"/>
                  <a:pt x="21600" y="12018"/>
                  <a:pt x="21600" y="12830"/>
                </a:cubicBezTo>
                <a:close/>
              </a:path>
            </a:pathLst>
          </a:custGeom>
          <a:solidFill>
            <a:schemeClr val="bg1">
              <a:lumMod val="85000"/>
              <a:alpha val="30000"/>
            </a:schemeClr>
          </a:solidFill>
          <a:ln>
            <a:noFill/>
          </a:ln>
        </p:spPr>
        <p:txBody>
          <a:bodyPr vert="horz" wrap="square" lIns="91428" tIns="45714" rIns="91428" bIns="45714" numCol="1" anchor="t" anchorCtr="0" compatLnSpc="1">
            <a:prstTxWarp prst="textNoShape">
              <a:avLst/>
            </a:prstTxWarp>
            <a:noAutofit/>
          </a:bodyPr>
          <a:lstStyle/>
          <a:p>
            <a:pPr algn="r"/>
            <a:endParaRPr sz="1224">
              <a:solidFill>
                <a:schemeClr val="tx1">
                  <a:lumMod val="65000"/>
                  <a:lumOff val="35000"/>
                </a:schemeClr>
              </a:solidFill>
            </a:endParaRPr>
          </a:p>
        </p:txBody>
      </p:sp>
      <p:sp>
        <p:nvSpPr>
          <p:cNvPr id="4" name="citiation left">
            <a:extLst>
              <a:ext uri="{FF2B5EF4-FFF2-40B4-BE49-F238E27FC236}">
                <a16:creationId xmlns:a16="http://schemas.microsoft.com/office/drawing/2014/main" id="{A3635072-3A3F-1D94-8195-E86197AF6795}"/>
              </a:ext>
            </a:extLst>
          </p:cNvPr>
          <p:cNvSpPr>
            <a:spLocks noGrp="1"/>
          </p:cNvSpPr>
          <p:nvPr>
            <p:ph type="body" idx="18"/>
          </p:nvPr>
        </p:nvSpPr>
        <p:spPr>
          <a:xfrm>
            <a:off x="539999" y="1799999"/>
            <a:ext cx="5580000" cy="3780000"/>
          </a:xfrm>
        </p:spPr>
        <p:txBody>
          <a:bodyPr anchor="t"/>
          <a:lstStyle>
            <a:lvl1pPr marL="0" indent="0">
              <a:lnSpc>
                <a:spcPct val="100000"/>
              </a:lnSpc>
              <a:spcBef>
                <a:spcPts val="0"/>
              </a:spcBef>
              <a:spcAft>
                <a:spcPts val="0"/>
              </a:spcAft>
              <a:buNone/>
              <a:defRPr lang="en-US" sz="6000" b="1" kern="1200" baseline="0" noProof="0" dirty="0" smtClean="0">
                <a:gradFill>
                  <a:gsLst>
                    <a:gs pos="0">
                      <a:srgbClr val="FF4B4B"/>
                    </a:gs>
                    <a:gs pos="100000">
                      <a:srgbClr val="FF744F"/>
                    </a:gs>
                  </a:gsLst>
                  <a:lin ang="5400000" scaled="1"/>
                </a:gradFill>
                <a:latin typeface="Segoe UI Semibold" panose="020B0502040204020203" pitchFamily="34" charset="0"/>
                <a:ea typeface="Calibri" panose="020F0502020204030204"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title">
            <a:extLst>
              <a:ext uri="{FF2B5EF4-FFF2-40B4-BE49-F238E27FC236}">
                <a16:creationId xmlns:a16="http://schemas.microsoft.com/office/drawing/2014/main" id="{08AD8282-E041-B6A9-3DC9-7682010AF0CB}"/>
              </a:ext>
            </a:extLst>
          </p:cNvPr>
          <p:cNvSpPr>
            <a:spLocks noGrp="1"/>
          </p:cNvSpPr>
          <p:nvPr>
            <p:ph type="title"/>
          </p:nvPr>
        </p:nvSpPr>
        <p:spPr/>
        <p:txBody>
          <a:bodyPr vert="horz"/>
          <a:lstStyle/>
          <a:p>
            <a:r>
              <a:rPr lang="de-DE"/>
              <a:t>Mastertitelformat bearbeiten</a:t>
            </a:r>
            <a:endParaRPr lang="en-US" dirty="0"/>
          </a:p>
        </p:txBody>
      </p:sp>
      <p:sp>
        <p:nvSpPr>
          <p:cNvPr id="11" name="navigation">
            <a:extLst>
              <a:ext uri="{FF2B5EF4-FFF2-40B4-BE49-F238E27FC236}">
                <a16:creationId xmlns:a16="http://schemas.microsoft.com/office/drawing/2014/main" id="{11AA186C-0972-345D-F7FB-A611D12F0E1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3533666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  003 : 3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771797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lide number">
            <a:extLst>
              <a:ext uri="{FF2B5EF4-FFF2-40B4-BE49-F238E27FC236}">
                <a16:creationId xmlns:a16="http://schemas.microsoft.com/office/drawing/2014/main" id="{BC8BA2C0-FF86-7160-B605-4AFD8142AAA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268B1DC0-E2F4-964B-BEBC-F781A34B417B}"/>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020BFB18-B358-A527-A325-CBA53A65BE2E}"/>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1475999"/>
            <a:ext cx="342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1475999"/>
            <a:ext cx="3420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5999"/>
            <a:ext cx="3420000" cy="4680000"/>
          </a:xfrm>
          <a:prstGeom prst="rect">
            <a:avLst/>
          </a:prstGeom>
          <a:noFill/>
        </p:spPr>
        <p:txBody>
          <a:bodyPr vert="horz" lIns="0" tIns="0" rIns="0" bIns="0" rtlCol="0">
            <a:noAutofit/>
          </a:bodyPr>
          <a:lstStyle>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5" name="navigation">
            <a:extLst>
              <a:ext uri="{FF2B5EF4-FFF2-40B4-BE49-F238E27FC236}">
                <a16:creationId xmlns:a16="http://schemas.microsoft.com/office/drawing/2014/main" id="{151C2032-2FFD-81F1-32B0-C2E2F77BD519}"/>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477328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  038 : button : circle picture right : Icon : shap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869978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0948C084-3C49-6E92-DCE7-1A0796F0D702}"/>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21" name="slide number">
            <a:extLst>
              <a:ext uri="{FF2B5EF4-FFF2-40B4-BE49-F238E27FC236}">
                <a16:creationId xmlns:a16="http://schemas.microsoft.com/office/drawing/2014/main" id="{6712D566-0995-64A7-66F3-7FB1B2204F7E}"/>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22" name="footer">
            <a:extLst>
              <a:ext uri="{FF2B5EF4-FFF2-40B4-BE49-F238E27FC236}">
                <a16:creationId xmlns:a16="http://schemas.microsoft.com/office/drawing/2014/main" id="{49076240-8AB9-3F65-C821-1D75377EA63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3" name="date">
            <a:extLst>
              <a:ext uri="{FF2B5EF4-FFF2-40B4-BE49-F238E27FC236}">
                <a16:creationId xmlns:a16="http://schemas.microsoft.com/office/drawing/2014/main" id="{4B85E798-6E3A-844A-0896-FCF20C199179}"/>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 name="picture freeform">
            <a:extLst>
              <a:ext uri="{FF2B5EF4-FFF2-40B4-BE49-F238E27FC236}">
                <a16:creationId xmlns:a16="http://schemas.microsoft.com/office/drawing/2014/main" id="{E77A569B-F732-9AEF-CC11-01CD2C0334C3}"/>
              </a:ext>
            </a:extLst>
          </p:cNvPr>
          <p:cNvSpPr>
            <a:spLocks noGrp="1" noChangeAspect="1"/>
          </p:cNvSpPr>
          <p:nvPr>
            <p:ph type="pic" sz="quarter" idx="16"/>
          </p:nvPr>
        </p:nvSpPr>
        <p:spPr>
          <a:xfrm>
            <a:off x="6984000" y="1188000"/>
            <a:ext cx="5208000" cy="5670000"/>
          </a:xfrm>
          <a:custGeom>
            <a:avLst/>
            <a:gdLst>
              <a:gd name="connsiteX0" fmla="*/ 3204000 w 5208000"/>
              <a:gd name="connsiteY0" fmla="*/ 0 h 5670000"/>
              <a:gd name="connsiteX1" fmla="*/ 4995387 w 5208000"/>
              <a:gd name="connsiteY1" fmla="*/ 547193 h 5670000"/>
              <a:gd name="connsiteX2" fmla="*/ 5208000 w 5208000"/>
              <a:gd name="connsiteY2" fmla="*/ 706182 h 5670000"/>
              <a:gd name="connsiteX3" fmla="*/ 5208000 w 5208000"/>
              <a:gd name="connsiteY3" fmla="*/ 5670000 h 5670000"/>
              <a:gd name="connsiteX4" fmla="*/ 1158959 w 5208000"/>
              <a:gd name="connsiteY4" fmla="*/ 5670000 h 5670000"/>
              <a:gd name="connsiteX5" fmla="*/ 938430 w 5208000"/>
              <a:gd name="connsiteY5" fmla="*/ 5469570 h 5670000"/>
              <a:gd name="connsiteX6" fmla="*/ 0 w 5208000"/>
              <a:gd name="connsiteY6" fmla="*/ 3204000 h 5670000"/>
              <a:gd name="connsiteX7" fmla="*/ 3204000 w 5208000"/>
              <a:gd name="connsiteY7" fmla="*/ 0 h 56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000" h="5670000">
                <a:moveTo>
                  <a:pt x="3204000" y="0"/>
                </a:moveTo>
                <a:cubicBezTo>
                  <a:pt x="3867570" y="0"/>
                  <a:pt x="4484025" y="201724"/>
                  <a:pt x="4995387" y="547193"/>
                </a:cubicBezTo>
                <a:lnTo>
                  <a:pt x="5208000" y="706182"/>
                </a:lnTo>
                <a:lnTo>
                  <a:pt x="5208000" y="5670000"/>
                </a:lnTo>
                <a:lnTo>
                  <a:pt x="1158959" y="5670000"/>
                </a:lnTo>
                <a:lnTo>
                  <a:pt x="938430" y="5469570"/>
                </a:lnTo>
                <a:cubicBezTo>
                  <a:pt x="358620" y="4889760"/>
                  <a:pt x="0" y="4088760"/>
                  <a:pt x="0" y="3204000"/>
                </a:cubicBezTo>
                <a:cubicBezTo>
                  <a:pt x="0" y="1434480"/>
                  <a:pt x="1434480" y="0"/>
                  <a:pt x="3204000" y="0"/>
                </a:cubicBezTo>
                <a:close/>
              </a:path>
            </a:pathLst>
          </a:custGeom>
          <a:noFill/>
        </p:spPr>
        <p:txBody>
          <a:bodyPr wrap="square" anchor="ctr">
            <a:noAutofit/>
          </a:bodyPr>
          <a:lstStyle>
            <a:lvl1pPr algn="ctr">
              <a:defRPr/>
            </a:lvl1pPr>
          </a:lstStyle>
          <a:p>
            <a:r>
              <a:rPr lang="de-DE"/>
              <a:t>Bild durch Klicken auf Symbol hinzufügen</a:t>
            </a:r>
          </a:p>
        </p:txBody>
      </p:sp>
      <p:sp>
        <p:nvSpPr>
          <p:cNvPr id="11" name="circle 1">
            <a:extLst>
              <a:ext uri="{FF2B5EF4-FFF2-40B4-BE49-F238E27FC236}">
                <a16:creationId xmlns:a16="http://schemas.microsoft.com/office/drawing/2014/main" id="{BC785D15-73D4-9F44-D7D8-DE973EA0353F}"/>
              </a:ext>
            </a:extLst>
          </p:cNvPr>
          <p:cNvSpPr>
            <a:spLocks noGrp="1"/>
          </p:cNvSpPr>
          <p:nvPr>
            <p:ph type="body" idx="43" hasCustomPrompt="1"/>
          </p:nvPr>
        </p:nvSpPr>
        <p:spPr>
          <a:xfrm>
            <a:off x="6164997" y="2633900"/>
            <a:ext cx="1620000" cy="1620000"/>
          </a:xfrm>
          <a:prstGeom prst="ellipse">
            <a:avLst/>
          </a:prstGeom>
          <a:solidFill>
            <a:schemeClr val="bg1"/>
          </a:solidFill>
          <a:ln w="3175">
            <a:solidFill>
              <a:schemeClr val="accent4">
                <a:lumMod val="90000"/>
              </a:schemeClr>
            </a:solidFill>
          </a:ln>
          <a:effectLst>
            <a:outerShdw blurRad="63500" algn="ctr" rotWithShape="0">
              <a:schemeClr val="accent4">
                <a:alpha val="50000"/>
              </a:schemeClr>
            </a:outerShdw>
          </a:effectLst>
        </p:spPr>
        <p:txBody>
          <a:bodyPr anchor="ctr"/>
          <a:lstStyle>
            <a:lvl1pPr marL="0" indent="0" algn="ctr">
              <a:lnSpc>
                <a:spcPts val="1400"/>
              </a:lnSpc>
              <a:spcBef>
                <a:spcPts val="0"/>
              </a:spcBef>
              <a:spcAft>
                <a:spcPts val="0"/>
              </a:spcAft>
              <a:buNone/>
              <a:defRPr sz="12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a:t>
            </a:r>
          </a:p>
        </p:txBody>
      </p:sp>
      <p:sp>
        <p:nvSpPr>
          <p:cNvPr id="12" name="Icon-placeholder 1">
            <a:extLst>
              <a:ext uri="{FF2B5EF4-FFF2-40B4-BE49-F238E27FC236}">
                <a16:creationId xmlns:a16="http://schemas.microsoft.com/office/drawing/2014/main" id="{08475AEA-7ACB-8822-C278-96007F06C2A9}"/>
              </a:ext>
            </a:extLst>
          </p:cNvPr>
          <p:cNvSpPr>
            <a:spLocks noGrp="1"/>
          </p:cNvSpPr>
          <p:nvPr>
            <p:ph sz="quarter" idx="23"/>
          </p:nvPr>
        </p:nvSpPr>
        <p:spPr>
          <a:xfrm>
            <a:off x="6524997" y="2993900"/>
            <a:ext cx="900000" cy="900000"/>
          </a:xfrm>
        </p:spPr>
        <p:txBody>
          <a:bodyPr rIns="108000"/>
          <a:lstStyle>
            <a:lvl1pPr>
              <a:lnSpc>
                <a:spcPts val="1400"/>
              </a:lnSpc>
              <a:defRPr sz="1000">
                <a:solidFill>
                  <a:schemeClr val="accent1"/>
                </a:solidFill>
              </a:defRPr>
            </a:lvl1pPr>
            <a:lvl2pPr>
              <a:lnSpc>
                <a:spcPts val="1400"/>
              </a:lnSpc>
              <a:defRPr sz="1000">
                <a:solidFill>
                  <a:schemeClr val="accent1"/>
                </a:solidFill>
              </a:defRPr>
            </a:lvl2pPr>
            <a:lvl3pPr>
              <a:lnSpc>
                <a:spcPts val="1400"/>
              </a:lnSpc>
              <a:defRPr sz="1000">
                <a:solidFill>
                  <a:schemeClr val="accent1"/>
                </a:solidFill>
              </a:defRPr>
            </a:lvl3pPr>
            <a:lvl4pPr>
              <a:lnSpc>
                <a:spcPts val="1400"/>
              </a:lnSpc>
              <a:defRPr sz="1000">
                <a:solidFill>
                  <a:schemeClr val="accent1"/>
                </a:solidFill>
              </a:defRPr>
            </a:lvl4pPr>
            <a:lvl5pPr>
              <a:lnSpc>
                <a:spcPts val="1400"/>
              </a:lnSpc>
              <a:defRPr sz="1000">
                <a:solidFill>
                  <a:schemeClr val="accent1"/>
                </a:solidFill>
              </a:defRPr>
            </a:lvl5pPr>
          </a:lstStyle>
          <a:p>
            <a:pPr lvl="0"/>
            <a:r>
              <a:rPr lang="de-DE"/>
              <a:t>Mastertextformat bearbeiten</a:t>
            </a:r>
          </a:p>
        </p:txBody>
      </p:sp>
      <p:sp>
        <p:nvSpPr>
          <p:cNvPr id="18" name="link">
            <a:extLst>
              <a:ext uri="{FF2B5EF4-FFF2-40B4-BE49-F238E27FC236}">
                <a16:creationId xmlns:a16="http://schemas.microsoft.com/office/drawing/2014/main" id="{78CFD0F5-D130-0748-C27D-439E1A984A13}"/>
              </a:ext>
            </a:extLst>
          </p:cNvPr>
          <p:cNvSpPr>
            <a:spLocks noGrp="1"/>
          </p:cNvSpPr>
          <p:nvPr>
            <p:ph sz="quarter" idx="25"/>
          </p:nvPr>
        </p:nvSpPr>
        <p:spPr>
          <a:xfrm>
            <a:off x="550863" y="3928094"/>
            <a:ext cx="1800000" cy="360000"/>
          </a:xfrm>
          <a:prstGeom prst="roundRect">
            <a:avLst>
              <a:gd name="adj" fmla="val 50000"/>
            </a:avLst>
          </a:prstGeom>
          <a:gradFill>
            <a:gsLst>
              <a:gs pos="0">
                <a:srgbClr val="FF4B4B"/>
              </a:gs>
              <a:gs pos="100000">
                <a:srgbClr val="FF744F"/>
              </a:gs>
            </a:gsLst>
            <a:lin ang="18900000" scaled="0"/>
          </a:gradFill>
        </p:spPr>
        <p:txBody>
          <a:bodyPr vert="horz" lIns="108000" tIns="0" rIns="108000" bIns="36000" rtlCol="0" anchor="ctr">
            <a:noAutofit/>
          </a:bodyPr>
          <a:lstStyle>
            <a:lvl1pPr>
              <a:defRPr lang="en-DE" sz="1200" cap="all" spc="40" dirty="0">
                <a:solidFill>
                  <a:schemeClr val="bg1"/>
                </a:solidFill>
                <a:latin typeface="Segoe UI Semibold" panose="020B0702040204020203" pitchFamily="34" charset="0"/>
                <a:cs typeface="Segoe UI Semibold" panose="020B0702040204020203" pitchFamily="34" charset="0"/>
              </a:defRPr>
            </a:lvl1pPr>
          </a:lstStyle>
          <a:p>
            <a:pPr lvl="0" algn="ctr"/>
            <a:r>
              <a:rPr lang="de-DE"/>
              <a:t>Mastertextformat bearbeiten</a:t>
            </a:r>
          </a:p>
        </p:txBody>
      </p:sp>
      <p:sp>
        <p:nvSpPr>
          <p:cNvPr id="49" name="subhead">
            <a:extLst>
              <a:ext uri="{FF2B5EF4-FFF2-40B4-BE49-F238E27FC236}">
                <a16:creationId xmlns:a16="http://schemas.microsoft.com/office/drawing/2014/main" id="{0FE4903D-F047-A069-A010-0199438C5A44}"/>
              </a:ext>
            </a:extLst>
          </p:cNvPr>
          <p:cNvSpPr>
            <a:spLocks noGrp="1"/>
          </p:cNvSpPr>
          <p:nvPr>
            <p:ph type="body" idx="1"/>
          </p:nvPr>
        </p:nvSpPr>
        <p:spPr>
          <a:xfrm>
            <a:off x="550863" y="2649538"/>
            <a:ext cx="5400000" cy="1080000"/>
          </a:xfrm>
          <a:noFill/>
        </p:spPr>
        <p:txBody>
          <a:bodyPr vert="horz" lIns="0" tIns="0" rIns="0" bIns="0" rtlCol="0">
            <a:noAutofit/>
          </a:bodyPr>
          <a:lstStyle>
            <a:lvl1pPr algn="l">
              <a:lnSpc>
                <a:spcPct val="100000"/>
              </a:lnSpc>
              <a:defRPr lang="en-US" sz="1400" i="0" dirty="0" smtClean="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41" name="title">
            <a:extLst>
              <a:ext uri="{FF2B5EF4-FFF2-40B4-BE49-F238E27FC236}">
                <a16:creationId xmlns:a16="http://schemas.microsoft.com/office/drawing/2014/main" id="{F5BB7C3B-9C68-9E36-993B-AE7ED29AEF43}"/>
              </a:ext>
            </a:extLst>
          </p:cNvPr>
          <p:cNvSpPr>
            <a:spLocks noGrp="1"/>
          </p:cNvSpPr>
          <p:nvPr>
            <p:ph type="title"/>
          </p:nvPr>
        </p:nvSpPr>
        <p:spPr>
          <a:xfrm>
            <a:off x="540000" y="620713"/>
            <a:ext cx="5400000" cy="1728787"/>
          </a:xfrm>
        </p:spPr>
        <p:txBody>
          <a:bodyPr vert="horz" anchor="b"/>
          <a:lstStyle>
            <a:lvl1pPr algn="l">
              <a:defRPr/>
            </a:lvl1pPr>
          </a:lstStyle>
          <a:p>
            <a:r>
              <a:rPr lang="de-DE"/>
              <a:t>Mastertitelformat bearbeiten</a:t>
            </a:r>
            <a:endParaRPr lang="en-US" dirty="0"/>
          </a:p>
        </p:txBody>
      </p:sp>
    </p:spTree>
    <p:extLst>
      <p:ext uri="{BB962C8B-B14F-4D97-AF65-F5344CB8AC3E}">
        <p14:creationId xmlns:p14="http://schemas.microsoft.com/office/powerpoint/2010/main" val="155314507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  039 : 60pt black lett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48929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shape">
            <a:extLst>
              <a:ext uri="{FF2B5EF4-FFF2-40B4-BE49-F238E27FC236}">
                <a16:creationId xmlns:a16="http://schemas.microsoft.com/office/drawing/2014/main" id="{3A8A5451-BC54-CF66-45C7-1AAB95FB65A1}"/>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0" name="slide number">
            <a:extLst>
              <a:ext uri="{FF2B5EF4-FFF2-40B4-BE49-F238E27FC236}">
                <a16:creationId xmlns:a16="http://schemas.microsoft.com/office/drawing/2014/main" id="{272F8D9B-DF69-555B-800C-8ADC4ADF18D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C9D26DD4-C6C1-6BA0-335B-0C75BD8475C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FCDC5009-F380-8E8C-EB3C-6FA6981D1BA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title">
            <a:extLst>
              <a:ext uri="{FF2B5EF4-FFF2-40B4-BE49-F238E27FC236}">
                <a16:creationId xmlns:a16="http://schemas.microsoft.com/office/drawing/2014/main" id="{D055392A-66DF-B5A8-490D-AAE53E075808}"/>
              </a:ext>
            </a:extLst>
          </p:cNvPr>
          <p:cNvSpPr>
            <a:spLocks noGrp="1"/>
          </p:cNvSpPr>
          <p:nvPr>
            <p:ph type="title"/>
          </p:nvPr>
        </p:nvSpPr>
        <p:spPr>
          <a:xfrm>
            <a:off x="540000" y="620713"/>
            <a:ext cx="9649029" cy="5544287"/>
          </a:xfrm>
        </p:spPr>
        <p:txBody>
          <a:bodyPr vert="horz" anchor="ctr" anchorCtr="0"/>
          <a:lstStyle>
            <a:lvl1pPr>
              <a:lnSpc>
                <a:spcPct val="100000"/>
              </a:lnSpc>
              <a:defRPr lang="en-US" sz="6000" b="1" kern="1200" baseline="0" noProof="0" dirty="0">
                <a:solidFill>
                  <a:schemeClr val="tx1"/>
                </a:solidFill>
                <a:latin typeface="Segoe UI Semibold" panose="020B0502040204020203" pitchFamily="34" charset="0"/>
                <a:ea typeface="Calibri" panose="020F0502020204030204" pitchFamily="34" charset="0"/>
                <a:cs typeface="Segoe UI Semibold" panose="020B0502040204020203" pitchFamily="34" charset="0"/>
              </a:defRPr>
            </a:lvl1pPr>
          </a:lstStyle>
          <a:p>
            <a:r>
              <a:rPr lang="de-DE"/>
              <a:t>Mastertitelformat bearbeiten</a:t>
            </a:r>
            <a:endParaRPr lang="en-US" dirty="0"/>
          </a:p>
        </p:txBody>
      </p:sp>
    </p:spTree>
    <p:extLst>
      <p:ext uri="{BB962C8B-B14F-4D97-AF65-F5344CB8AC3E}">
        <p14:creationId xmlns:p14="http://schemas.microsoft.com/office/powerpoint/2010/main" val="390353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  040 : picture full size : 60pt white lett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018704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ull size picture">
            <a:extLst>
              <a:ext uri="{FF2B5EF4-FFF2-40B4-BE49-F238E27FC236}">
                <a16:creationId xmlns:a16="http://schemas.microsoft.com/office/drawing/2014/main" id="{7A7E08B6-BD3C-57EF-6FE8-694BE5ACAE77}"/>
              </a:ext>
            </a:extLst>
          </p:cNvPr>
          <p:cNvSpPr>
            <a:spLocks noGrp="1" noChangeAspect="1"/>
          </p:cNvSpPr>
          <p:nvPr>
            <p:ph type="pic" sz="quarter" idx="25"/>
          </p:nvPr>
        </p:nvSpPr>
        <p:spPr>
          <a:xfrm>
            <a:off x="0" y="-1"/>
            <a:ext cx="12192000" cy="6858001"/>
          </a:xfrm>
          <a:prstGeom prst="rect">
            <a:avLst/>
          </a:prstGeom>
          <a:solidFill>
            <a:schemeClr val="bg1"/>
          </a:solidFill>
          <a:ln w="12692" cap="flat">
            <a:noFill/>
            <a:prstDash val="solid"/>
            <a:miter/>
          </a:ln>
        </p:spPr>
        <p:txBody>
          <a:bodyPr vert="horz" lIns="0" tIns="0" rIns="0" bIns="0" rtlCol="0" anchor="ctr">
            <a:noAutofit/>
          </a:bodyPr>
          <a:lstStyle>
            <a:lvl1pPr>
              <a:defRPr lang="en-DE" dirty="0"/>
            </a:lvl1pPr>
          </a:lstStyle>
          <a:p>
            <a:pPr lvl="0"/>
            <a:r>
              <a:rPr lang="de-DE"/>
              <a:t>Bild durch Klicken auf Symbol hinzufügen</a:t>
            </a:r>
            <a:endParaRPr lang="en-DE"/>
          </a:p>
        </p:txBody>
      </p:sp>
      <p:sp>
        <p:nvSpPr>
          <p:cNvPr id="11" name="slide number">
            <a:extLst>
              <a:ext uri="{FF2B5EF4-FFF2-40B4-BE49-F238E27FC236}">
                <a16:creationId xmlns:a16="http://schemas.microsoft.com/office/drawing/2014/main" id="{29A7F2AB-CD90-A9B9-9856-54B2A40E745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62BD523D-7BC3-2DEF-3802-01ECC7DED6B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FC8A5331-6A12-6483-81EF-B3F6E6618A2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title">
            <a:extLst>
              <a:ext uri="{FF2B5EF4-FFF2-40B4-BE49-F238E27FC236}">
                <a16:creationId xmlns:a16="http://schemas.microsoft.com/office/drawing/2014/main" id="{D055392A-66DF-B5A8-490D-AAE53E075808}"/>
              </a:ext>
            </a:extLst>
          </p:cNvPr>
          <p:cNvSpPr>
            <a:spLocks noGrp="1"/>
          </p:cNvSpPr>
          <p:nvPr>
            <p:ph type="title"/>
          </p:nvPr>
        </p:nvSpPr>
        <p:spPr>
          <a:xfrm>
            <a:off x="540000" y="441324"/>
            <a:ext cx="11088000" cy="5724525"/>
          </a:xfrm>
        </p:spPr>
        <p:txBody>
          <a:bodyPr vert="horz" anchor="b" anchorCtr="0"/>
          <a:lstStyle>
            <a:lvl1pPr>
              <a:lnSpc>
                <a:spcPct val="100000"/>
              </a:lnSpc>
              <a:defRPr sz="6000">
                <a:solidFill>
                  <a:schemeClr val="bg1"/>
                </a:solidFill>
              </a:defRPr>
            </a:lvl1pPr>
          </a:lstStyle>
          <a:p>
            <a:r>
              <a:rPr lang="de-DE"/>
              <a:t>Mastertitelformat bearbeiten</a:t>
            </a:r>
            <a:endParaRPr lang="en-US" dirty="0"/>
          </a:p>
        </p:txBody>
      </p:sp>
    </p:spTree>
    <p:extLst>
      <p:ext uri="{BB962C8B-B14F-4D97-AF65-F5344CB8AC3E}">
        <p14:creationId xmlns:p14="http://schemas.microsoft.com/office/powerpoint/2010/main" val="20477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  041a : title page shape right : customer logo">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2038045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hape">
            <a:extLst>
              <a:ext uri="{FF2B5EF4-FFF2-40B4-BE49-F238E27FC236}">
                <a16:creationId xmlns:a16="http://schemas.microsoft.com/office/drawing/2014/main" id="{4BB14D95-49AB-4529-5662-66D2A1B26854}"/>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540000" y="5220000"/>
            <a:ext cx="6120000"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540000" y="3960000"/>
            <a:ext cx="6120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540000" y="2108200"/>
            <a:ext cx="6120000" cy="16718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sp>
        <p:nvSpPr>
          <p:cNvPr id="4" name="customer logo">
            <a:extLst>
              <a:ext uri="{FF2B5EF4-FFF2-40B4-BE49-F238E27FC236}">
                <a16:creationId xmlns:a16="http://schemas.microsoft.com/office/drawing/2014/main" id="{F29030CF-FCFE-645A-2C3D-221138F1465C}"/>
              </a:ext>
            </a:extLst>
          </p:cNvPr>
          <p:cNvSpPr>
            <a:spLocks noGrp="1"/>
          </p:cNvSpPr>
          <p:nvPr>
            <p:ph type="pic" sz="quarter" idx="10" hasCustomPrompt="1"/>
          </p:nvPr>
        </p:nvSpPr>
        <p:spPr>
          <a:xfrm>
            <a:off x="576000" y="1479856"/>
            <a:ext cx="2124000" cy="468000"/>
          </a:xfrm>
        </p:spPr>
        <p:txBody>
          <a:bodyPr/>
          <a:lstStyle>
            <a:lvl1pPr>
              <a:defRPr/>
            </a:lvl1pPr>
          </a:lstStyle>
          <a:p>
            <a:pPr marL="0" marR="0" lvl="0" indent="0" algn="l" defTabSz="914400" rtl="0" eaLnBrk="1" fontAlgn="auto" latinLnBrk="0" hangingPunct="1">
              <a:lnSpc>
                <a:spcPts val="1800"/>
              </a:lnSpc>
              <a:spcBef>
                <a:spcPts val="300"/>
              </a:spcBef>
              <a:spcAft>
                <a:spcPts val="300"/>
              </a:spcAft>
              <a:buClr>
                <a:schemeClr val="accent2"/>
              </a:buClr>
              <a:buSzPct val="100000"/>
              <a:buFont typeface="Verdana" panose="020B0604030504040204" pitchFamily="34" charset="0"/>
              <a:buNone/>
              <a:tabLst/>
              <a:defRPr/>
            </a:pPr>
            <a:r>
              <a:rPr lang="de-DE"/>
              <a:t>Optional </a:t>
            </a:r>
            <a:br>
              <a:rPr lang="de-DE"/>
            </a:br>
            <a:r>
              <a:rPr lang="de-DE"/>
              <a:t>CUSTOMER LOGO</a:t>
            </a:r>
            <a:endParaRPr lang="en-US"/>
          </a:p>
        </p:txBody>
      </p:sp>
      <p:pic>
        <p:nvPicPr>
          <p:cNvPr id="55" name="valantic logo">
            <a:extLst>
              <a:ext uri="{FF2B5EF4-FFF2-40B4-BE49-F238E27FC236}">
                <a16:creationId xmlns:a16="http://schemas.microsoft.com/office/drawing/2014/main" id="{F7AE2AE6-2DD6-B611-8273-3605A63BC1C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225526" y="123982"/>
            <a:ext cx="2802006" cy="1080000"/>
          </a:xfrm>
          <a:prstGeom prst="rect">
            <a:avLst/>
          </a:prstGeom>
        </p:spPr>
      </p:pic>
    </p:spTree>
    <p:extLst>
      <p:ext uri="{BB962C8B-B14F-4D97-AF65-F5344CB8AC3E}">
        <p14:creationId xmlns:p14="http://schemas.microsoft.com/office/powerpoint/2010/main" val="274614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  042 : title page shape left : picture">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1950530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hape">
            <a:extLst>
              <a:ext uri="{FF2B5EF4-FFF2-40B4-BE49-F238E27FC236}">
                <a16:creationId xmlns:a16="http://schemas.microsoft.com/office/drawing/2014/main" id="{AD6F41C9-4A93-32C8-6A07-1E2E6A0F1E71}"/>
              </a:ext>
            </a:extLst>
          </p:cNvPr>
          <p:cNvSpPr/>
          <p:nvPr/>
        </p:nvSpPr>
        <p:spPr>
          <a:xfrm>
            <a:off x="0" y="0"/>
            <a:ext cx="5447966" cy="5679440"/>
          </a:xfrm>
          <a:custGeom>
            <a:avLst/>
            <a:gdLst>
              <a:gd name="connsiteX0" fmla="*/ 0 w 5447966"/>
              <a:gd name="connsiteY0" fmla="*/ 5679440 h 5679440"/>
              <a:gd name="connsiteX1" fmla="*/ 1985010 w 5447966"/>
              <a:gd name="connsiteY1" fmla="*/ 4832350 h 5679440"/>
              <a:gd name="connsiteX2" fmla="*/ 5369560 w 5447966"/>
              <a:gd name="connsiteY2" fmla="*/ 1478280 h 5679440"/>
              <a:gd name="connsiteX3" fmla="*/ 5394960 w 5447966"/>
              <a:gd name="connsiteY3" fmla="*/ 0 h 5679440"/>
              <a:gd name="connsiteX4" fmla="*/ 0 w 5447966"/>
              <a:gd name="connsiteY4" fmla="*/ 0 h 5679440"/>
              <a:gd name="connsiteX5" fmla="*/ 0 w 5447966"/>
              <a:gd name="connsiteY5" fmla="*/ 5679440 h 567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966" h="5679440">
                <a:moveTo>
                  <a:pt x="0" y="5679440"/>
                </a:moveTo>
                <a:cubicBezTo>
                  <a:pt x="386080" y="5322570"/>
                  <a:pt x="1009650" y="5035550"/>
                  <a:pt x="1985010" y="4832350"/>
                </a:cubicBezTo>
                <a:cubicBezTo>
                  <a:pt x="3644900" y="4525010"/>
                  <a:pt x="5027930" y="3234690"/>
                  <a:pt x="5369560" y="1478280"/>
                </a:cubicBezTo>
                <a:cubicBezTo>
                  <a:pt x="5467350" y="976630"/>
                  <a:pt x="5471160" y="477520"/>
                  <a:pt x="5394960" y="0"/>
                </a:cubicBezTo>
                <a:lnTo>
                  <a:pt x="0" y="0"/>
                </a:lnTo>
                <a:lnTo>
                  <a:pt x="0" y="567944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6339100" y="5220000"/>
            <a:ext cx="5305138"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6352238" y="3960000"/>
            <a:ext cx="5292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6352238" y="1800000"/>
            <a:ext cx="5292000" cy="19800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sp>
        <p:nvSpPr>
          <p:cNvPr id="6" name="picture">
            <a:extLst>
              <a:ext uri="{FF2B5EF4-FFF2-40B4-BE49-F238E27FC236}">
                <a16:creationId xmlns:a16="http://schemas.microsoft.com/office/drawing/2014/main" id="{CEA84F44-0235-7522-0E1C-89824049EB0F}"/>
              </a:ext>
            </a:extLst>
          </p:cNvPr>
          <p:cNvSpPr>
            <a:spLocks noGrp="1"/>
          </p:cNvSpPr>
          <p:nvPr>
            <p:ph type="pic" sz="quarter" idx="14"/>
          </p:nvPr>
        </p:nvSpPr>
        <p:spPr>
          <a:xfrm>
            <a:off x="1440000" y="1476000"/>
            <a:ext cx="4392000" cy="4392000"/>
          </a:xfrm>
          <a:prstGeom prst="ellipse">
            <a:avLst/>
          </a:prstGeom>
          <a:solidFill>
            <a:schemeClr val="bg1"/>
          </a:solidFill>
        </p:spPr>
        <p:txBody>
          <a:bodyPr anchor="ctr"/>
          <a:lstStyle>
            <a:lvl1pPr algn="ctr">
              <a:defRPr/>
            </a:lvl1pPr>
          </a:lstStyle>
          <a:p>
            <a:r>
              <a:rPr lang="de-DE"/>
              <a:t>Bild durch Klicken auf Symbol hinzufügen</a:t>
            </a:r>
          </a:p>
        </p:txBody>
      </p:sp>
      <p:pic>
        <p:nvPicPr>
          <p:cNvPr id="7" name="valantic logo">
            <a:extLst>
              <a:ext uri="{FF2B5EF4-FFF2-40B4-BE49-F238E27FC236}">
                <a16:creationId xmlns:a16="http://schemas.microsoft.com/office/drawing/2014/main" id="{229F41A1-E67C-3D74-44C9-B4997EBD3AC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9168552" y="123982"/>
            <a:ext cx="2802006" cy="1080000"/>
          </a:xfrm>
          <a:prstGeom prst="rect">
            <a:avLst/>
          </a:prstGeom>
        </p:spPr>
      </p:pic>
    </p:spTree>
    <p:extLst>
      <p:ext uri="{BB962C8B-B14F-4D97-AF65-F5344CB8AC3E}">
        <p14:creationId xmlns:p14="http://schemas.microsoft.com/office/powerpoint/2010/main" val="3176650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  043 : title page shape right : picture ">
    <p:spTree>
      <p:nvGrpSpPr>
        <p:cNvPr id="1" name=""/>
        <p:cNvGrpSpPr/>
        <p:nvPr/>
      </p:nvGrpSpPr>
      <p:grpSpPr>
        <a:xfrm>
          <a:off x="0" y="0"/>
          <a:ext cx="0" cy="0"/>
          <a:chOff x="0" y="0"/>
          <a:chExt cx="0" cy="0"/>
        </a:xfrm>
      </p:grpSpPr>
      <p:graphicFrame>
        <p:nvGraphicFramePr>
          <p:cNvPr id="46" name="Object 45" hidden="1">
            <a:extLst>
              <a:ext uri="{FF2B5EF4-FFF2-40B4-BE49-F238E27FC236}">
                <a16:creationId xmlns:a16="http://schemas.microsoft.com/office/drawing/2014/main" id="{331D037A-AEB6-6084-9329-05FC9DDD9278}"/>
              </a:ext>
            </a:extLst>
          </p:cNvPr>
          <p:cNvGraphicFramePr>
            <a:graphicFrameLocks noChangeAspect="1"/>
          </p:cNvGraphicFramePr>
          <p:nvPr>
            <p:custDataLst>
              <p:tags r:id="rId1"/>
            </p:custDataLst>
            <p:extLst>
              <p:ext uri="{D42A27DB-BD31-4B8C-83A1-F6EECF244321}">
                <p14:modId xmlns:p14="http://schemas.microsoft.com/office/powerpoint/2010/main" val="3195373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1" imgH="500" progId="TCLayout.ActiveDocument.1">
                  <p:embed/>
                </p:oleObj>
              </mc:Choice>
              <mc:Fallback>
                <p:oleObj name="think-cell Slide" r:id="rId3" imgW="501" imgH="500" progId="TCLayout.ActiveDocument.1">
                  <p:embed/>
                  <p:pic>
                    <p:nvPicPr>
                      <p:cNvPr id="46" name="Object 45" hidden="1">
                        <a:extLst>
                          <a:ext uri="{FF2B5EF4-FFF2-40B4-BE49-F238E27FC236}">
                            <a16:creationId xmlns:a16="http://schemas.microsoft.com/office/drawing/2014/main" id="{331D037A-AEB6-6084-9329-05FC9DDD9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hape">
            <a:extLst>
              <a:ext uri="{FF2B5EF4-FFF2-40B4-BE49-F238E27FC236}">
                <a16:creationId xmlns:a16="http://schemas.microsoft.com/office/drawing/2014/main" id="{13C4ED9C-0F15-4EBF-24ED-452F2FAAA345}"/>
              </a:ext>
            </a:extLst>
          </p:cNvPr>
          <p:cNvSpPr/>
          <p:nvPr/>
        </p:nvSpPr>
        <p:spPr>
          <a:xfrm>
            <a:off x="6240779" y="0"/>
            <a:ext cx="5951220" cy="6858000"/>
          </a:xfrm>
          <a:custGeom>
            <a:avLst/>
            <a:gdLst>
              <a:gd name="connsiteX0" fmla="*/ 4410710 w 5951220"/>
              <a:gd name="connsiteY0" fmla="*/ 2077720 h 6858000"/>
              <a:gd name="connsiteX1" fmla="*/ 4418330 w 5951220"/>
              <a:gd name="connsiteY1" fmla="*/ 2137410 h 6858000"/>
              <a:gd name="connsiteX2" fmla="*/ 4418330 w 5951220"/>
              <a:gd name="connsiteY2" fmla="*/ 2137410 h 6858000"/>
              <a:gd name="connsiteX3" fmla="*/ 3103880 w 5951220"/>
              <a:gd name="connsiteY3" fmla="*/ 3703320 h 6858000"/>
              <a:gd name="connsiteX4" fmla="*/ 3103880 w 5951220"/>
              <a:gd name="connsiteY4" fmla="*/ 3703320 h 6858000"/>
              <a:gd name="connsiteX5" fmla="*/ 0 w 5951220"/>
              <a:gd name="connsiteY5" fmla="*/ 6858000 h 6858000"/>
              <a:gd name="connsiteX6" fmla="*/ 5951220 w 5951220"/>
              <a:gd name="connsiteY6" fmla="*/ 6858000 h 6858000"/>
              <a:gd name="connsiteX7" fmla="*/ 5951220 w 5951220"/>
              <a:gd name="connsiteY7" fmla="*/ 0 h 6858000"/>
              <a:gd name="connsiteX8" fmla="*/ 4947920 w 5951220"/>
              <a:gd name="connsiteY8" fmla="*/ 0 h 6858000"/>
              <a:gd name="connsiteX9" fmla="*/ 4410710 w 5951220"/>
              <a:gd name="connsiteY9" fmla="*/ 2077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1220" h="6858000">
                <a:moveTo>
                  <a:pt x="4410710" y="2077720"/>
                </a:moveTo>
                <a:cubicBezTo>
                  <a:pt x="4413251" y="2098040"/>
                  <a:pt x="4415790" y="2117090"/>
                  <a:pt x="4418330" y="2137410"/>
                </a:cubicBezTo>
                <a:lnTo>
                  <a:pt x="4418330" y="2137410"/>
                </a:lnTo>
                <a:cubicBezTo>
                  <a:pt x="4540251" y="2990850"/>
                  <a:pt x="4259580" y="3456940"/>
                  <a:pt x="3103880" y="3703320"/>
                </a:cubicBezTo>
                <a:lnTo>
                  <a:pt x="3103880" y="3703320"/>
                </a:lnTo>
                <a:cubicBezTo>
                  <a:pt x="1507490" y="4041140"/>
                  <a:pt x="303530" y="5308600"/>
                  <a:pt x="0" y="6858000"/>
                </a:cubicBezTo>
                <a:lnTo>
                  <a:pt x="5951220" y="6858000"/>
                </a:lnTo>
                <a:lnTo>
                  <a:pt x="5951220" y="0"/>
                </a:lnTo>
                <a:lnTo>
                  <a:pt x="4947920" y="0"/>
                </a:lnTo>
                <a:cubicBezTo>
                  <a:pt x="4527551" y="579120"/>
                  <a:pt x="4316730" y="1311910"/>
                  <a:pt x="4410710" y="2077720"/>
                </a:cubicBez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47" name="picture">
            <a:extLst>
              <a:ext uri="{FF2B5EF4-FFF2-40B4-BE49-F238E27FC236}">
                <a16:creationId xmlns:a16="http://schemas.microsoft.com/office/drawing/2014/main" id="{4D41E0E2-1CE2-8D15-96F8-054C2EE83B07}"/>
              </a:ext>
            </a:extLst>
          </p:cNvPr>
          <p:cNvSpPr>
            <a:spLocks noGrp="1" noChangeAspect="1"/>
          </p:cNvSpPr>
          <p:nvPr>
            <p:ph type="pic" sz="quarter" idx="16"/>
          </p:nvPr>
        </p:nvSpPr>
        <p:spPr>
          <a:xfrm>
            <a:off x="6084000" y="1512000"/>
            <a:ext cx="3960000" cy="3960000"/>
          </a:xfrm>
          <a:prstGeom prst="ellipse">
            <a:avLst/>
          </a:prstGeom>
          <a:solidFill>
            <a:schemeClr val="bg1"/>
          </a:solidFill>
        </p:spPr>
        <p:txBody>
          <a:bodyPr anchor="ctr"/>
          <a:lstStyle>
            <a:lvl1pPr algn="ctr">
              <a:defRPr/>
            </a:lvl1pPr>
          </a:lstStyle>
          <a:p>
            <a:r>
              <a:rPr lang="de-DE"/>
              <a:t>Bild durch Klicken auf Symbol hinzufügen</a:t>
            </a:r>
          </a:p>
        </p:txBody>
      </p:sp>
      <p:sp>
        <p:nvSpPr>
          <p:cNvPr id="65" name="subtitle">
            <a:extLst>
              <a:ext uri="{FF2B5EF4-FFF2-40B4-BE49-F238E27FC236}">
                <a16:creationId xmlns:a16="http://schemas.microsoft.com/office/drawing/2014/main" id="{24BBF85F-CCE6-44E7-C627-CC3E4647BA3C}"/>
              </a:ext>
            </a:extLst>
          </p:cNvPr>
          <p:cNvSpPr>
            <a:spLocks noGrp="1"/>
          </p:cNvSpPr>
          <p:nvPr>
            <p:ph type="body" sz="quarter" idx="11"/>
          </p:nvPr>
        </p:nvSpPr>
        <p:spPr>
          <a:xfrm>
            <a:off x="540000" y="5220000"/>
            <a:ext cx="5292000" cy="900000"/>
          </a:xfrm>
          <a:prstGeom prst="rect">
            <a:avLst/>
          </a:prstGeom>
          <a:noFill/>
        </p:spPr>
        <p:txBody>
          <a:bodyPr vert="horz" lIns="0" tIns="0" rIns="108000" bIns="0" rtlCol="0">
            <a:noAutofit/>
          </a:bodyPr>
          <a:lstStyle>
            <a:lvl4pPr>
              <a:defRPr lang="en-US" dirty="0">
                <a:latin typeface="Segoe UI" panose="020B0502040204020203" pitchFamily="34" charset="0"/>
                <a:cs typeface="Segoe UI" panose="020B0502040204020203" pitchFamily="34" charset="0"/>
              </a:defRPr>
            </a:lvl4pPr>
          </a:lstStyle>
          <a:p>
            <a:pPr lvl="0"/>
            <a:r>
              <a:rPr lang="de-DE"/>
              <a:t>Mastertextformat bearbeiten</a:t>
            </a:r>
          </a:p>
        </p:txBody>
      </p:sp>
      <p:sp>
        <p:nvSpPr>
          <p:cNvPr id="3" name="subhead">
            <a:extLst>
              <a:ext uri="{FF2B5EF4-FFF2-40B4-BE49-F238E27FC236}">
                <a16:creationId xmlns:a16="http://schemas.microsoft.com/office/drawing/2014/main" id="{3BC3BCD8-A855-5678-25AE-D2E54EED1B0A}"/>
              </a:ext>
            </a:extLst>
          </p:cNvPr>
          <p:cNvSpPr>
            <a:spLocks noGrp="1"/>
          </p:cNvSpPr>
          <p:nvPr>
            <p:ph type="subTitle" idx="1"/>
          </p:nvPr>
        </p:nvSpPr>
        <p:spPr>
          <a:xfrm>
            <a:off x="540000" y="3960000"/>
            <a:ext cx="5292000" cy="864000"/>
          </a:xfrm>
        </p:spPr>
        <p:txBody>
          <a:bodyPr/>
          <a:lstStyle>
            <a:lvl1pPr marL="0" indent="0" algn="l">
              <a:lnSpc>
                <a:spcPct val="100000"/>
              </a:lnSpc>
              <a:buNone/>
              <a:defRPr sz="2000" baseline="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le">
            <a:extLst>
              <a:ext uri="{FF2B5EF4-FFF2-40B4-BE49-F238E27FC236}">
                <a16:creationId xmlns:a16="http://schemas.microsoft.com/office/drawing/2014/main" id="{ADD89440-F2F5-D4C4-310C-AC38DD644491}"/>
              </a:ext>
            </a:extLst>
          </p:cNvPr>
          <p:cNvSpPr>
            <a:spLocks noGrp="1"/>
          </p:cNvSpPr>
          <p:nvPr>
            <p:ph type="ctrTitle"/>
          </p:nvPr>
        </p:nvSpPr>
        <p:spPr>
          <a:xfrm>
            <a:off x="540000" y="1800000"/>
            <a:ext cx="5292000" cy="1980000"/>
          </a:xfrm>
        </p:spPr>
        <p:txBody>
          <a:bodyPr vert="horz" anchor="b"/>
          <a:lstStyle>
            <a:lvl1pPr algn="l">
              <a:lnSpc>
                <a:spcPts val="4000"/>
              </a:lnSpc>
              <a:defRPr sz="3600">
                <a:solidFill>
                  <a:schemeClr val="tx1"/>
                </a:solidFill>
              </a:defRPr>
            </a:lvl1pPr>
          </a:lstStyle>
          <a:p>
            <a:r>
              <a:rPr lang="de-DE"/>
              <a:t>Mastertitelformat bearbeiten</a:t>
            </a:r>
            <a:endParaRPr lang="en-US" dirty="0"/>
          </a:p>
        </p:txBody>
      </p:sp>
      <p:pic>
        <p:nvPicPr>
          <p:cNvPr id="5" name="valantic logo">
            <a:extLst>
              <a:ext uri="{FF2B5EF4-FFF2-40B4-BE49-F238E27FC236}">
                <a16:creationId xmlns:a16="http://schemas.microsoft.com/office/drawing/2014/main" id="{E8200BE0-EDC6-CB39-DA8C-60765B9CA79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225526" y="123982"/>
            <a:ext cx="2802006" cy="1080000"/>
          </a:xfrm>
          <a:prstGeom prst="rect">
            <a:avLst/>
          </a:prstGeom>
        </p:spPr>
      </p:pic>
    </p:spTree>
    <p:extLst>
      <p:ext uri="{BB962C8B-B14F-4D97-AF65-F5344CB8AC3E}">
        <p14:creationId xmlns:p14="http://schemas.microsoft.com/office/powerpoint/2010/main" val="1279230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  044 : dividerp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4002846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a:extLst>
              <a:ext uri="{FF2B5EF4-FFF2-40B4-BE49-F238E27FC236}">
                <a16:creationId xmlns:a16="http://schemas.microsoft.com/office/drawing/2014/main" id="{91DFF449-D72F-DDBE-0BB0-4D8362D0D732}"/>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1" name="slide number">
            <a:extLst>
              <a:ext uri="{FF2B5EF4-FFF2-40B4-BE49-F238E27FC236}">
                <a16:creationId xmlns:a16="http://schemas.microsoft.com/office/drawing/2014/main" id="{59E683A2-BFBA-78E2-EFF4-F23E8ACFE3C5}"/>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174BBD4C-7E24-6348-4F34-59081BDF912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B52345E1-CD1E-D49E-138C-5E5472A96890}"/>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48" name="subhead">
            <a:extLst>
              <a:ext uri="{FF2B5EF4-FFF2-40B4-BE49-F238E27FC236}">
                <a16:creationId xmlns:a16="http://schemas.microsoft.com/office/drawing/2014/main" id="{0077CA06-319C-1757-577C-479DBCF8CC1A}"/>
              </a:ext>
            </a:extLst>
          </p:cNvPr>
          <p:cNvSpPr>
            <a:spLocks noGrp="1"/>
          </p:cNvSpPr>
          <p:nvPr>
            <p:ph type="body" idx="1"/>
          </p:nvPr>
        </p:nvSpPr>
        <p:spPr>
          <a:xfrm>
            <a:off x="540000" y="3960000"/>
            <a:ext cx="8280000" cy="2025850"/>
          </a:xfrm>
          <a:noFill/>
        </p:spPr>
        <p:txBody>
          <a:bodyPr vert="horz" lIns="0" tIns="0" rIns="0" bIns="0" rtlCol="0">
            <a:noAutofit/>
          </a:bodyPr>
          <a:lstStyle>
            <a:lvl1pPr>
              <a:lnSpc>
                <a:spcPct val="100000"/>
              </a:lnSpc>
              <a:defRPr lang="en-US" sz="2000" i="0" dirty="0" smtClean="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3" name="divider title">
            <a:extLst>
              <a:ext uri="{FF2B5EF4-FFF2-40B4-BE49-F238E27FC236}">
                <a16:creationId xmlns:a16="http://schemas.microsoft.com/office/drawing/2014/main" id="{776D3A14-B2FD-F1C5-2103-0893E5BCE8DF}"/>
              </a:ext>
            </a:extLst>
          </p:cNvPr>
          <p:cNvSpPr>
            <a:spLocks noGrp="1"/>
          </p:cNvSpPr>
          <p:nvPr>
            <p:ph type="body" idx="13" hasCustomPrompt="1"/>
          </p:nvPr>
        </p:nvSpPr>
        <p:spPr>
          <a:xfrm>
            <a:off x="539999" y="1476000"/>
            <a:ext cx="8279999" cy="2304000"/>
          </a:xfrm>
        </p:spPr>
        <p:txBody>
          <a:bodyPr anchor="b"/>
          <a:lstStyle>
            <a:lvl1pPr marL="0" indent="0">
              <a:lnSpc>
                <a:spcPts val="4000"/>
              </a:lnSpc>
              <a:spcBef>
                <a:spcPts val="0"/>
              </a:spcBef>
              <a:spcAft>
                <a:spcPts val="0"/>
              </a:spcAft>
              <a:buNone/>
              <a:defRPr lang="en-US" sz="3600" b="0" kern="1200" spc="0" baseline="0" smtClean="0">
                <a:solidFill>
                  <a:schemeClr val="tx1"/>
                </a:soli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r>
              <a:rPr lang="en-US"/>
              <a:t>edit </a:t>
            </a:r>
            <a:br>
              <a:rPr lang="en-US"/>
            </a:br>
            <a:r>
              <a:rPr lang="en-US"/>
              <a:t>Master </a:t>
            </a:r>
            <a:r>
              <a:rPr lang="en-US" dirty="0"/>
              <a:t>text styles</a:t>
            </a:r>
          </a:p>
        </p:txBody>
      </p:sp>
    </p:spTree>
    <p:extLst>
      <p:ext uri="{BB962C8B-B14F-4D97-AF65-F5344CB8AC3E}">
        <p14:creationId xmlns:p14="http://schemas.microsoft.com/office/powerpoint/2010/main" val="7596802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  045 : dividerpag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145436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a:extLst>
              <a:ext uri="{FF2B5EF4-FFF2-40B4-BE49-F238E27FC236}">
                <a16:creationId xmlns:a16="http://schemas.microsoft.com/office/drawing/2014/main" id="{4F872331-0C1C-6CEC-F8B3-B6873CFEB938}"/>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2" name="slide number">
            <a:extLst>
              <a:ext uri="{FF2B5EF4-FFF2-40B4-BE49-F238E27FC236}">
                <a16:creationId xmlns:a16="http://schemas.microsoft.com/office/drawing/2014/main" id="{11204BDC-B53F-866C-E006-7747A3EAC75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3" name="footer">
            <a:extLst>
              <a:ext uri="{FF2B5EF4-FFF2-40B4-BE49-F238E27FC236}">
                <a16:creationId xmlns:a16="http://schemas.microsoft.com/office/drawing/2014/main" id="{07BA8968-D70C-9A3A-45ED-C7A9292CB84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4" name="date">
            <a:extLst>
              <a:ext uri="{FF2B5EF4-FFF2-40B4-BE49-F238E27FC236}">
                <a16:creationId xmlns:a16="http://schemas.microsoft.com/office/drawing/2014/main" id="{DD043EB8-D7A3-B72D-10FA-90C0F1116F9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picture freeform">
            <a:extLst>
              <a:ext uri="{FF2B5EF4-FFF2-40B4-BE49-F238E27FC236}">
                <a16:creationId xmlns:a16="http://schemas.microsoft.com/office/drawing/2014/main" id="{1434E581-EF0A-42F8-0436-AF47C2A21183}"/>
              </a:ext>
            </a:extLst>
          </p:cNvPr>
          <p:cNvSpPr>
            <a:spLocks noGrp="1" noChangeAspect="1"/>
          </p:cNvSpPr>
          <p:nvPr>
            <p:ph type="pic" sz="quarter" idx="16"/>
          </p:nvPr>
        </p:nvSpPr>
        <p:spPr>
          <a:xfrm>
            <a:off x="6984000" y="1188000"/>
            <a:ext cx="5208000" cy="5670000"/>
          </a:xfrm>
          <a:custGeom>
            <a:avLst/>
            <a:gdLst>
              <a:gd name="connsiteX0" fmla="*/ 3204000 w 5208000"/>
              <a:gd name="connsiteY0" fmla="*/ 0 h 5670000"/>
              <a:gd name="connsiteX1" fmla="*/ 4995387 w 5208000"/>
              <a:gd name="connsiteY1" fmla="*/ 547193 h 5670000"/>
              <a:gd name="connsiteX2" fmla="*/ 5208000 w 5208000"/>
              <a:gd name="connsiteY2" fmla="*/ 706182 h 5670000"/>
              <a:gd name="connsiteX3" fmla="*/ 5208000 w 5208000"/>
              <a:gd name="connsiteY3" fmla="*/ 5670000 h 5670000"/>
              <a:gd name="connsiteX4" fmla="*/ 1158959 w 5208000"/>
              <a:gd name="connsiteY4" fmla="*/ 5670000 h 5670000"/>
              <a:gd name="connsiteX5" fmla="*/ 938430 w 5208000"/>
              <a:gd name="connsiteY5" fmla="*/ 5469570 h 5670000"/>
              <a:gd name="connsiteX6" fmla="*/ 0 w 5208000"/>
              <a:gd name="connsiteY6" fmla="*/ 3204000 h 5670000"/>
              <a:gd name="connsiteX7" fmla="*/ 3204000 w 5208000"/>
              <a:gd name="connsiteY7" fmla="*/ 0 h 56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000" h="5670000">
                <a:moveTo>
                  <a:pt x="3204000" y="0"/>
                </a:moveTo>
                <a:cubicBezTo>
                  <a:pt x="3867570" y="0"/>
                  <a:pt x="4484025" y="201724"/>
                  <a:pt x="4995387" y="547193"/>
                </a:cubicBezTo>
                <a:lnTo>
                  <a:pt x="5208000" y="706182"/>
                </a:lnTo>
                <a:lnTo>
                  <a:pt x="5208000" y="5670000"/>
                </a:lnTo>
                <a:lnTo>
                  <a:pt x="1158959" y="5670000"/>
                </a:lnTo>
                <a:lnTo>
                  <a:pt x="938430" y="5469570"/>
                </a:lnTo>
                <a:cubicBezTo>
                  <a:pt x="358620" y="4889760"/>
                  <a:pt x="0" y="4088760"/>
                  <a:pt x="0" y="3204000"/>
                </a:cubicBezTo>
                <a:cubicBezTo>
                  <a:pt x="0" y="1434480"/>
                  <a:pt x="1434480" y="0"/>
                  <a:pt x="3204000" y="0"/>
                </a:cubicBezTo>
                <a:close/>
              </a:path>
            </a:pathLst>
          </a:custGeom>
          <a:noFill/>
        </p:spPr>
        <p:txBody>
          <a:bodyPr wrap="square" anchor="ctr">
            <a:noAutofit/>
          </a:bodyPr>
          <a:lstStyle>
            <a:lvl1pPr algn="ctr">
              <a:defRPr/>
            </a:lvl1pPr>
          </a:lstStyle>
          <a:p>
            <a:r>
              <a:rPr lang="de-DE"/>
              <a:t>Bild durch Klicken auf Symbol hinzufügen</a:t>
            </a:r>
          </a:p>
        </p:txBody>
      </p:sp>
      <p:sp>
        <p:nvSpPr>
          <p:cNvPr id="48" name="subhead">
            <a:extLst>
              <a:ext uri="{FF2B5EF4-FFF2-40B4-BE49-F238E27FC236}">
                <a16:creationId xmlns:a16="http://schemas.microsoft.com/office/drawing/2014/main" id="{0077CA06-319C-1757-577C-479DBCF8CC1A}"/>
              </a:ext>
            </a:extLst>
          </p:cNvPr>
          <p:cNvSpPr>
            <a:spLocks noGrp="1"/>
          </p:cNvSpPr>
          <p:nvPr>
            <p:ph type="body" idx="1"/>
          </p:nvPr>
        </p:nvSpPr>
        <p:spPr>
          <a:xfrm>
            <a:off x="540000" y="3960000"/>
            <a:ext cx="6120000" cy="2025850"/>
          </a:xfrm>
          <a:noFill/>
        </p:spPr>
        <p:txBody>
          <a:bodyPr vert="horz" lIns="0" tIns="0" rIns="0" bIns="0" rtlCol="0">
            <a:noAutofit/>
          </a:bodyPr>
          <a:lstStyle>
            <a:lvl1pPr>
              <a:lnSpc>
                <a:spcPct val="100000"/>
              </a:lnSpc>
              <a:defRPr lang="en-US" sz="2000" i="0" dirty="0" smtClean="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7" name="divider title">
            <a:extLst>
              <a:ext uri="{FF2B5EF4-FFF2-40B4-BE49-F238E27FC236}">
                <a16:creationId xmlns:a16="http://schemas.microsoft.com/office/drawing/2014/main" id="{7027E245-FD12-05E9-6D4F-9152F88853BA}"/>
              </a:ext>
            </a:extLst>
          </p:cNvPr>
          <p:cNvSpPr>
            <a:spLocks noGrp="1"/>
          </p:cNvSpPr>
          <p:nvPr>
            <p:ph type="body" idx="13" hasCustomPrompt="1"/>
          </p:nvPr>
        </p:nvSpPr>
        <p:spPr>
          <a:xfrm>
            <a:off x="539999" y="1476000"/>
            <a:ext cx="6120000" cy="2304000"/>
          </a:xfrm>
        </p:spPr>
        <p:txBody>
          <a:bodyPr anchor="b"/>
          <a:lstStyle>
            <a:lvl1pPr marL="0" indent="0">
              <a:lnSpc>
                <a:spcPts val="4000"/>
              </a:lnSpc>
              <a:spcBef>
                <a:spcPts val="0"/>
              </a:spcBef>
              <a:spcAft>
                <a:spcPts val="0"/>
              </a:spcAft>
              <a:buNone/>
              <a:defRPr lang="en-US" sz="3600" b="0" kern="1200" spc="0" baseline="0" smtClean="0">
                <a:solidFill>
                  <a:schemeClr val="tx1"/>
                </a:solidFill>
                <a:latin typeface="+mj-lt"/>
                <a:ea typeface="Segoe UI Black" panose="020B0A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r>
              <a:rPr lang="en-US"/>
              <a:t>edit </a:t>
            </a:r>
            <a:br>
              <a:rPr lang="en-US"/>
            </a:br>
            <a:r>
              <a:rPr lang="en-US"/>
              <a:t>Master </a:t>
            </a:r>
            <a:r>
              <a:rPr lang="en-US" dirty="0"/>
              <a:t>text styles</a:t>
            </a:r>
          </a:p>
        </p:txBody>
      </p:sp>
    </p:spTree>
    <p:extLst>
      <p:ext uri="{BB962C8B-B14F-4D97-AF65-F5344CB8AC3E}">
        <p14:creationId xmlns:p14="http://schemas.microsoft.com/office/powerpoint/2010/main" val="42652264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  046 : 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661435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49B57F66-1E25-BEF2-2840-BC348302B416}"/>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4" name="slide number">
            <a:extLst>
              <a:ext uri="{FF2B5EF4-FFF2-40B4-BE49-F238E27FC236}">
                <a16:creationId xmlns:a16="http://schemas.microsoft.com/office/drawing/2014/main" id="{133DE3DD-35F4-0544-EA20-8DFF7635420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5" name="footer">
            <a:extLst>
              <a:ext uri="{FF2B5EF4-FFF2-40B4-BE49-F238E27FC236}">
                <a16:creationId xmlns:a16="http://schemas.microsoft.com/office/drawing/2014/main" id="{26C97F54-C050-02E2-007C-884C1343F65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6" name="date">
            <a:extLst>
              <a:ext uri="{FF2B5EF4-FFF2-40B4-BE49-F238E27FC236}">
                <a16:creationId xmlns:a16="http://schemas.microsoft.com/office/drawing/2014/main" id="{BF5DF564-1583-214B-1FF2-64660F623A53}"/>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7" name="text">
            <a:extLst>
              <a:ext uri="{FF2B5EF4-FFF2-40B4-BE49-F238E27FC236}">
                <a16:creationId xmlns:a16="http://schemas.microsoft.com/office/drawing/2014/main" id="{97E6113D-8276-DBCB-BE23-99275743B1F6}"/>
              </a:ext>
            </a:extLst>
          </p:cNvPr>
          <p:cNvSpPr>
            <a:spLocks noGrp="1"/>
          </p:cNvSpPr>
          <p:nvPr>
            <p:ph type="body" sz="quarter" idx="14"/>
          </p:nvPr>
        </p:nvSpPr>
        <p:spPr>
          <a:xfrm>
            <a:off x="1979999" y="2545091"/>
            <a:ext cx="6840000" cy="3600000"/>
          </a:xfrm>
        </p:spPr>
        <p:txBody>
          <a:bodyPr/>
          <a:lstStyle>
            <a:lvl1pPr>
              <a:lnSpc>
                <a:spcPts val="1800"/>
              </a:lnSpc>
              <a:spcBef>
                <a:spcPts val="600"/>
              </a:spcBef>
              <a:spcAft>
                <a:spcPts val="600"/>
              </a:spcAft>
              <a:tabLst>
                <a:tab pos="355600" algn="l"/>
              </a:tabLst>
              <a:defRPr>
                <a:latin typeface="Segoe UI Light" panose="020B0502040204020203" pitchFamily="34" charset="0"/>
                <a:cs typeface="Segoe UI Light" panose="020B0502040204020203" pitchFamily="34" charset="0"/>
              </a:defRPr>
            </a:lvl1pPr>
            <a:lvl2pPr marL="0" indent="0">
              <a:lnSpc>
                <a:spcPts val="1800"/>
              </a:lnSpc>
              <a:spcBef>
                <a:spcPts val="600"/>
              </a:spcBef>
              <a:spcAft>
                <a:spcPts val="600"/>
              </a:spcAft>
              <a:buNone/>
              <a:tabLst>
                <a:tab pos="355600" algn="l"/>
              </a:tabLst>
              <a:defRPr spc="40" baseline="0">
                <a:latin typeface="Segoe UI Semibold" panose="020B0702040204020203" pitchFamily="34" charset="0"/>
                <a:cs typeface="Segoe UI Semibold" panose="020B0702040204020203" pitchFamily="34" charset="0"/>
              </a:defRPr>
            </a:lvl2pPr>
            <a:lvl3pPr marL="0" indent="0">
              <a:lnSpc>
                <a:spcPts val="1800"/>
              </a:lnSpc>
              <a:spcBef>
                <a:spcPts val="600"/>
              </a:spcBef>
              <a:spcAft>
                <a:spcPts val="600"/>
              </a:spcAft>
              <a:buNone/>
              <a:tabLst>
                <a:tab pos="355600" algn="l"/>
              </a:tabLst>
              <a:defRPr sz="1600">
                <a:solidFill>
                  <a:schemeClr val="accent1"/>
                </a:solidFill>
              </a:defRPr>
            </a:lvl3pPr>
            <a:lvl4pPr marL="0" indent="0">
              <a:lnSpc>
                <a:spcPts val="1800"/>
              </a:lnSpc>
              <a:spcBef>
                <a:spcPts val="600"/>
              </a:spcBef>
              <a:spcAft>
                <a:spcPts val="600"/>
              </a:spcAft>
              <a:buFontTx/>
              <a:buNone/>
              <a:tabLst>
                <a:tab pos="355600" algn="l"/>
              </a:tabLst>
              <a:defRPr cap="all" spc="100" baseline="0">
                <a:solidFill>
                  <a:schemeClr val="tx1"/>
                </a:solidFill>
                <a:latin typeface="Segoe UI Semibold" panose="020B0702040204020203" pitchFamily="34" charset="0"/>
                <a:cs typeface="Segoe UI Semibold" panose="020B0702040204020203" pitchFamily="34" charset="0"/>
              </a:defRPr>
            </a:lvl4pPr>
            <a:lvl5pPr>
              <a:lnSpc>
                <a:spcPts val="1800"/>
              </a:lnSpc>
              <a:spcBef>
                <a:spcPts val="600"/>
              </a:spcBef>
              <a:spcAft>
                <a:spcPts val="600"/>
              </a:spcAft>
              <a:tabLst>
                <a:tab pos="355600" algn="l"/>
              </a:tabLst>
              <a:defRPr>
                <a:solidFill>
                  <a:srgbClr val="FF4B4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0" name="title">
            <a:extLst>
              <a:ext uri="{FF2B5EF4-FFF2-40B4-BE49-F238E27FC236}">
                <a16:creationId xmlns:a16="http://schemas.microsoft.com/office/drawing/2014/main" id="{8AB546F2-9484-3FC2-840F-D7D025E677F4}"/>
              </a:ext>
            </a:extLst>
          </p:cNvPr>
          <p:cNvSpPr>
            <a:spLocks noGrp="1"/>
          </p:cNvSpPr>
          <p:nvPr>
            <p:ph type="title" hasCustomPrompt="1"/>
          </p:nvPr>
        </p:nvSpPr>
        <p:spPr>
          <a:xfrm>
            <a:off x="1979999" y="1476000"/>
            <a:ext cx="6840000" cy="468000"/>
          </a:xfrm>
        </p:spPr>
        <p:txBody>
          <a:bodyPr vert="horz" lIns="0" tIns="0" rIns="0" bIns="0" rtlCol="0" anchor="b">
            <a:noAutofit/>
          </a:bodyPr>
          <a:lstStyle>
            <a:lvl1pPr>
              <a:defRPr lang="en-US" sz="3600" dirty="0">
                <a:solidFill>
                  <a:schemeClr val="tx1"/>
                </a:solidFill>
                <a:latin typeface="+mj-lt"/>
                <a:ea typeface="Calibri" panose="020F0502020204030204" pitchFamily="34" charset="0"/>
                <a:cs typeface="Segoe UI Semibold" panose="020B0502040204020203" pitchFamily="34" charset="0"/>
              </a:defRPr>
            </a:lvl1pPr>
          </a:lstStyle>
          <a:p>
            <a:pPr lvl="0">
              <a:lnSpc>
                <a:spcPts val="4000"/>
              </a:lnSpc>
            </a:pPr>
            <a:r>
              <a:rPr lang="en-US" dirty="0"/>
              <a:t>Agenda</a:t>
            </a:r>
          </a:p>
        </p:txBody>
      </p:sp>
    </p:spTree>
    <p:extLst>
      <p:ext uri="{BB962C8B-B14F-4D97-AF65-F5344CB8AC3E}">
        <p14:creationId xmlns:p14="http://schemas.microsoft.com/office/powerpoint/2010/main" val="2778653888"/>
      </p:ext>
    </p:extLst>
  </p:cSld>
  <p:clrMapOvr>
    <a:masterClrMapping/>
  </p:clrMapOvr>
  <p:extLst>
    <p:ext uri="{DCECCB84-F9BA-43D5-87BE-67443E8EF086}">
      <p15:sldGuideLst xmlns:p15="http://schemas.microsoft.com/office/powerpoint/2012/main">
        <p15:guide id="1" pos="123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  047 : agenda : picture placehol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202945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hape">
            <a:extLst>
              <a:ext uri="{FF2B5EF4-FFF2-40B4-BE49-F238E27FC236}">
                <a16:creationId xmlns:a16="http://schemas.microsoft.com/office/drawing/2014/main" id="{6B444FF9-115C-9C62-5C32-301544072D6A}"/>
              </a:ext>
            </a:extLst>
          </p:cNvPr>
          <p:cNvSpPr/>
          <p:nvPr/>
        </p:nvSpPr>
        <p:spPr>
          <a:xfrm>
            <a:off x="8123268" y="0"/>
            <a:ext cx="4068731" cy="6858000"/>
          </a:xfrm>
          <a:custGeom>
            <a:avLst/>
            <a:gdLst>
              <a:gd name="connsiteX0" fmla="*/ 4068732 w 4068731"/>
              <a:gd name="connsiteY0" fmla="*/ 0 h 6858000"/>
              <a:gd name="connsiteX1" fmla="*/ 2749202 w 4068731"/>
              <a:gd name="connsiteY1" fmla="*/ 0 h 6858000"/>
              <a:gd name="connsiteX2" fmla="*/ 1453802 w 4068731"/>
              <a:gd name="connsiteY2" fmla="*/ 2786380 h 6858000"/>
              <a:gd name="connsiteX3" fmla="*/ 8542 w 4068731"/>
              <a:gd name="connsiteY3" fmla="*/ 4671060 h 6858000"/>
              <a:gd name="connsiteX4" fmla="*/ 1255682 w 4068731"/>
              <a:gd name="connsiteY4" fmla="*/ 6858000 h 6858000"/>
              <a:gd name="connsiteX5" fmla="*/ 4068732 w 4068731"/>
              <a:gd name="connsiteY5" fmla="*/ 6858000 h 6858000"/>
              <a:gd name="connsiteX6" fmla="*/ 4068732 w 40687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8731" h="6858000">
                <a:moveTo>
                  <a:pt x="4068732" y="0"/>
                </a:moveTo>
                <a:lnTo>
                  <a:pt x="2749202" y="0"/>
                </a:lnTo>
                <a:cubicBezTo>
                  <a:pt x="3295302" y="1083310"/>
                  <a:pt x="3080672" y="2165350"/>
                  <a:pt x="1453802" y="2786380"/>
                </a:cubicBezTo>
                <a:cubicBezTo>
                  <a:pt x="672752" y="3072130"/>
                  <a:pt x="86012" y="3787140"/>
                  <a:pt x="8542" y="4671060"/>
                </a:cubicBezTo>
                <a:cubicBezTo>
                  <a:pt x="-74008" y="5614670"/>
                  <a:pt x="449232" y="6471920"/>
                  <a:pt x="1255682" y="6858000"/>
                </a:cubicBezTo>
                <a:lnTo>
                  <a:pt x="4068732" y="6858000"/>
                </a:lnTo>
                <a:lnTo>
                  <a:pt x="4068732" y="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5" name="slide number">
            <a:extLst>
              <a:ext uri="{FF2B5EF4-FFF2-40B4-BE49-F238E27FC236}">
                <a16:creationId xmlns:a16="http://schemas.microsoft.com/office/drawing/2014/main" id="{39AAC393-1463-1EC1-A82F-F996DE84D3D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6" name="footer">
            <a:extLst>
              <a:ext uri="{FF2B5EF4-FFF2-40B4-BE49-F238E27FC236}">
                <a16:creationId xmlns:a16="http://schemas.microsoft.com/office/drawing/2014/main" id="{04FEFFCF-D04D-6B27-6B35-E98D792BAFA9}"/>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7" name="date">
            <a:extLst>
              <a:ext uri="{FF2B5EF4-FFF2-40B4-BE49-F238E27FC236}">
                <a16:creationId xmlns:a16="http://schemas.microsoft.com/office/drawing/2014/main" id="{02DD2C31-BDC2-85A3-B24D-5CBC4747A8F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88" name="picture">
            <a:extLst>
              <a:ext uri="{FF2B5EF4-FFF2-40B4-BE49-F238E27FC236}">
                <a16:creationId xmlns:a16="http://schemas.microsoft.com/office/drawing/2014/main" id="{CCDA154D-FA0F-7258-D1D3-FF4ACED7D2CB}"/>
              </a:ext>
            </a:extLst>
          </p:cNvPr>
          <p:cNvSpPr>
            <a:spLocks noGrp="1" noChangeAspect="1"/>
          </p:cNvSpPr>
          <p:nvPr>
            <p:ph type="pic" sz="quarter" idx="16"/>
          </p:nvPr>
        </p:nvSpPr>
        <p:spPr>
          <a:xfrm>
            <a:off x="7331943" y="874713"/>
            <a:ext cx="3960000" cy="3960000"/>
          </a:xfrm>
          <a:prstGeom prst="flowChartConnector">
            <a:avLst/>
          </a:prstGeom>
          <a:noFill/>
        </p:spPr>
        <p:txBody>
          <a:bodyPr anchor="ctr"/>
          <a:lstStyle>
            <a:lvl1pPr algn="ctr">
              <a:defRPr/>
            </a:lvl1pPr>
          </a:lstStyle>
          <a:p>
            <a:r>
              <a:rPr lang="de-DE"/>
              <a:t>Bild durch Klicken auf Symbol hinzufügen</a:t>
            </a:r>
          </a:p>
        </p:txBody>
      </p:sp>
      <p:sp>
        <p:nvSpPr>
          <p:cNvPr id="3" name="text">
            <a:extLst>
              <a:ext uri="{FF2B5EF4-FFF2-40B4-BE49-F238E27FC236}">
                <a16:creationId xmlns:a16="http://schemas.microsoft.com/office/drawing/2014/main" id="{1E2B67AC-FFA9-F8F8-FF22-3F6E55E16AD7}"/>
              </a:ext>
            </a:extLst>
          </p:cNvPr>
          <p:cNvSpPr>
            <a:spLocks noGrp="1"/>
          </p:cNvSpPr>
          <p:nvPr>
            <p:ph type="body" sz="quarter" idx="14"/>
          </p:nvPr>
        </p:nvSpPr>
        <p:spPr>
          <a:xfrm>
            <a:off x="1979999" y="2545091"/>
            <a:ext cx="5040000" cy="3600000"/>
          </a:xfrm>
        </p:spPr>
        <p:txBody>
          <a:bodyPr/>
          <a:lstStyle>
            <a:lvl1pPr>
              <a:lnSpc>
                <a:spcPts val="1800"/>
              </a:lnSpc>
              <a:spcBef>
                <a:spcPts val="600"/>
              </a:spcBef>
              <a:spcAft>
                <a:spcPts val="600"/>
              </a:spcAft>
              <a:tabLst>
                <a:tab pos="355600" algn="l"/>
              </a:tabLst>
              <a:defRPr>
                <a:latin typeface="Segoe UI Light" panose="020B0502040204020203" pitchFamily="34" charset="0"/>
                <a:cs typeface="Segoe UI Light" panose="020B0502040204020203" pitchFamily="34" charset="0"/>
              </a:defRPr>
            </a:lvl1pPr>
            <a:lvl2pPr marL="0" indent="0">
              <a:lnSpc>
                <a:spcPts val="1800"/>
              </a:lnSpc>
              <a:spcBef>
                <a:spcPts val="600"/>
              </a:spcBef>
              <a:spcAft>
                <a:spcPts val="600"/>
              </a:spcAft>
              <a:buNone/>
              <a:tabLst>
                <a:tab pos="355600" algn="l"/>
              </a:tabLst>
              <a:defRPr spc="40" baseline="0">
                <a:latin typeface="Segoe UI Semibold" panose="020B0702040204020203" pitchFamily="34" charset="0"/>
                <a:cs typeface="Segoe UI Semibold" panose="020B0702040204020203" pitchFamily="34" charset="0"/>
              </a:defRPr>
            </a:lvl2pPr>
            <a:lvl3pPr marL="0" indent="0">
              <a:lnSpc>
                <a:spcPts val="1800"/>
              </a:lnSpc>
              <a:spcBef>
                <a:spcPts val="600"/>
              </a:spcBef>
              <a:spcAft>
                <a:spcPts val="600"/>
              </a:spcAft>
              <a:buNone/>
              <a:tabLst>
                <a:tab pos="355600" algn="l"/>
              </a:tabLst>
              <a:defRPr sz="1600">
                <a:solidFill>
                  <a:schemeClr val="accent1"/>
                </a:solidFill>
              </a:defRPr>
            </a:lvl3pPr>
            <a:lvl4pPr marL="0" indent="0">
              <a:lnSpc>
                <a:spcPts val="1800"/>
              </a:lnSpc>
              <a:spcBef>
                <a:spcPts val="600"/>
              </a:spcBef>
              <a:spcAft>
                <a:spcPts val="600"/>
              </a:spcAft>
              <a:buFontTx/>
              <a:buNone/>
              <a:tabLst>
                <a:tab pos="355600" algn="l"/>
              </a:tabLst>
              <a:defRPr cap="all" spc="100" baseline="0">
                <a:solidFill>
                  <a:schemeClr val="tx1"/>
                </a:solidFill>
                <a:latin typeface="Segoe UI Semibold" panose="020B0702040204020203" pitchFamily="34" charset="0"/>
                <a:cs typeface="Segoe UI Semibold" panose="020B0702040204020203" pitchFamily="34" charset="0"/>
              </a:defRPr>
            </a:lvl4pPr>
            <a:lvl5pPr>
              <a:lnSpc>
                <a:spcPts val="1800"/>
              </a:lnSpc>
              <a:spcBef>
                <a:spcPts val="600"/>
              </a:spcBef>
              <a:spcAft>
                <a:spcPts val="600"/>
              </a:spcAft>
              <a:tabLst>
                <a:tab pos="355600" algn="l"/>
              </a:tabLst>
              <a:defRPr>
                <a:solidFill>
                  <a:srgbClr val="FF4B4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title">
            <a:extLst>
              <a:ext uri="{FF2B5EF4-FFF2-40B4-BE49-F238E27FC236}">
                <a16:creationId xmlns:a16="http://schemas.microsoft.com/office/drawing/2014/main" id="{AC88E0FE-794B-A3A2-B2FE-AEC80F80F12B}"/>
              </a:ext>
            </a:extLst>
          </p:cNvPr>
          <p:cNvSpPr>
            <a:spLocks noGrp="1"/>
          </p:cNvSpPr>
          <p:nvPr>
            <p:ph type="title" hasCustomPrompt="1"/>
          </p:nvPr>
        </p:nvSpPr>
        <p:spPr>
          <a:xfrm>
            <a:off x="1979999" y="1476000"/>
            <a:ext cx="5040000" cy="468000"/>
          </a:xfrm>
        </p:spPr>
        <p:txBody>
          <a:bodyPr vert="horz" lIns="0" tIns="0" rIns="0" bIns="0" rtlCol="0" anchor="b">
            <a:noAutofit/>
          </a:bodyPr>
          <a:lstStyle>
            <a:lvl1pPr>
              <a:defRPr lang="en-US" sz="3600" dirty="0">
                <a:ea typeface="Calibri" panose="020F0502020204030204" pitchFamily="34" charset="0"/>
                <a:cs typeface="Segoe UI Semibold" panose="020B0502040204020203" pitchFamily="34" charset="0"/>
              </a:defRPr>
            </a:lvl1pPr>
          </a:lstStyle>
          <a:p>
            <a:pPr lvl="0">
              <a:lnSpc>
                <a:spcPts val="4000"/>
              </a:lnSpc>
            </a:pPr>
            <a:r>
              <a:rPr lang="en-US" dirty="0"/>
              <a:t>Agenda</a:t>
            </a:r>
          </a:p>
        </p:txBody>
      </p:sp>
    </p:spTree>
    <p:extLst>
      <p:ext uri="{BB962C8B-B14F-4D97-AF65-F5344CB8AC3E}">
        <p14:creationId xmlns:p14="http://schemas.microsoft.com/office/powerpoint/2010/main" val="1541484639"/>
      </p:ext>
    </p:extLst>
  </p:cSld>
  <p:clrMapOvr>
    <a:masterClrMapping/>
  </p:clrMapOvr>
  <p:extLst>
    <p:ext uri="{DCECCB84-F9BA-43D5-87BE-67443E8EF086}">
      <p15:sldGuideLst xmlns:p15="http://schemas.microsoft.com/office/powerpoint/2012/main">
        <p15:guide id="1" pos="12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  004 : 4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lide number">
            <a:extLst>
              <a:ext uri="{FF2B5EF4-FFF2-40B4-BE49-F238E27FC236}">
                <a16:creationId xmlns:a16="http://schemas.microsoft.com/office/drawing/2014/main" id="{7587F319-9817-5E8C-3267-E8B5F5655F9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3" name="footer">
            <a:extLst>
              <a:ext uri="{FF2B5EF4-FFF2-40B4-BE49-F238E27FC236}">
                <a16:creationId xmlns:a16="http://schemas.microsoft.com/office/drawing/2014/main" id="{F5CDEDD9-5767-BF78-73FE-C497E457838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4" name="date">
            <a:extLst>
              <a:ext uri="{FF2B5EF4-FFF2-40B4-BE49-F238E27FC236}">
                <a16:creationId xmlns:a16="http://schemas.microsoft.com/office/drawing/2014/main" id="{184078D7-3AA4-7E7A-E9A2-74797825128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9046863"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6211242"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3375621"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6000"/>
            <a:ext cx="2592000" cy="468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5" name="navigation">
            <a:extLst>
              <a:ext uri="{FF2B5EF4-FFF2-40B4-BE49-F238E27FC236}">
                <a16:creationId xmlns:a16="http://schemas.microsoft.com/office/drawing/2014/main" id="{E2DB2781-02B7-8F48-880C-0864DAF6A9C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280283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  048 : endpage : contacts :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2422289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hape">
            <a:extLst>
              <a:ext uri="{FF2B5EF4-FFF2-40B4-BE49-F238E27FC236}">
                <a16:creationId xmlns:a16="http://schemas.microsoft.com/office/drawing/2014/main" id="{DEB7BC1F-A79B-AA66-7970-3BCA12F439D4}"/>
              </a:ext>
            </a:extLst>
          </p:cNvPr>
          <p:cNvSpPr/>
          <p:nvPr/>
        </p:nvSpPr>
        <p:spPr>
          <a:xfrm>
            <a:off x="8023859" y="0"/>
            <a:ext cx="4168140" cy="6858000"/>
          </a:xfrm>
          <a:custGeom>
            <a:avLst/>
            <a:gdLst>
              <a:gd name="connsiteX0" fmla="*/ 2955290 w 4168140"/>
              <a:gd name="connsiteY0" fmla="*/ 6858000 h 6858000"/>
              <a:gd name="connsiteX1" fmla="*/ 1841500 w 4168140"/>
              <a:gd name="connsiteY1" fmla="*/ 3779520 h 6858000"/>
              <a:gd name="connsiteX2" fmla="*/ 1841500 w 4168140"/>
              <a:gd name="connsiteY2" fmla="*/ 3779520 h 6858000"/>
              <a:gd name="connsiteX3" fmla="*/ 990600 w 4168140"/>
              <a:gd name="connsiteY3" fmla="*/ 1487170 h 6858000"/>
              <a:gd name="connsiteX4" fmla="*/ 0 w 4168140"/>
              <a:gd name="connsiteY4" fmla="*/ 0 h 6858000"/>
              <a:gd name="connsiteX5" fmla="*/ 4168140 w 4168140"/>
              <a:gd name="connsiteY5" fmla="*/ 0 h 6858000"/>
              <a:gd name="connsiteX6" fmla="*/ 4168140 w 4168140"/>
              <a:gd name="connsiteY6" fmla="*/ 6858000 h 6858000"/>
              <a:gd name="connsiteX7" fmla="*/ 2955290 w 416814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8140" h="6858000">
                <a:moveTo>
                  <a:pt x="2955290" y="6858000"/>
                </a:moveTo>
                <a:cubicBezTo>
                  <a:pt x="2167890" y="6076950"/>
                  <a:pt x="1727200" y="4963160"/>
                  <a:pt x="1841500" y="3779520"/>
                </a:cubicBezTo>
                <a:lnTo>
                  <a:pt x="1841500" y="3779520"/>
                </a:lnTo>
                <a:cubicBezTo>
                  <a:pt x="1991360" y="2218690"/>
                  <a:pt x="1736090" y="1946910"/>
                  <a:pt x="990600" y="1487170"/>
                </a:cubicBezTo>
                <a:cubicBezTo>
                  <a:pt x="464820" y="1163320"/>
                  <a:pt x="96520" y="619760"/>
                  <a:pt x="0" y="0"/>
                </a:cubicBezTo>
                <a:lnTo>
                  <a:pt x="4168140" y="0"/>
                </a:lnTo>
                <a:lnTo>
                  <a:pt x="4168140" y="6858000"/>
                </a:lnTo>
                <a:lnTo>
                  <a:pt x="2955290"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7" name="slide number">
            <a:extLst>
              <a:ext uri="{FF2B5EF4-FFF2-40B4-BE49-F238E27FC236}">
                <a16:creationId xmlns:a16="http://schemas.microsoft.com/office/drawing/2014/main" id="{9A4CF64D-F9BF-7921-7E12-A28AA812D43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8" name="footer">
            <a:extLst>
              <a:ext uri="{FF2B5EF4-FFF2-40B4-BE49-F238E27FC236}">
                <a16:creationId xmlns:a16="http://schemas.microsoft.com/office/drawing/2014/main" id="{D54F34F2-1FD1-16F8-9498-18294A40DEB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9" name="date">
            <a:extLst>
              <a:ext uri="{FF2B5EF4-FFF2-40B4-BE49-F238E27FC236}">
                <a16:creationId xmlns:a16="http://schemas.microsoft.com/office/drawing/2014/main" id="{8D24AD69-2ABC-1FC7-650C-97853CAEC9C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 name="picture freeform">
            <a:extLst>
              <a:ext uri="{FF2B5EF4-FFF2-40B4-BE49-F238E27FC236}">
                <a16:creationId xmlns:a16="http://schemas.microsoft.com/office/drawing/2014/main" id="{06D95D9A-7ABF-0C99-E0D3-6102DCF5C767}"/>
              </a:ext>
            </a:extLst>
          </p:cNvPr>
          <p:cNvSpPr>
            <a:spLocks noGrp="1" noChangeAspect="1"/>
          </p:cNvSpPr>
          <p:nvPr>
            <p:ph type="pic" sz="quarter" idx="16"/>
          </p:nvPr>
        </p:nvSpPr>
        <p:spPr>
          <a:xfrm>
            <a:off x="6984000" y="1188000"/>
            <a:ext cx="5208000" cy="5670000"/>
          </a:xfrm>
          <a:custGeom>
            <a:avLst/>
            <a:gdLst>
              <a:gd name="connsiteX0" fmla="*/ 3204000 w 5208000"/>
              <a:gd name="connsiteY0" fmla="*/ 0 h 5670000"/>
              <a:gd name="connsiteX1" fmla="*/ 4995387 w 5208000"/>
              <a:gd name="connsiteY1" fmla="*/ 547193 h 5670000"/>
              <a:gd name="connsiteX2" fmla="*/ 5208000 w 5208000"/>
              <a:gd name="connsiteY2" fmla="*/ 706182 h 5670000"/>
              <a:gd name="connsiteX3" fmla="*/ 5208000 w 5208000"/>
              <a:gd name="connsiteY3" fmla="*/ 5670000 h 5670000"/>
              <a:gd name="connsiteX4" fmla="*/ 1158959 w 5208000"/>
              <a:gd name="connsiteY4" fmla="*/ 5670000 h 5670000"/>
              <a:gd name="connsiteX5" fmla="*/ 938430 w 5208000"/>
              <a:gd name="connsiteY5" fmla="*/ 5469570 h 5670000"/>
              <a:gd name="connsiteX6" fmla="*/ 0 w 5208000"/>
              <a:gd name="connsiteY6" fmla="*/ 3204000 h 5670000"/>
              <a:gd name="connsiteX7" fmla="*/ 3204000 w 5208000"/>
              <a:gd name="connsiteY7" fmla="*/ 0 h 56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8000" h="5670000">
                <a:moveTo>
                  <a:pt x="3204000" y="0"/>
                </a:moveTo>
                <a:cubicBezTo>
                  <a:pt x="3867570" y="0"/>
                  <a:pt x="4484025" y="201724"/>
                  <a:pt x="4995387" y="547193"/>
                </a:cubicBezTo>
                <a:lnTo>
                  <a:pt x="5208000" y="706182"/>
                </a:lnTo>
                <a:lnTo>
                  <a:pt x="5208000" y="5670000"/>
                </a:lnTo>
                <a:lnTo>
                  <a:pt x="1158959" y="5670000"/>
                </a:lnTo>
                <a:lnTo>
                  <a:pt x="938430" y="5469570"/>
                </a:lnTo>
                <a:cubicBezTo>
                  <a:pt x="358620" y="4889760"/>
                  <a:pt x="0" y="4088760"/>
                  <a:pt x="0" y="3204000"/>
                </a:cubicBezTo>
                <a:cubicBezTo>
                  <a:pt x="0" y="1434480"/>
                  <a:pt x="1434480" y="0"/>
                  <a:pt x="3204000" y="0"/>
                </a:cubicBezTo>
                <a:close/>
              </a:path>
            </a:pathLst>
          </a:custGeom>
          <a:noFill/>
        </p:spPr>
        <p:txBody>
          <a:bodyPr wrap="square" anchor="ctr">
            <a:noAutofit/>
          </a:bodyPr>
          <a:lstStyle>
            <a:lvl1pPr algn="ctr">
              <a:defRPr/>
            </a:lvl1pPr>
          </a:lstStyle>
          <a:p>
            <a:r>
              <a:rPr lang="de-DE"/>
              <a:t>Bild durch Klicken auf Symbol hinzufügen</a:t>
            </a:r>
          </a:p>
        </p:txBody>
      </p:sp>
      <p:sp>
        <p:nvSpPr>
          <p:cNvPr id="13" name="subhead">
            <a:extLst>
              <a:ext uri="{FF2B5EF4-FFF2-40B4-BE49-F238E27FC236}">
                <a16:creationId xmlns:a16="http://schemas.microsoft.com/office/drawing/2014/main" id="{F67A6F1F-133D-4546-591C-CB2926538A9E}"/>
              </a:ext>
            </a:extLst>
          </p:cNvPr>
          <p:cNvSpPr>
            <a:spLocks noGrp="1"/>
          </p:cNvSpPr>
          <p:nvPr>
            <p:ph type="body" idx="15"/>
          </p:nvPr>
        </p:nvSpPr>
        <p:spPr>
          <a:xfrm>
            <a:off x="691943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14" name="subhead">
            <a:extLst>
              <a:ext uri="{FF2B5EF4-FFF2-40B4-BE49-F238E27FC236}">
                <a16:creationId xmlns:a16="http://schemas.microsoft.com/office/drawing/2014/main" id="{AB8E8C71-0420-F71A-7AA1-4542827B232B}"/>
              </a:ext>
            </a:extLst>
          </p:cNvPr>
          <p:cNvSpPr>
            <a:spLocks noGrp="1"/>
          </p:cNvSpPr>
          <p:nvPr>
            <p:ph type="body" idx="14"/>
          </p:nvPr>
        </p:nvSpPr>
        <p:spPr>
          <a:xfrm>
            <a:off x="3729715"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15" name="subhead">
            <a:extLst>
              <a:ext uri="{FF2B5EF4-FFF2-40B4-BE49-F238E27FC236}">
                <a16:creationId xmlns:a16="http://schemas.microsoft.com/office/drawing/2014/main" id="{40687540-1D0B-FE54-D00D-FEC7240B1C35}"/>
              </a:ext>
            </a:extLst>
          </p:cNvPr>
          <p:cNvSpPr>
            <a:spLocks noGrp="1"/>
          </p:cNvSpPr>
          <p:nvPr>
            <p:ph type="body" idx="1"/>
          </p:nvPr>
        </p:nvSpPr>
        <p:spPr>
          <a:xfrm>
            <a:off x="54000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57" name="title">
            <a:extLst>
              <a:ext uri="{FF2B5EF4-FFF2-40B4-BE49-F238E27FC236}">
                <a16:creationId xmlns:a16="http://schemas.microsoft.com/office/drawing/2014/main" id="{2B2872E1-DDB4-35E2-92B5-17EB99D52185}"/>
              </a:ext>
            </a:extLst>
          </p:cNvPr>
          <p:cNvSpPr>
            <a:spLocks noGrp="1"/>
          </p:cNvSpPr>
          <p:nvPr>
            <p:ph type="body" idx="13"/>
          </p:nvPr>
        </p:nvSpPr>
        <p:spPr>
          <a:xfrm>
            <a:off x="540000" y="612000"/>
            <a:ext cx="9252000" cy="2520000"/>
          </a:xfrm>
        </p:spPr>
        <p:txBody>
          <a:bodyPr anchor="b"/>
          <a:lstStyle>
            <a:lvl1pPr marL="0" indent="0">
              <a:lnSpc>
                <a:spcPts val="6200"/>
              </a:lnSpc>
              <a:buNone/>
              <a:defRPr sz="6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extLst>
      <p:ext uri="{BB962C8B-B14F-4D97-AF65-F5344CB8AC3E}">
        <p14:creationId xmlns:p14="http://schemas.microsoft.com/office/powerpoint/2010/main" val="284547387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  049 : team : 8 pictures : 8 names + rol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650158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slide number">
            <a:extLst>
              <a:ext uri="{FF2B5EF4-FFF2-40B4-BE49-F238E27FC236}">
                <a16:creationId xmlns:a16="http://schemas.microsoft.com/office/drawing/2014/main" id="{BFE64E29-7CD5-4375-8CC6-67F88FF8CFE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45" name="footer">
            <a:extLst>
              <a:ext uri="{FF2B5EF4-FFF2-40B4-BE49-F238E27FC236}">
                <a16:creationId xmlns:a16="http://schemas.microsoft.com/office/drawing/2014/main" id="{47FF2C98-89C2-049B-2264-7381416C86B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46" name="date">
            <a:extLst>
              <a:ext uri="{FF2B5EF4-FFF2-40B4-BE49-F238E27FC236}">
                <a16:creationId xmlns:a16="http://schemas.microsoft.com/office/drawing/2014/main" id="{E5D7A60A-319A-B603-01C5-CB1B6D25755F}"/>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0" name="shadow 8">
            <a:extLst>
              <a:ext uri="{FF2B5EF4-FFF2-40B4-BE49-F238E27FC236}">
                <a16:creationId xmlns:a16="http://schemas.microsoft.com/office/drawing/2014/main" id="{80DCE6D2-E964-BCC1-4BF3-80619AB6B22F}"/>
              </a:ext>
            </a:extLst>
          </p:cNvPr>
          <p:cNvSpPr txBox="1">
            <a:spLocks/>
          </p:cNvSpPr>
          <p:nvPr/>
        </p:nvSpPr>
        <p:spPr>
          <a:xfrm>
            <a:off x="9115977"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31" name="role 8">
            <a:extLst>
              <a:ext uri="{FF2B5EF4-FFF2-40B4-BE49-F238E27FC236}">
                <a16:creationId xmlns:a16="http://schemas.microsoft.com/office/drawing/2014/main" id="{302AB1C0-479A-FBFB-9955-F8FEBE62F170}"/>
              </a:ext>
            </a:extLst>
          </p:cNvPr>
          <p:cNvSpPr>
            <a:spLocks noGrp="1"/>
          </p:cNvSpPr>
          <p:nvPr>
            <p:ph type="body" idx="30" hasCustomPrompt="1"/>
          </p:nvPr>
        </p:nvSpPr>
        <p:spPr>
          <a:xfrm>
            <a:off x="9115977"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2" name="name 8">
            <a:extLst>
              <a:ext uri="{FF2B5EF4-FFF2-40B4-BE49-F238E27FC236}">
                <a16:creationId xmlns:a16="http://schemas.microsoft.com/office/drawing/2014/main" id="{94859EF9-9A41-580A-9F10-2BACF1F685FE}"/>
              </a:ext>
            </a:extLst>
          </p:cNvPr>
          <p:cNvSpPr>
            <a:spLocks noGrp="1"/>
          </p:cNvSpPr>
          <p:nvPr>
            <p:ph type="body" idx="31"/>
          </p:nvPr>
        </p:nvSpPr>
        <p:spPr>
          <a:xfrm>
            <a:off x="9115977"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7" name="picture 8">
            <a:extLst>
              <a:ext uri="{FF2B5EF4-FFF2-40B4-BE49-F238E27FC236}">
                <a16:creationId xmlns:a16="http://schemas.microsoft.com/office/drawing/2014/main" id="{B89B0E8D-0A4E-D9BD-4E96-1C86F054B41F}"/>
              </a:ext>
            </a:extLst>
          </p:cNvPr>
          <p:cNvSpPr>
            <a:spLocks noGrp="1"/>
          </p:cNvSpPr>
          <p:nvPr>
            <p:ph type="pic" sz="quarter" idx="41"/>
          </p:nvPr>
        </p:nvSpPr>
        <p:spPr>
          <a:xfrm>
            <a:off x="9115977" y="3924000"/>
            <a:ext cx="2520000" cy="1260000"/>
          </a:xfrm>
          <a:prstGeom prst="round2SameRect">
            <a:avLst>
              <a:gd name="adj1" fmla="val 7973"/>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34" name="shadow 7">
            <a:extLst>
              <a:ext uri="{FF2B5EF4-FFF2-40B4-BE49-F238E27FC236}">
                <a16:creationId xmlns:a16="http://schemas.microsoft.com/office/drawing/2014/main" id="{F24DE4CC-0AAA-063C-4C90-B27ADB47A96D}"/>
              </a:ext>
            </a:extLst>
          </p:cNvPr>
          <p:cNvSpPr txBox="1">
            <a:spLocks/>
          </p:cNvSpPr>
          <p:nvPr/>
        </p:nvSpPr>
        <p:spPr>
          <a:xfrm>
            <a:off x="6257318"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35" name="role 7">
            <a:extLst>
              <a:ext uri="{FF2B5EF4-FFF2-40B4-BE49-F238E27FC236}">
                <a16:creationId xmlns:a16="http://schemas.microsoft.com/office/drawing/2014/main" id="{5F4DB279-E952-57B0-ABF3-55F96BC5C067}"/>
              </a:ext>
            </a:extLst>
          </p:cNvPr>
          <p:cNvSpPr>
            <a:spLocks noGrp="1"/>
          </p:cNvSpPr>
          <p:nvPr>
            <p:ph type="body" idx="33" hasCustomPrompt="1"/>
          </p:nvPr>
        </p:nvSpPr>
        <p:spPr>
          <a:xfrm>
            <a:off x="6257318"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6" name="name 7">
            <a:extLst>
              <a:ext uri="{FF2B5EF4-FFF2-40B4-BE49-F238E27FC236}">
                <a16:creationId xmlns:a16="http://schemas.microsoft.com/office/drawing/2014/main" id="{10CF9B7A-17B4-319D-3918-781E07C7378D}"/>
              </a:ext>
            </a:extLst>
          </p:cNvPr>
          <p:cNvSpPr>
            <a:spLocks noGrp="1"/>
          </p:cNvSpPr>
          <p:nvPr>
            <p:ph type="body" idx="34"/>
          </p:nvPr>
        </p:nvSpPr>
        <p:spPr>
          <a:xfrm>
            <a:off x="6257318"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7">
            <a:extLst>
              <a:ext uri="{FF2B5EF4-FFF2-40B4-BE49-F238E27FC236}">
                <a16:creationId xmlns:a16="http://schemas.microsoft.com/office/drawing/2014/main" id="{14AEB7DA-4524-FB65-6503-ECFEC6AED7B2}"/>
              </a:ext>
            </a:extLst>
          </p:cNvPr>
          <p:cNvSpPr>
            <a:spLocks noGrp="1"/>
          </p:cNvSpPr>
          <p:nvPr>
            <p:ph type="pic" sz="quarter" idx="42"/>
          </p:nvPr>
        </p:nvSpPr>
        <p:spPr>
          <a:xfrm>
            <a:off x="6257318" y="3924000"/>
            <a:ext cx="2520000" cy="1260000"/>
          </a:xfrm>
          <a:prstGeom prst="round2SameRect">
            <a:avLst>
              <a:gd name="adj1" fmla="val 9611"/>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38" name="shadow 6">
            <a:extLst>
              <a:ext uri="{FF2B5EF4-FFF2-40B4-BE49-F238E27FC236}">
                <a16:creationId xmlns:a16="http://schemas.microsoft.com/office/drawing/2014/main" id="{1733417B-E0AE-9BBA-7D9C-996AE8AE58DB}"/>
              </a:ext>
            </a:extLst>
          </p:cNvPr>
          <p:cNvSpPr txBox="1">
            <a:spLocks/>
          </p:cNvSpPr>
          <p:nvPr/>
        </p:nvSpPr>
        <p:spPr>
          <a:xfrm>
            <a:off x="3398659"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39" name="role 6">
            <a:extLst>
              <a:ext uri="{FF2B5EF4-FFF2-40B4-BE49-F238E27FC236}">
                <a16:creationId xmlns:a16="http://schemas.microsoft.com/office/drawing/2014/main" id="{203BD5BF-8449-0025-8A80-DDE84CE07B14}"/>
              </a:ext>
            </a:extLst>
          </p:cNvPr>
          <p:cNvSpPr>
            <a:spLocks noGrp="1"/>
          </p:cNvSpPr>
          <p:nvPr>
            <p:ph type="body" idx="36" hasCustomPrompt="1"/>
          </p:nvPr>
        </p:nvSpPr>
        <p:spPr>
          <a:xfrm>
            <a:off x="3398659"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0" name="name 6">
            <a:extLst>
              <a:ext uri="{FF2B5EF4-FFF2-40B4-BE49-F238E27FC236}">
                <a16:creationId xmlns:a16="http://schemas.microsoft.com/office/drawing/2014/main" id="{ACECDBA1-8A88-7944-D598-139FE427F701}"/>
              </a:ext>
            </a:extLst>
          </p:cNvPr>
          <p:cNvSpPr>
            <a:spLocks noGrp="1"/>
          </p:cNvSpPr>
          <p:nvPr>
            <p:ph type="body" idx="37"/>
          </p:nvPr>
        </p:nvSpPr>
        <p:spPr>
          <a:xfrm>
            <a:off x="3398659"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picture 6">
            <a:extLst>
              <a:ext uri="{FF2B5EF4-FFF2-40B4-BE49-F238E27FC236}">
                <a16:creationId xmlns:a16="http://schemas.microsoft.com/office/drawing/2014/main" id="{BB0E6A62-187F-C4B5-1FEE-76C73BEAEBB9}"/>
              </a:ext>
            </a:extLst>
          </p:cNvPr>
          <p:cNvSpPr>
            <a:spLocks noGrp="1"/>
          </p:cNvSpPr>
          <p:nvPr>
            <p:ph type="pic" sz="quarter" idx="43"/>
          </p:nvPr>
        </p:nvSpPr>
        <p:spPr>
          <a:xfrm>
            <a:off x="3398659" y="3924000"/>
            <a:ext cx="2520000" cy="1260000"/>
          </a:xfrm>
          <a:prstGeom prst="round2SameRect">
            <a:avLst>
              <a:gd name="adj1" fmla="val 6840"/>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42" name="shadow 5">
            <a:extLst>
              <a:ext uri="{FF2B5EF4-FFF2-40B4-BE49-F238E27FC236}">
                <a16:creationId xmlns:a16="http://schemas.microsoft.com/office/drawing/2014/main" id="{B6A9C31B-FBD2-CB40-31B7-68A888EC6157}"/>
              </a:ext>
            </a:extLst>
          </p:cNvPr>
          <p:cNvSpPr txBox="1">
            <a:spLocks/>
          </p:cNvSpPr>
          <p:nvPr/>
        </p:nvSpPr>
        <p:spPr>
          <a:xfrm>
            <a:off x="540000" y="396985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43" name="role 5">
            <a:extLst>
              <a:ext uri="{FF2B5EF4-FFF2-40B4-BE49-F238E27FC236}">
                <a16:creationId xmlns:a16="http://schemas.microsoft.com/office/drawing/2014/main" id="{D5C6B1F8-8A43-2891-A841-B8196814AE91}"/>
              </a:ext>
            </a:extLst>
          </p:cNvPr>
          <p:cNvSpPr>
            <a:spLocks noGrp="1"/>
          </p:cNvSpPr>
          <p:nvPr>
            <p:ph type="body" idx="39" hasCustomPrompt="1"/>
          </p:nvPr>
        </p:nvSpPr>
        <p:spPr>
          <a:xfrm>
            <a:off x="540000" y="570789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4" name="name 5">
            <a:extLst>
              <a:ext uri="{FF2B5EF4-FFF2-40B4-BE49-F238E27FC236}">
                <a16:creationId xmlns:a16="http://schemas.microsoft.com/office/drawing/2014/main" id="{C43C94EF-9938-02E0-25BA-5684E24AE185}"/>
              </a:ext>
            </a:extLst>
          </p:cNvPr>
          <p:cNvSpPr>
            <a:spLocks noGrp="1"/>
          </p:cNvSpPr>
          <p:nvPr>
            <p:ph type="body" idx="40"/>
          </p:nvPr>
        </p:nvSpPr>
        <p:spPr>
          <a:xfrm>
            <a:off x="540000" y="5326097"/>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picture 5">
            <a:extLst>
              <a:ext uri="{FF2B5EF4-FFF2-40B4-BE49-F238E27FC236}">
                <a16:creationId xmlns:a16="http://schemas.microsoft.com/office/drawing/2014/main" id="{373AD45E-C08B-9E21-191C-6D7AE722762E}"/>
              </a:ext>
            </a:extLst>
          </p:cNvPr>
          <p:cNvSpPr>
            <a:spLocks noGrp="1"/>
          </p:cNvSpPr>
          <p:nvPr>
            <p:ph type="pic" sz="quarter" idx="44"/>
          </p:nvPr>
        </p:nvSpPr>
        <p:spPr>
          <a:xfrm>
            <a:off x="540000" y="3924000"/>
            <a:ext cx="2520000" cy="1260000"/>
          </a:xfrm>
          <a:prstGeom prst="round2SameRect">
            <a:avLst>
              <a:gd name="adj1" fmla="val 6273"/>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6" name="shadow 4">
            <a:extLst>
              <a:ext uri="{FF2B5EF4-FFF2-40B4-BE49-F238E27FC236}">
                <a16:creationId xmlns:a16="http://schemas.microsoft.com/office/drawing/2014/main" id="{FA17BC66-5A11-4B6D-A49E-B4C21ED32335}"/>
              </a:ext>
            </a:extLst>
          </p:cNvPr>
          <p:cNvSpPr txBox="1">
            <a:spLocks/>
          </p:cNvSpPr>
          <p:nvPr/>
        </p:nvSpPr>
        <p:spPr>
          <a:xfrm>
            <a:off x="9115977"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28" name="role 4">
            <a:extLst>
              <a:ext uri="{FF2B5EF4-FFF2-40B4-BE49-F238E27FC236}">
                <a16:creationId xmlns:a16="http://schemas.microsoft.com/office/drawing/2014/main" id="{1C2FB319-5890-BA63-6178-46B4E15CC6B5}"/>
              </a:ext>
            </a:extLst>
          </p:cNvPr>
          <p:cNvSpPr>
            <a:spLocks noGrp="1"/>
          </p:cNvSpPr>
          <p:nvPr>
            <p:ph type="body" idx="29" hasCustomPrompt="1"/>
          </p:nvPr>
        </p:nvSpPr>
        <p:spPr>
          <a:xfrm>
            <a:off x="9115977"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7" name="name 4">
            <a:extLst>
              <a:ext uri="{FF2B5EF4-FFF2-40B4-BE49-F238E27FC236}">
                <a16:creationId xmlns:a16="http://schemas.microsoft.com/office/drawing/2014/main" id="{0BF8F20A-36F1-9E35-92E4-4231E9BCA137}"/>
              </a:ext>
            </a:extLst>
          </p:cNvPr>
          <p:cNvSpPr>
            <a:spLocks noGrp="1"/>
          </p:cNvSpPr>
          <p:nvPr>
            <p:ph type="body" idx="28"/>
          </p:nvPr>
        </p:nvSpPr>
        <p:spPr>
          <a:xfrm>
            <a:off x="9115977"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4">
            <a:extLst>
              <a:ext uri="{FF2B5EF4-FFF2-40B4-BE49-F238E27FC236}">
                <a16:creationId xmlns:a16="http://schemas.microsoft.com/office/drawing/2014/main" id="{16D161C1-5395-1A70-B6E9-DDB636142C18}"/>
              </a:ext>
            </a:extLst>
          </p:cNvPr>
          <p:cNvSpPr>
            <a:spLocks noGrp="1"/>
          </p:cNvSpPr>
          <p:nvPr>
            <p:ph type="pic" sz="quarter" idx="18"/>
          </p:nvPr>
        </p:nvSpPr>
        <p:spPr>
          <a:xfrm>
            <a:off x="9115977" y="1466475"/>
            <a:ext cx="2520000" cy="1260000"/>
          </a:xfrm>
          <a:prstGeom prst="round2SameRect">
            <a:avLst>
              <a:gd name="adj1" fmla="val 7973"/>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5" name="shadow 3">
            <a:extLst>
              <a:ext uri="{FF2B5EF4-FFF2-40B4-BE49-F238E27FC236}">
                <a16:creationId xmlns:a16="http://schemas.microsoft.com/office/drawing/2014/main" id="{7563E26F-7B5C-BADA-F273-3229870C38C0}"/>
              </a:ext>
            </a:extLst>
          </p:cNvPr>
          <p:cNvSpPr txBox="1">
            <a:spLocks/>
          </p:cNvSpPr>
          <p:nvPr/>
        </p:nvSpPr>
        <p:spPr>
          <a:xfrm>
            <a:off x="6257318"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26" name="role 3">
            <a:extLst>
              <a:ext uri="{FF2B5EF4-FFF2-40B4-BE49-F238E27FC236}">
                <a16:creationId xmlns:a16="http://schemas.microsoft.com/office/drawing/2014/main" id="{B033DFCB-CBEB-03FF-0E21-D4A348D757BE}"/>
              </a:ext>
            </a:extLst>
          </p:cNvPr>
          <p:cNvSpPr>
            <a:spLocks noGrp="1"/>
          </p:cNvSpPr>
          <p:nvPr>
            <p:ph type="body" idx="27" hasCustomPrompt="1"/>
          </p:nvPr>
        </p:nvSpPr>
        <p:spPr>
          <a:xfrm>
            <a:off x="6257318"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5" name="name 3">
            <a:extLst>
              <a:ext uri="{FF2B5EF4-FFF2-40B4-BE49-F238E27FC236}">
                <a16:creationId xmlns:a16="http://schemas.microsoft.com/office/drawing/2014/main" id="{5340354E-C2CE-F1A0-1324-B12089FC1EF0}"/>
              </a:ext>
            </a:extLst>
          </p:cNvPr>
          <p:cNvSpPr>
            <a:spLocks noGrp="1"/>
          </p:cNvSpPr>
          <p:nvPr>
            <p:ph type="body" idx="26"/>
          </p:nvPr>
        </p:nvSpPr>
        <p:spPr>
          <a:xfrm>
            <a:off x="6257318"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 name="picture 3">
            <a:extLst>
              <a:ext uri="{FF2B5EF4-FFF2-40B4-BE49-F238E27FC236}">
                <a16:creationId xmlns:a16="http://schemas.microsoft.com/office/drawing/2014/main" id="{1D0F5D2A-81FE-3833-2907-78B51B326DF1}"/>
              </a:ext>
            </a:extLst>
          </p:cNvPr>
          <p:cNvSpPr>
            <a:spLocks noGrp="1"/>
          </p:cNvSpPr>
          <p:nvPr>
            <p:ph type="pic" sz="quarter" idx="16"/>
          </p:nvPr>
        </p:nvSpPr>
        <p:spPr>
          <a:xfrm>
            <a:off x="6257318" y="1466475"/>
            <a:ext cx="2520000" cy="1260000"/>
          </a:xfrm>
          <a:prstGeom prst="round2SameRect">
            <a:avLst>
              <a:gd name="adj1" fmla="val 9611"/>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1" name="shadow 2">
            <a:extLst>
              <a:ext uri="{FF2B5EF4-FFF2-40B4-BE49-F238E27FC236}">
                <a16:creationId xmlns:a16="http://schemas.microsoft.com/office/drawing/2014/main" id="{3C9B4B1F-8CFB-03B9-8122-CEB6303D9EF6}"/>
              </a:ext>
            </a:extLst>
          </p:cNvPr>
          <p:cNvSpPr txBox="1">
            <a:spLocks/>
          </p:cNvSpPr>
          <p:nvPr/>
        </p:nvSpPr>
        <p:spPr>
          <a:xfrm>
            <a:off x="3398659"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22" name="role 2">
            <a:extLst>
              <a:ext uri="{FF2B5EF4-FFF2-40B4-BE49-F238E27FC236}">
                <a16:creationId xmlns:a16="http://schemas.microsoft.com/office/drawing/2014/main" id="{6A83C635-5C0F-6FD4-9E16-8447B102CB65}"/>
              </a:ext>
            </a:extLst>
          </p:cNvPr>
          <p:cNvSpPr>
            <a:spLocks noGrp="1"/>
          </p:cNvSpPr>
          <p:nvPr>
            <p:ph type="body" idx="25" hasCustomPrompt="1"/>
          </p:nvPr>
        </p:nvSpPr>
        <p:spPr>
          <a:xfrm>
            <a:off x="3398659"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1" name="name 2">
            <a:extLst>
              <a:ext uri="{FF2B5EF4-FFF2-40B4-BE49-F238E27FC236}">
                <a16:creationId xmlns:a16="http://schemas.microsoft.com/office/drawing/2014/main" id="{C918C1F2-8374-4EF1-70F3-0489E4D2FDD9}"/>
              </a:ext>
            </a:extLst>
          </p:cNvPr>
          <p:cNvSpPr>
            <a:spLocks noGrp="1"/>
          </p:cNvSpPr>
          <p:nvPr>
            <p:ph type="body" idx="24"/>
          </p:nvPr>
        </p:nvSpPr>
        <p:spPr>
          <a:xfrm>
            <a:off x="3398659"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picture 2">
            <a:extLst>
              <a:ext uri="{FF2B5EF4-FFF2-40B4-BE49-F238E27FC236}">
                <a16:creationId xmlns:a16="http://schemas.microsoft.com/office/drawing/2014/main" id="{9DC2B4CA-1091-CD31-C625-B499A7922DF0}"/>
              </a:ext>
            </a:extLst>
          </p:cNvPr>
          <p:cNvSpPr>
            <a:spLocks noGrp="1"/>
          </p:cNvSpPr>
          <p:nvPr>
            <p:ph type="pic" sz="quarter" idx="17"/>
          </p:nvPr>
        </p:nvSpPr>
        <p:spPr>
          <a:xfrm>
            <a:off x="3398659" y="1466475"/>
            <a:ext cx="2520000" cy="1260000"/>
          </a:xfrm>
          <a:prstGeom prst="round2SameRect">
            <a:avLst>
              <a:gd name="adj1" fmla="val 6840"/>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13" name="shadow 1">
            <a:extLst>
              <a:ext uri="{FF2B5EF4-FFF2-40B4-BE49-F238E27FC236}">
                <a16:creationId xmlns:a16="http://schemas.microsoft.com/office/drawing/2014/main" id="{2F2350D9-E49F-93C7-DB07-2759AC33BE01}"/>
              </a:ext>
            </a:extLst>
          </p:cNvPr>
          <p:cNvSpPr txBox="1">
            <a:spLocks/>
          </p:cNvSpPr>
          <p:nvPr/>
        </p:nvSpPr>
        <p:spPr>
          <a:xfrm>
            <a:off x="540000" y="1512000"/>
            <a:ext cx="2520000" cy="2196000"/>
          </a:xfrm>
          <a:prstGeom prst="roundRect">
            <a:avLst>
              <a:gd name="adj" fmla="val 2716"/>
            </a:avLst>
          </a:prstGeom>
          <a:solidFill>
            <a:schemeClr val="bg1"/>
          </a:solidFill>
          <a:effectLst>
            <a:outerShdw blurRad="63500" algn="ctr" rotWithShape="0">
              <a:schemeClr val="accent4">
                <a:alpha val="50000"/>
              </a:schemeClr>
            </a:outerShdw>
          </a:effectLst>
        </p:spPr>
        <p:txBody>
          <a:bodyPr vert="horz" lIns="180000" tIns="1440000" rIns="180000" bIns="0" rtlCol="0">
            <a:noAutofit/>
          </a:bodyPr>
          <a:lstStyle>
            <a:lvl1pPr indent="0">
              <a:lnSpc>
                <a:spcPts val="1400"/>
              </a:lnSpc>
              <a:spcBef>
                <a:spcPts val="300"/>
              </a:spcBef>
              <a:spcAft>
                <a:spcPts val="300"/>
              </a:spcAft>
              <a:buClr>
                <a:schemeClr val="accent2"/>
              </a:buClr>
              <a:buSzPct val="100000"/>
              <a:buFont typeface="Verdana" panose="020B0604030504040204" pitchFamily="34" charset="0"/>
              <a:buNone/>
              <a:defRPr lang="en-US" sz="1000" b="0" baseline="0" noProof="0" dirty="0">
                <a:solidFill>
                  <a:schemeClr val="tx2"/>
                </a:solidFill>
              </a:defRPr>
            </a:lvl1pPr>
            <a:lvl2pPr marL="216000" indent="-216000">
              <a:lnSpc>
                <a:spcPts val="1800"/>
              </a:lnSpc>
              <a:spcBef>
                <a:spcPts val="300"/>
              </a:spcBef>
              <a:spcAft>
                <a:spcPts val="300"/>
              </a:spcAft>
              <a:buClr>
                <a:srgbClr val="FF4B4B"/>
              </a:buClr>
              <a:buSzPct val="120000"/>
              <a:buFont typeface="Segoe UI" panose="020B0502040204020203" pitchFamily="34" charset="0"/>
              <a:buChar char="•"/>
              <a:tabLst/>
              <a:defRPr lang="en-US" sz="1200">
                <a:solidFill>
                  <a:schemeClr val="tx2"/>
                </a:solidFill>
              </a:defRPr>
            </a:lvl2pPr>
            <a:lvl3pPr marL="432000" indent="-216000">
              <a:lnSpc>
                <a:spcPts val="1800"/>
              </a:lnSpc>
              <a:spcBef>
                <a:spcPts val="300"/>
              </a:spcBef>
              <a:spcAft>
                <a:spcPts val="300"/>
              </a:spcAft>
              <a:buClr>
                <a:srgbClr val="FF4B4B"/>
              </a:buClr>
              <a:buSzPct val="120000"/>
              <a:buFont typeface="Segoe UI" panose="020B0502040204020203" pitchFamily="34" charset="0"/>
              <a:buChar char="‒"/>
              <a:defRPr lang="en-US" sz="1200" b="0" baseline="0" noProof="0">
                <a:solidFill>
                  <a:schemeClr val="tx2"/>
                </a:solidFill>
              </a:defRPr>
            </a:lvl3pPr>
            <a:lvl4pPr marL="648000" indent="-216000">
              <a:lnSpc>
                <a:spcPts val="1800"/>
              </a:lnSpc>
              <a:spcBef>
                <a:spcPts val="300"/>
              </a:spcBef>
              <a:spcAft>
                <a:spcPts val="300"/>
              </a:spcAft>
              <a:buClr>
                <a:srgbClr val="FF4B4B"/>
              </a:buClr>
              <a:buSzPct val="120000"/>
              <a:buFont typeface="Segoe UI" panose="020B0502040204020203" pitchFamily="34" charset="0"/>
              <a:buChar char="−"/>
              <a:defRPr lang="en-US" sz="1200" b="0" cap="none" spc="10" baseline="0" noProof="0">
                <a:cs typeface="Segoe UI Light" panose="020B0502040204020203" pitchFamily="34" charset="0"/>
              </a:defRPr>
            </a:lvl4pPr>
            <a:lvl5pPr marL="0" indent="0">
              <a:lnSpc>
                <a:spcPts val="1800"/>
              </a:lnSpc>
              <a:spcBef>
                <a:spcPts val="600"/>
              </a:spcBef>
              <a:spcAft>
                <a:spcPts val="300"/>
              </a:spcAft>
              <a:buFont typeface="Arial" panose="020B0604020202020204" pitchFamily="34" charset="0"/>
              <a:buNone/>
              <a:defRPr lang="en-US" sz="1200" b="0" spc="40" baseline="0" noProof="0">
                <a:solidFill>
                  <a:schemeClr val="accent1"/>
                </a:solidFill>
                <a:latin typeface="Segoe UI Semibold" panose="020B0702040204020203" pitchFamily="34" charset="0"/>
                <a:cs typeface="Segoe UI Semibold" panose="020B0702040204020203" pitchFamily="34" charset="0"/>
              </a:defRPr>
            </a:lvl5pPr>
            <a:lvl6pPr marL="216000" indent="-216000">
              <a:lnSpc>
                <a:spcPts val="1800"/>
              </a:lnSpc>
              <a:spcBef>
                <a:spcPts val="300"/>
              </a:spcBef>
              <a:spcAft>
                <a:spcPts val="300"/>
              </a:spcAft>
              <a:buClr>
                <a:schemeClr val="accent1"/>
              </a:buClr>
              <a:buFont typeface="+mj-lt"/>
              <a:buAutoNum type="arabicPeriod"/>
              <a:defRPr lang="en-US" sz="1200" b="0" cap="none" spc="40" baseline="0" noProof="0">
                <a:ea typeface="Segoe UI Black" panose="020B0A02040204020203" pitchFamily="34" charset="0"/>
                <a:cs typeface="Segoe UI Light" panose="020B0502040204020203" pitchFamily="34" charset="0"/>
              </a:defRPr>
            </a:lvl6pPr>
            <a:lvl7pPr marL="432000" indent="-216000">
              <a:lnSpc>
                <a:spcPts val="1800"/>
              </a:lnSpc>
              <a:spcBef>
                <a:spcPts val="300"/>
              </a:spcBef>
              <a:spcAft>
                <a:spcPts val="300"/>
              </a:spcAft>
              <a:buClr>
                <a:schemeClr val="accent1"/>
              </a:buClr>
              <a:buFont typeface="+mj-lt"/>
              <a:buAutoNum type="alphaLcPeriod"/>
              <a:tabLst/>
              <a:defRPr lang="nl-NL" sz="1200" noProof="0">
                <a:solidFill>
                  <a:schemeClr val="tx2"/>
                </a:solidFill>
              </a:defRPr>
            </a:lvl7pPr>
            <a:lvl8pPr marL="216000" indent="-216000">
              <a:lnSpc>
                <a:spcPts val="1800"/>
              </a:lnSpc>
              <a:spcBef>
                <a:spcPts val="300"/>
              </a:spcBef>
              <a:spcAft>
                <a:spcPts val="300"/>
              </a:spcAft>
              <a:buClr>
                <a:schemeClr val="tx2"/>
              </a:buClr>
              <a:buFont typeface="Wingdings 3" panose="05040102010807070707" pitchFamily="18" charset="2"/>
              <a:buChar char="g"/>
              <a:defRPr lang="nl-NL" sz="1200" noProof="0">
                <a:solidFill>
                  <a:schemeClr val="tx2"/>
                </a:solidFill>
              </a:defRPr>
            </a:lvl8pPr>
            <a:lvl9pPr marL="0" lvl="8" indent="0">
              <a:lnSpc>
                <a:spcPts val="1400"/>
              </a:lnSpc>
              <a:spcBef>
                <a:spcPts val="600"/>
              </a:spcBef>
              <a:spcAft>
                <a:spcPts val="300"/>
              </a:spcAft>
              <a:buClr>
                <a:schemeClr val="accent4"/>
              </a:buClr>
              <a:buFontTx/>
              <a:buNone/>
              <a:defRPr lang="nl-NL" sz="1000" i="0" cap="all" spc="100" baseline="0" noProof="0">
                <a:latin typeface="Segoe UI Semibold" panose="020B0702040204020203" pitchFamily="34" charset="0"/>
                <a:cs typeface="Segoe UI Semibold" panose="020B0702040204020203" pitchFamily="34" charset="0"/>
              </a:defRPr>
            </a:lvl9pPr>
          </a:lstStyle>
          <a:p>
            <a:pPr lvl="8"/>
            <a:endParaRPr lang="en-US"/>
          </a:p>
        </p:txBody>
      </p:sp>
      <p:sp>
        <p:nvSpPr>
          <p:cNvPr id="19" name="role 1">
            <a:extLst>
              <a:ext uri="{FF2B5EF4-FFF2-40B4-BE49-F238E27FC236}">
                <a16:creationId xmlns:a16="http://schemas.microsoft.com/office/drawing/2014/main" id="{90DF335A-A9AE-D9DB-0BAF-E0C176A8BD4F}"/>
              </a:ext>
            </a:extLst>
          </p:cNvPr>
          <p:cNvSpPr>
            <a:spLocks noGrp="1"/>
          </p:cNvSpPr>
          <p:nvPr>
            <p:ph type="body" idx="23" hasCustomPrompt="1"/>
          </p:nvPr>
        </p:nvSpPr>
        <p:spPr>
          <a:xfrm>
            <a:off x="540000" y="3214041"/>
            <a:ext cx="2520000" cy="347662"/>
          </a:xfrm>
        </p:spPr>
        <p:txBody>
          <a:bodyPr lIns="144000" rIns="144000" anchor="t"/>
          <a:lstStyle>
            <a:lvl1pPr marL="0" indent="0">
              <a:lnSpc>
                <a:spcPts val="1400"/>
              </a:lnSpc>
              <a:spcBef>
                <a:spcPts val="0"/>
              </a:spcBef>
              <a:spcAft>
                <a:spcPts val="0"/>
              </a:spcAft>
              <a:buNone/>
              <a:defRPr sz="1000" b="0" cap="none" spc="0" baseline="0">
                <a:latin typeface="+mn-lt"/>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8" name="name 1">
            <a:extLst>
              <a:ext uri="{FF2B5EF4-FFF2-40B4-BE49-F238E27FC236}">
                <a16:creationId xmlns:a16="http://schemas.microsoft.com/office/drawing/2014/main" id="{26D9C5D7-7E8C-31A1-71FF-876D8770D1B4}"/>
              </a:ext>
            </a:extLst>
          </p:cNvPr>
          <p:cNvSpPr>
            <a:spLocks noGrp="1"/>
          </p:cNvSpPr>
          <p:nvPr>
            <p:ph type="body" idx="1"/>
          </p:nvPr>
        </p:nvSpPr>
        <p:spPr>
          <a:xfrm>
            <a:off x="540000" y="2859955"/>
            <a:ext cx="2520000" cy="347662"/>
          </a:xfrm>
        </p:spPr>
        <p:txBody>
          <a:bodyPr lIns="144000" rIns="144000" anchor="t"/>
          <a:lstStyle>
            <a:lvl1pPr marL="0" indent="0">
              <a:lnSpc>
                <a:spcPts val="1400"/>
              </a:lnSpc>
              <a:spcBef>
                <a:spcPts val="0"/>
              </a:spcBef>
              <a:spcAft>
                <a:spcPts val="0"/>
              </a:spcAft>
              <a:buNone/>
              <a:defRPr sz="1000" b="0" cap="all" spc="100" baseline="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picture 1">
            <a:extLst>
              <a:ext uri="{FF2B5EF4-FFF2-40B4-BE49-F238E27FC236}">
                <a16:creationId xmlns:a16="http://schemas.microsoft.com/office/drawing/2014/main" id="{6D4F5E74-E4BC-26A1-6B3C-B5941695269D}"/>
              </a:ext>
            </a:extLst>
          </p:cNvPr>
          <p:cNvSpPr>
            <a:spLocks noGrp="1"/>
          </p:cNvSpPr>
          <p:nvPr>
            <p:ph type="pic" sz="quarter" idx="22"/>
          </p:nvPr>
        </p:nvSpPr>
        <p:spPr>
          <a:xfrm>
            <a:off x="540000" y="1466475"/>
            <a:ext cx="2520000" cy="1260000"/>
          </a:xfrm>
          <a:prstGeom prst="round2SameRect">
            <a:avLst>
              <a:gd name="adj1" fmla="val 6273"/>
              <a:gd name="adj2" fmla="val 0"/>
            </a:avLst>
          </a:prstGeom>
          <a:solidFill>
            <a:schemeClr val="bg1"/>
          </a:solidFill>
          <a:effectLst>
            <a:outerShdw blurRad="63500" algn="tl" rotWithShape="0">
              <a:schemeClr val="accent4">
                <a:alpha val="50000"/>
              </a:schemeClr>
            </a:outerShdw>
          </a:effectLst>
        </p:spPr>
        <p:txBody>
          <a:bodyPr/>
          <a:lstStyle/>
          <a:p>
            <a:r>
              <a:rPr lang="de-DE"/>
              <a:t>Bild durch Klicken auf Symbol hinzufügen</a:t>
            </a:r>
            <a:endParaRPr lang="en-DE"/>
          </a:p>
        </p:txBody>
      </p:sp>
      <p:sp>
        <p:nvSpPr>
          <p:cNvPr id="2" name="title">
            <a:extLst>
              <a:ext uri="{FF2B5EF4-FFF2-40B4-BE49-F238E27FC236}">
                <a16:creationId xmlns:a16="http://schemas.microsoft.com/office/drawing/2014/main" id="{F3754094-CFF9-5176-ADA0-C7C302BF1F77}"/>
              </a:ext>
            </a:extLst>
          </p:cNvPr>
          <p:cNvSpPr>
            <a:spLocks noGrp="1"/>
          </p:cNvSpPr>
          <p:nvPr>
            <p:ph type="title"/>
          </p:nvPr>
        </p:nvSpPr>
        <p:spPr/>
        <p:txBody>
          <a:bodyPr vert="horz"/>
          <a:lstStyle/>
          <a:p>
            <a:r>
              <a:rPr lang="de-DE"/>
              <a:t>Mastertitelformat bearbeiten</a:t>
            </a:r>
            <a:endParaRPr lang="en-US"/>
          </a:p>
        </p:txBody>
      </p:sp>
      <p:sp>
        <p:nvSpPr>
          <p:cNvPr id="6" name="navigation">
            <a:extLst>
              <a:ext uri="{FF2B5EF4-FFF2-40B4-BE49-F238E27FC236}">
                <a16:creationId xmlns:a16="http://schemas.microsoft.com/office/drawing/2014/main" id="{75F76F83-6FC3-B42E-212E-DBFA812FBDE4}"/>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84837644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  050 : team : 3 pictures : 3 names and rol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3021767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hape">
            <a:extLst>
              <a:ext uri="{FF2B5EF4-FFF2-40B4-BE49-F238E27FC236}">
                <a16:creationId xmlns:a16="http://schemas.microsoft.com/office/drawing/2014/main" id="{FE8AD4AF-536E-EE81-A96B-29B63B211164}"/>
              </a:ext>
            </a:extLst>
          </p:cNvPr>
          <p:cNvSpPr/>
          <p:nvPr/>
        </p:nvSpPr>
        <p:spPr>
          <a:xfrm>
            <a:off x="6979913" y="0"/>
            <a:ext cx="5212086" cy="6858000"/>
          </a:xfrm>
          <a:custGeom>
            <a:avLst/>
            <a:gdLst>
              <a:gd name="connsiteX0" fmla="*/ 3272796 w 5212086"/>
              <a:gd name="connsiteY0" fmla="*/ 6858000 h 6858000"/>
              <a:gd name="connsiteX1" fmla="*/ 3187706 w 5212086"/>
              <a:gd name="connsiteY1" fmla="*/ 6630670 h 6858000"/>
              <a:gd name="connsiteX2" fmla="*/ 1892306 w 5212086"/>
              <a:gd name="connsiteY2" fmla="*/ 5591810 h 6858000"/>
              <a:gd name="connsiteX3" fmla="*/ 1892306 w 5212086"/>
              <a:gd name="connsiteY3" fmla="*/ 5591810 h 6858000"/>
              <a:gd name="connsiteX4" fmla="*/ 6 w 5212086"/>
              <a:gd name="connsiteY4" fmla="*/ 3322320 h 6858000"/>
              <a:gd name="connsiteX5" fmla="*/ 839476 w 5212086"/>
              <a:gd name="connsiteY5" fmla="*/ 1554480 h 6858000"/>
              <a:gd name="connsiteX6" fmla="*/ 839476 w 5212086"/>
              <a:gd name="connsiteY6" fmla="*/ 1554480 h 6858000"/>
              <a:gd name="connsiteX7" fmla="*/ 840746 w 5212086"/>
              <a:gd name="connsiteY7" fmla="*/ 1553210 h 6858000"/>
              <a:gd name="connsiteX8" fmla="*/ 843286 w 5212086"/>
              <a:gd name="connsiteY8" fmla="*/ 1550670 h 6858000"/>
              <a:gd name="connsiteX9" fmla="*/ 1903736 w 5212086"/>
              <a:gd name="connsiteY9" fmla="*/ 0 h 6858000"/>
              <a:gd name="connsiteX10" fmla="*/ 5212086 w 5212086"/>
              <a:gd name="connsiteY10" fmla="*/ 0 h 6858000"/>
              <a:gd name="connsiteX11" fmla="*/ 5212086 w 5212086"/>
              <a:gd name="connsiteY11" fmla="*/ 6858000 h 6858000"/>
              <a:gd name="connsiteX12" fmla="*/ 3272796 w 521208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086" h="6858000">
                <a:moveTo>
                  <a:pt x="3272796" y="6858000"/>
                </a:moveTo>
                <a:cubicBezTo>
                  <a:pt x="3239776" y="6784340"/>
                  <a:pt x="3210567" y="6708140"/>
                  <a:pt x="3187706" y="6630670"/>
                </a:cubicBezTo>
                <a:cubicBezTo>
                  <a:pt x="2983236" y="5951220"/>
                  <a:pt x="2824486" y="5759450"/>
                  <a:pt x="1892306" y="5591810"/>
                </a:cubicBezTo>
                <a:lnTo>
                  <a:pt x="1892306" y="5591810"/>
                </a:lnTo>
                <a:cubicBezTo>
                  <a:pt x="814076" y="5398770"/>
                  <a:pt x="-2533" y="4456430"/>
                  <a:pt x="6" y="3322320"/>
                </a:cubicBezTo>
                <a:cubicBezTo>
                  <a:pt x="2546" y="2609850"/>
                  <a:pt x="328936" y="1974850"/>
                  <a:pt x="839476" y="1554480"/>
                </a:cubicBezTo>
                <a:lnTo>
                  <a:pt x="839476" y="1554480"/>
                </a:lnTo>
                <a:cubicBezTo>
                  <a:pt x="839476" y="1554480"/>
                  <a:pt x="840746" y="1554480"/>
                  <a:pt x="840746" y="1553210"/>
                </a:cubicBezTo>
                <a:cubicBezTo>
                  <a:pt x="842017" y="1551940"/>
                  <a:pt x="842017" y="1551940"/>
                  <a:pt x="843286" y="1550670"/>
                </a:cubicBezTo>
                <a:cubicBezTo>
                  <a:pt x="1445267" y="1055370"/>
                  <a:pt x="1798326" y="529590"/>
                  <a:pt x="1903736" y="0"/>
                </a:cubicBezTo>
                <a:lnTo>
                  <a:pt x="5212086" y="0"/>
                </a:lnTo>
                <a:lnTo>
                  <a:pt x="5212086" y="6858000"/>
                </a:lnTo>
                <a:lnTo>
                  <a:pt x="3272796" y="685800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0" name="slide number">
            <a:extLst>
              <a:ext uri="{FF2B5EF4-FFF2-40B4-BE49-F238E27FC236}">
                <a16:creationId xmlns:a16="http://schemas.microsoft.com/office/drawing/2014/main" id="{806DED45-4BC7-C6F5-F26F-6CD59EA5B6A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B32839BA-2D56-A01B-FE5C-F161B633535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9" name="date">
            <a:extLst>
              <a:ext uri="{FF2B5EF4-FFF2-40B4-BE49-F238E27FC236}">
                <a16:creationId xmlns:a16="http://schemas.microsoft.com/office/drawing/2014/main" id="{50109232-4643-9278-B176-335653E00909}"/>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93" name="subhead">
            <a:extLst>
              <a:ext uri="{FF2B5EF4-FFF2-40B4-BE49-F238E27FC236}">
                <a16:creationId xmlns:a16="http://schemas.microsoft.com/office/drawing/2014/main" id="{A621FD8A-0372-D7B0-7589-D502248B5856}"/>
              </a:ext>
            </a:extLst>
          </p:cNvPr>
          <p:cNvSpPr>
            <a:spLocks noGrp="1"/>
          </p:cNvSpPr>
          <p:nvPr>
            <p:ph type="body" idx="18"/>
          </p:nvPr>
        </p:nvSpPr>
        <p:spPr>
          <a:xfrm>
            <a:off x="7796825" y="1800000"/>
            <a:ext cx="2592000" cy="4365850"/>
          </a:xfrm>
          <a:prstGeom prst="roundRect">
            <a:avLst>
              <a:gd name="adj" fmla="val 5039"/>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i="0" dirty="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17" name="text 3">
            <a:extLst>
              <a:ext uri="{FF2B5EF4-FFF2-40B4-BE49-F238E27FC236}">
                <a16:creationId xmlns:a16="http://schemas.microsoft.com/office/drawing/2014/main" id="{03D9F645-BD61-312D-FDBA-3F63F457F0E9}"/>
              </a:ext>
            </a:extLst>
          </p:cNvPr>
          <p:cNvSpPr>
            <a:spLocks noGrp="1"/>
          </p:cNvSpPr>
          <p:nvPr>
            <p:ph type="body" sz="quarter" idx="26"/>
          </p:nvPr>
        </p:nvSpPr>
        <p:spPr>
          <a:xfrm>
            <a:off x="7796825" y="3816000"/>
            <a:ext cx="2592000" cy="2349849"/>
          </a:xfrm>
        </p:spPr>
        <p:txBody>
          <a:bodyPr lIns="216000" rIns="216000"/>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lnSpc>
                <a:spcPts val="1600"/>
              </a:lnSpc>
              <a:spcBef>
                <a:spcPts val="300"/>
              </a:spcBef>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picture 3">
            <a:extLst>
              <a:ext uri="{FF2B5EF4-FFF2-40B4-BE49-F238E27FC236}">
                <a16:creationId xmlns:a16="http://schemas.microsoft.com/office/drawing/2014/main" id="{9FF70640-2E25-EBCF-C164-4D8776EDCC0B}"/>
              </a:ext>
            </a:extLst>
          </p:cNvPr>
          <p:cNvSpPr>
            <a:spLocks noGrp="1"/>
          </p:cNvSpPr>
          <p:nvPr>
            <p:ph type="pic" sz="quarter" idx="23"/>
          </p:nvPr>
        </p:nvSpPr>
        <p:spPr>
          <a:xfrm>
            <a:off x="7797600" y="1800000"/>
            <a:ext cx="2592000" cy="1800000"/>
          </a:xfrm>
          <a:prstGeom prst="round2SameRect">
            <a:avLst>
              <a:gd name="adj1" fmla="val 4811"/>
              <a:gd name="adj2" fmla="val 0"/>
            </a:avLst>
          </a:prstGeom>
          <a:solidFill>
            <a:schemeClr val="bg1"/>
          </a:solidFill>
          <a:effectLst>
            <a:outerShdw blurRad="63500" algn="tl" rotWithShape="0">
              <a:schemeClr val="accent4">
                <a:alpha val="50000"/>
              </a:schemeClr>
            </a:outerShdw>
          </a:effectLst>
        </p:spPr>
        <p:txBody>
          <a:bodyPr/>
          <a:lstStyle>
            <a:lvl1pPr>
              <a:defRPr lang="en-DE" dirty="0"/>
            </a:lvl1pPr>
          </a:lstStyle>
          <a:p>
            <a:r>
              <a:rPr lang="de-DE"/>
              <a:t>Bild durch Klicken auf Symbol hinzufügen</a:t>
            </a:r>
            <a:endParaRPr lang="en-DE"/>
          </a:p>
        </p:txBody>
      </p:sp>
      <p:sp>
        <p:nvSpPr>
          <p:cNvPr id="92" name="subhead">
            <a:extLst>
              <a:ext uri="{FF2B5EF4-FFF2-40B4-BE49-F238E27FC236}">
                <a16:creationId xmlns:a16="http://schemas.microsoft.com/office/drawing/2014/main" id="{0C79B4B6-AEFC-E24C-2B7C-4FE3BD9C9C77}"/>
              </a:ext>
            </a:extLst>
          </p:cNvPr>
          <p:cNvSpPr>
            <a:spLocks noGrp="1"/>
          </p:cNvSpPr>
          <p:nvPr>
            <p:ph type="body" idx="17"/>
          </p:nvPr>
        </p:nvSpPr>
        <p:spPr>
          <a:xfrm>
            <a:off x="4798412" y="1800000"/>
            <a:ext cx="2592000" cy="4365850"/>
          </a:xfrm>
          <a:prstGeom prst="roundRect">
            <a:avLst>
              <a:gd name="adj" fmla="val 6999"/>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i="0" dirty="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16" name="text 2">
            <a:extLst>
              <a:ext uri="{FF2B5EF4-FFF2-40B4-BE49-F238E27FC236}">
                <a16:creationId xmlns:a16="http://schemas.microsoft.com/office/drawing/2014/main" id="{AE529241-D4E7-89E7-5EA8-61F00FC64913}"/>
              </a:ext>
            </a:extLst>
          </p:cNvPr>
          <p:cNvSpPr>
            <a:spLocks noGrp="1"/>
          </p:cNvSpPr>
          <p:nvPr>
            <p:ph type="body" sz="quarter" idx="25"/>
          </p:nvPr>
        </p:nvSpPr>
        <p:spPr>
          <a:xfrm>
            <a:off x="4798412" y="3816000"/>
            <a:ext cx="2592000" cy="2349849"/>
          </a:xfrm>
        </p:spPr>
        <p:txBody>
          <a:bodyPr lIns="216000" rIns="216000"/>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lnSpc>
                <a:spcPts val="1600"/>
              </a:lnSpc>
              <a:spcBef>
                <a:spcPts val="300"/>
              </a:spcBef>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picture 2">
            <a:extLst>
              <a:ext uri="{FF2B5EF4-FFF2-40B4-BE49-F238E27FC236}">
                <a16:creationId xmlns:a16="http://schemas.microsoft.com/office/drawing/2014/main" id="{55B5AD6C-F5DC-9656-D99B-A67A0B7E5052}"/>
              </a:ext>
            </a:extLst>
          </p:cNvPr>
          <p:cNvSpPr>
            <a:spLocks noGrp="1"/>
          </p:cNvSpPr>
          <p:nvPr>
            <p:ph type="pic" sz="quarter" idx="22"/>
          </p:nvPr>
        </p:nvSpPr>
        <p:spPr>
          <a:xfrm>
            <a:off x="4800073" y="1800000"/>
            <a:ext cx="2592000" cy="1800000"/>
          </a:xfrm>
          <a:prstGeom prst="round2SameRect">
            <a:avLst>
              <a:gd name="adj1" fmla="val 4811"/>
              <a:gd name="adj2" fmla="val 0"/>
            </a:avLst>
          </a:prstGeom>
          <a:solidFill>
            <a:schemeClr val="bg1"/>
          </a:solidFill>
          <a:effectLst>
            <a:outerShdw blurRad="63500" algn="tl" rotWithShape="0">
              <a:schemeClr val="accent4">
                <a:alpha val="50000"/>
              </a:schemeClr>
            </a:outerShdw>
          </a:effectLst>
        </p:spPr>
        <p:txBody>
          <a:bodyPr/>
          <a:lstStyle>
            <a:lvl1pPr>
              <a:defRPr lang="en-DE" dirty="0"/>
            </a:lvl1pPr>
          </a:lstStyle>
          <a:p>
            <a:r>
              <a:rPr lang="de-DE"/>
              <a:t>Bild durch Klicken auf Symbol hinzufügen</a:t>
            </a:r>
            <a:endParaRPr lang="en-DE"/>
          </a:p>
        </p:txBody>
      </p:sp>
      <p:sp>
        <p:nvSpPr>
          <p:cNvPr id="49" name="subhead">
            <a:extLst>
              <a:ext uri="{FF2B5EF4-FFF2-40B4-BE49-F238E27FC236}">
                <a16:creationId xmlns:a16="http://schemas.microsoft.com/office/drawing/2014/main" id="{0FE4903D-F047-A069-A010-0199438C5A44}"/>
              </a:ext>
            </a:extLst>
          </p:cNvPr>
          <p:cNvSpPr>
            <a:spLocks noGrp="1"/>
          </p:cNvSpPr>
          <p:nvPr>
            <p:ph type="body" idx="1"/>
          </p:nvPr>
        </p:nvSpPr>
        <p:spPr>
          <a:xfrm>
            <a:off x="1800000" y="1800000"/>
            <a:ext cx="2592000" cy="4365850"/>
          </a:xfrm>
          <a:prstGeom prst="roundRect">
            <a:avLst>
              <a:gd name="adj" fmla="val 5284"/>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i="0" dirty="0">
                <a:solidFill>
                  <a:schemeClr val="tx1"/>
                </a:solidFill>
                <a:latin typeface="Segoe UI Semilight" panose="020B0402040204020203" pitchFamily="34" charset="0"/>
                <a:cs typeface="Segoe UI Semilight" panose="020B0402040204020203" pitchFamily="34" charset="0"/>
              </a:defRPr>
            </a:lvl1pPr>
          </a:lstStyle>
          <a:p>
            <a:pPr lvl="0">
              <a:lnSpc>
                <a:spcPct val="100000"/>
              </a:lnSpc>
            </a:pPr>
            <a:r>
              <a:rPr lang="de-DE"/>
              <a:t>Mastertextformat bearbeiten</a:t>
            </a:r>
          </a:p>
        </p:txBody>
      </p:sp>
      <p:sp>
        <p:nvSpPr>
          <p:cNvPr id="15" name="text 1">
            <a:extLst>
              <a:ext uri="{FF2B5EF4-FFF2-40B4-BE49-F238E27FC236}">
                <a16:creationId xmlns:a16="http://schemas.microsoft.com/office/drawing/2014/main" id="{907A54C3-A2FF-A59E-41B3-23D2F7C1E59E}"/>
              </a:ext>
            </a:extLst>
          </p:cNvPr>
          <p:cNvSpPr>
            <a:spLocks noGrp="1"/>
          </p:cNvSpPr>
          <p:nvPr>
            <p:ph type="body" sz="quarter" idx="24"/>
          </p:nvPr>
        </p:nvSpPr>
        <p:spPr>
          <a:xfrm>
            <a:off x="1800000" y="3816000"/>
            <a:ext cx="2592000" cy="2349849"/>
          </a:xfrm>
        </p:spPr>
        <p:txBody>
          <a:bodyPr lIns="216000" rIns="216000"/>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lnSpc>
                <a:spcPts val="1600"/>
              </a:lnSpc>
              <a:spcBef>
                <a:spcPts val="300"/>
              </a:spcBef>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picture 1">
            <a:extLst>
              <a:ext uri="{FF2B5EF4-FFF2-40B4-BE49-F238E27FC236}">
                <a16:creationId xmlns:a16="http://schemas.microsoft.com/office/drawing/2014/main" id="{48BC97E5-F4FC-CFC7-7C93-504C59D7A2BF}"/>
              </a:ext>
            </a:extLst>
          </p:cNvPr>
          <p:cNvSpPr>
            <a:spLocks noGrp="1"/>
          </p:cNvSpPr>
          <p:nvPr>
            <p:ph type="pic" sz="quarter" idx="21"/>
          </p:nvPr>
        </p:nvSpPr>
        <p:spPr>
          <a:xfrm>
            <a:off x="1800000" y="1800000"/>
            <a:ext cx="2592000" cy="1800000"/>
          </a:xfrm>
          <a:prstGeom prst="round2SameRect">
            <a:avLst>
              <a:gd name="adj1" fmla="val 4811"/>
              <a:gd name="adj2" fmla="val 0"/>
            </a:avLst>
          </a:prstGeom>
          <a:solidFill>
            <a:schemeClr val="bg1"/>
          </a:solidFill>
          <a:effectLst>
            <a:outerShdw blurRad="63500" algn="tl" rotWithShape="0">
              <a:schemeClr val="accent4">
                <a:alpha val="50000"/>
              </a:schemeClr>
            </a:outerShdw>
          </a:effectLst>
        </p:spPr>
        <p:txBody>
          <a:bodyPr/>
          <a:lstStyle>
            <a:lvl1pPr>
              <a:defRPr lang="en-DE" dirty="0"/>
            </a:lvl1pPr>
          </a:lstStyle>
          <a:p>
            <a:r>
              <a:rPr lang="de-DE"/>
              <a:t>Bild durch Klicken auf Symbol hinzufügen</a:t>
            </a:r>
            <a:endParaRPr lang="en-DE"/>
          </a:p>
        </p:txBody>
      </p:sp>
      <p:sp>
        <p:nvSpPr>
          <p:cNvPr id="86" name="title">
            <a:extLst>
              <a:ext uri="{FF2B5EF4-FFF2-40B4-BE49-F238E27FC236}">
                <a16:creationId xmlns:a16="http://schemas.microsoft.com/office/drawing/2014/main" id="{457734AF-380A-E58A-7517-29028ECFA967}"/>
              </a:ext>
            </a:extLst>
          </p:cNvPr>
          <p:cNvSpPr>
            <a:spLocks noGrp="1"/>
          </p:cNvSpPr>
          <p:nvPr>
            <p:ph type="title"/>
          </p:nvPr>
        </p:nvSpPr>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3CCF9C9E-CC68-9C72-1637-DC78701B6BDA}"/>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09601054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  051 : 3 contact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2964460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a:extLst>
              <a:ext uri="{FF2B5EF4-FFF2-40B4-BE49-F238E27FC236}">
                <a16:creationId xmlns:a16="http://schemas.microsoft.com/office/drawing/2014/main" id="{32D5FD21-24FD-155A-3ADD-74927C6B098A}"/>
              </a:ext>
            </a:extLst>
          </p:cNvPr>
          <p:cNvSpPr/>
          <p:nvPr/>
        </p:nvSpPr>
        <p:spPr>
          <a:xfrm>
            <a:off x="4581342" y="0"/>
            <a:ext cx="7611926" cy="6859269"/>
          </a:xfrm>
          <a:custGeom>
            <a:avLst/>
            <a:gdLst>
              <a:gd name="connsiteX0" fmla="*/ 2412547 w 7611926"/>
              <a:gd name="connsiteY0" fmla="*/ 2053590 h 6859269"/>
              <a:gd name="connsiteX1" fmla="*/ 268787 w 7611926"/>
              <a:gd name="connsiteY1" fmla="*/ 3267710 h 6859269"/>
              <a:gd name="connsiteX2" fmla="*/ 1217477 w 7611926"/>
              <a:gd name="connsiteY2" fmla="*/ 6369050 h 6859269"/>
              <a:gd name="connsiteX3" fmla="*/ 1354637 w 7611926"/>
              <a:gd name="connsiteY3" fmla="*/ 6436360 h 6859269"/>
              <a:gd name="connsiteX4" fmla="*/ 1909627 w 7611926"/>
              <a:gd name="connsiteY4" fmla="*/ 6859270 h 6859269"/>
              <a:gd name="connsiteX5" fmla="*/ 7611927 w 7611926"/>
              <a:gd name="connsiteY5" fmla="*/ 6859270 h 6859269"/>
              <a:gd name="connsiteX6" fmla="*/ 7611927 w 7611926"/>
              <a:gd name="connsiteY6" fmla="*/ 0 h 6859269"/>
              <a:gd name="connsiteX7" fmla="*/ 4783638 w 7611926"/>
              <a:gd name="connsiteY7" fmla="*/ 0 h 6859269"/>
              <a:gd name="connsiteX8" fmla="*/ 2412547 w 7611926"/>
              <a:gd name="connsiteY8" fmla="*/ 2053590 h 685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926" h="6859269">
                <a:moveTo>
                  <a:pt x="2412547" y="2053590"/>
                </a:moveTo>
                <a:cubicBezTo>
                  <a:pt x="1551487" y="2009140"/>
                  <a:pt x="700587" y="2454910"/>
                  <a:pt x="268787" y="3267710"/>
                </a:cubicBezTo>
                <a:cubicBezTo>
                  <a:pt x="-325573" y="4385310"/>
                  <a:pt x="98607" y="5774690"/>
                  <a:pt x="1217477" y="6369050"/>
                </a:cubicBezTo>
                <a:cubicBezTo>
                  <a:pt x="1263197" y="6393180"/>
                  <a:pt x="1308917" y="6416040"/>
                  <a:pt x="1354637" y="6436360"/>
                </a:cubicBezTo>
                <a:cubicBezTo>
                  <a:pt x="1642927" y="6565900"/>
                  <a:pt x="1821997" y="6703060"/>
                  <a:pt x="1909627" y="6859270"/>
                </a:cubicBezTo>
                <a:lnTo>
                  <a:pt x="7611927" y="6859270"/>
                </a:lnTo>
                <a:lnTo>
                  <a:pt x="7611927" y="0"/>
                </a:lnTo>
                <a:lnTo>
                  <a:pt x="4783638" y="0"/>
                </a:lnTo>
                <a:cubicBezTo>
                  <a:pt x="4831897" y="1214120"/>
                  <a:pt x="4177847" y="2118360"/>
                  <a:pt x="2412547" y="2053590"/>
                </a:cubicBez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1" name="slide number">
            <a:extLst>
              <a:ext uri="{FF2B5EF4-FFF2-40B4-BE49-F238E27FC236}">
                <a16:creationId xmlns:a16="http://schemas.microsoft.com/office/drawing/2014/main" id="{C5255EC9-22C8-4873-6389-D880A370A1E3}"/>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2" name="footer">
            <a:extLst>
              <a:ext uri="{FF2B5EF4-FFF2-40B4-BE49-F238E27FC236}">
                <a16:creationId xmlns:a16="http://schemas.microsoft.com/office/drawing/2014/main" id="{6AC4CF78-E9FE-A7F7-A653-874905B45539}"/>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3" name="date">
            <a:extLst>
              <a:ext uri="{FF2B5EF4-FFF2-40B4-BE49-F238E27FC236}">
                <a16:creationId xmlns:a16="http://schemas.microsoft.com/office/drawing/2014/main" id="{0A82CFE0-C725-9B9E-D77B-2B402604C53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93" name="subhead">
            <a:extLst>
              <a:ext uri="{FF2B5EF4-FFF2-40B4-BE49-F238E27FC236}">
                <a16:creationId xmlns:a16="http://schemas.microsoft.com/office/drawing/2014/main" id="{A621FD8A-0372-D7B0-7589-D502248B5856}"/>
              </a:ext>
            </a:extLst>
          </p:cNvPr>
          <p:cNvSpPr>
            <a:spLocks noGrp="1"/>
          </p:cNvSpPr>
          <p:nvPr>
            <p:ph type="body" idx="18"/>
          </p:nvPr>
        </p:nvSpPr>
        <p:spPr>
          <a:xfrm>
            <a:off x="7796825" y="1800000"/>
            <a:ext cx="2592000" cy="3600000"/>
          </a:xfrm>
          <a:prstGeom prst="roundRect">
            <a:avLst>
              <a:gd name="adj" fmla="val 2528"/>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dirty="0"/>
            </a:lvl1pPr>
          </a:lstStyle>
          <a:p>
            <a:pPr lvl="0"/>
            <a:r>
              <a:rPr lang="de-DE"/>
              <a:t>Mastertextformat bearbeiten</a:t>
            </a:r>
          </a:p>
        </p:txBody>
      </p:sp>
      <p:sp>
        <p:nvSpPr>
          <p:cNvPr id="92" name="subhead">
            <a:extLst>
              <a:ext uri="{FF2B5EF4-FFF2-40B4-BE49-F238E27FC236}">
                <a16:creationId xmlns:a16="http://schemas.microsoft.com/office/drawing/2014/main" id="{0C79B4B6-AEFC-E24C-2B7C-4FE3BD9C9C77}"/>
              </a:ext>
            </a:extLst>
          </p:cNvPr>
          <p:cNvSpPr>
            <a:spLocks noGrp="1"/>
          </p:cNvSpPr>
          <p:nvPr>
            <p:ph type="body" idx="17"/>
          </p:nvPr>
        </p:nvSpPr>
        <p:spPr>
          <a:xfrm>
            <a:off x="4800073" y="1800000"/>
            <a:ext cx="2592000" cy="3600000"/>
          </a:xfrm>
          <a:prstGeom prst="roundRect">
            <a:avLst>
              <a:gd name="adj" fmla="val 2803"/>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dirty="0"/>
            </a:lvl1pPr>
          </a:lstStyle>
          <a:p>
            <a:pPr lvl="0"/>
            <a:r>
              <a:rPr lang="de-DE"/>
              <a:t>Mastertextformat bearbeiten</a:t>
            </a:r>
          </a:p>
        </p:txBody>
      </p:sp>
      <p:sp>
        <p:nvSpPr>
          <p:cNvPr id="49" name="subhead">
            <a:extLst>
              <a:ext uri="{FF2B5EF4-FFF2-40B4-BE49-F238E27FC236}">
                <a16:creationId xmlns:a16="http://schemas.microsoft.com/office/drawing/2014/main" id="{0FE4903D-F047-A069-A010-0199438C5A44}"/>
              </a:ext>
            </a:extLst>
          </p:cNvPr>
          <p:cNvSpPr>
            <a:spLocks noGrp="1"/>
          </p:cNvSpPr>
          <p:nvPr>
            <p:ph type="body" idx="1"/>
          </p:nvPr>
        </p:nvSpPr>
        <p:spPr>
          <a:xfrm>
            <a:off x="1800000" y="1800000"/>
            <a:ext cx="2592000" cy="3600000"/>
          </a:xfrm>
          <a:prstGeom prst="roundRect">
            <a:avLst>
              <a:gd name="adj" fmla="val 2620"/>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dirty="0"/>
            </a:lvl1pPr>
          </a:lstStyle>
          <a:p>
            <a:pPr lvl="0"/>
            <a:r>
              <a:rPr lang="de-DE"/>
              <a:t>Mastertextformat bearbeiten</a:t>
            </a:r>
          </a:p>
        </p:txBody>
      </p:sp>
      <p:sp>
        <p:nvSpPr>
          <p:cNvPr id="86" name="title">
            <a:extLst>
              <a:ext uri="{FF2B5EF4-FFF2-40B4-BE49-F238E27FC236}">
                <a16:creationId xmlns:a16="http://schemas.microsoft.com/office/drawing/2014/main" id="{457734AF-380A-E58A-7517-29028ECFA967}"/>
              </a:ext>
            </a:extLst>
          </p:cNvPr>
          <p:cNvSpPr>
            <a:spLocks noGrp="1"/>
          </p:cNvSpPr>
          <p:nvPr>
            <p:ph type="title"/>
          </p:nvPr>
        </p:nvSpPr>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F01231DD-94D3-CA6C-C315-67E844A25D95}"/>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96594735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  052 : endpage : contact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ADC9BB8-5C94-93DF-D1D1-439A9686E77E}"/>
              </a:ext>
            </a:extLst>
          </p:cNvPr>
          <p:cNvGraphicFramePr>
            <a:graphicFrameLocks noChangeAspect="1"/>
          </p:cNvGraphicFramePr>
          <p:nvPr>
            <p:custDataLst>
              <p:tags r:id="rId1"/>
            </p:custDataLst>
            <p:extLst>
              <p:ext uri="{D42A27DB-BD31-4B8C-83A1-F6EECF244321}">
                <p14:modId xmlns:p14="http://schemas.microsoft.com/office/powerpoint/2010/main" val="4293958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Object 7" hidden="1">
                        <a:extLst>
                          <a:ext uri="{FF2B5EF4-FFF2-40B4-BE49-F238E27FC236}">
                            <a16:creationId xmlns:a16="http://schemas.microsoft.com/office/drawing/2014/main" id="{9ADC9BB8-5C94-93DF-D1D1-439A9686E7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shape">
            <a:extLst>
              <a:ext uri="{FF2B5EF4-FFF2-40B4-BE49-F238E27FC236}">
                <a16:creationId xmlns:a16="http://schemas.microsoft.com/office/drawing/2014/main" id="{1A6CF203-18B4-1496-271C-29A7721D6A2C}"/>
              </a:ext>
            </a:extLst>
          </p:cNvPr>
          <p:cNvSpPr/>
          <p:nvPr/>
        </p:nvSpPr>
        <p:spPr>
          <a:xfrm>
            <a:off x="3798950" y="0"/>
            <a:ext cx="8393049" cy="6858000"/>
          </a:xfrm>
          <a:custGeom>
            <a:avLst/>
            <a:gdLst>
              <a:gd name="connsiteX0" fmla="*/ 8393049 w 8393049"/>
              <a:gd name="connsiteY0" fmla="*/ 0 h 6858000"/>
              <a:gd name="connsiteX1" fmla="*/ 31369 w 8393049"/>
              <a:gd name="connsiteY1" fmla="*/ 0 h 6858000"/>
              <a:gd name="connsiteX2" fmla="*/ 88519 w 8393049"/>
              <a:gd name="connsiteY2" fmla="*/ 1135380 h 6858000"/>
              <a:gd name="connsiteX3" fmla="*/ 3645790 w 8393049"/>
              <a:gd name="connsiteY3" fmla="*/ 3272790 h 6858000"/>
              <a:gd name="connsiteX4" fmla="*/ 3702940 w 8393049"/>
              <a:gd name="connsiteY4" fmla="*/ 3257550 h 6858000"/>
              <a:gd name="connsiteX5" fmla="*/ 3702940 w 8393049"/>
              <a:gd name="connsiteY5" fmla="*/ 3257550 h 6858000"/>
              <a:gd name="connsiteX6" fmla="*/ 5418709 w 8393049"/>
              <a:gd name="connsiteY6" fmla="*/ 4372610 h 6858000"/>
              <a:gd name="connsiteX7" fmla="*/ 5418709 w 8393049"/>
              <a:gd name="connsiteY7" fmla="*/ 4372610 h 6858000"/>
              <a:gd name="connsiteX8" fmla="*/ 7896480 w 8393049"/>
              <a:gd name="connsiteY8" fmla="*/ 6858000 h 6858000"/>
              <a:gd name="connsiteX9" fmla="*/ 8393049 w 8393049"/>
              <a:gd name="connsiteY9" fmla="*/ 6858000 h 6858000"/>
              <a:gd name="connsiteX10" fmla="*/ 8393049 w 8393049"/>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3049" h="6858000">
                <a:moveTo>
                  <a:pt x="8393049" y="0"/>
                </a:moveTo>
                <a:lnTo>
                  <a:pt x="31369" y="0"/>
                </a:lnTo>
                <a:cubicBezTo>
                  <a:pt x="-23241" y="368300"/>
                  <a:pt x="-8001" y="751840"/>
                  <a:pt x="88519" y="1135380"/>
                </a:cubicBezTo>
                <a:cubicBezTo>
                  <a:pt x="480949" y="2707640"/>
                  <a:pt x="2073529" y="3665220"/>
                  <a:pt x="3645790" y="3272790"/>
                </a:cubicBezTo>
                <a:cubicBezTo>
                  <a:pt x="3664840" y="3267710"/>
                  <a:pt x="3683890" y="3262630"/>
                  <a:pt x="3702940" y="3257550"/>
                </a:cubicBezTo>
                <a:lnTo>
                  <a:pt x="3702940" y="3257550"/>
                </a:lnTo>
                <a:cubicBezTo>
                  <a:pt x="4536059" y="3031490"/>
                  <a:pt x="5032630" y="3253740"/>
                  <a:pt x="5418709" y="4372610"/>
                </a:cubicBezTo>
                <a:lnTo>
                  <a:pt x="5418709" y="4372610"/>
                </a:lnTo>
                <a:cubicBezTo>
                  <a:pt x="5830190" y="5568950"/>
                  <a:pt x="6764909" y="6463030"/>
                  <a:pt x="7896480" y="6858000"/>
                </a:cubicBezTo>
                <a:lnTo>
                  <a:pt x="8393049" y="6858000"/>
                </a:lnTo>
                <a:lnTo>
                  <a:pt x="8393049" y="0"/>
                </a:lnTo>
                <a:close/>
              </a:path>
            </a:pathLst>
          </a:custGeom>
          <a:gradFill>
            <a:gsLst>
              <a:gs pos="0">
                <a:srgbClr val="FF4B4B"/>
              </a:gs>
              <a:gs pos="100000">
                <a:srgbClr val="FF744F"/>
              </a:gs>
            </a:gsLst>
            <a:lin ang="18900000" scaled="1"/>
          </a:gradFill>
          <a:ln w="12700" cap="flat">
            <a:noFill/>
            <a:prstDash val="solid"/>
            <a:miter/>
          </a:ln>
        </p:spPr>
        <p:txBody>
          <a:bodyPr rtlCol="0" anchor="ctr"/>
          <a:lstStyle/>
          <a:p>
            <a:endParaRPr lang="en-DE"/>
          </a:p>
        </p:txBody>
      </p:sp>
      <p:sp>
        <p:nvSpPr>
          <p:cNvPr id="16" name="slide number">
            <a:extLst>
              <a:ext uri="{FF2B5EF4-FFF2-40B4-BE49-F238E27FC236}">
                <a16:creationId xmlns:a16="http://schemas.microsoft.com/office/drawing/2014/main" id="{CFBACB6C-E538-315B-836C-5747BC433DD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7" name="footer">
            <a:extLst>
              <a:ext uri="{FF2B5EF4-FFF2-40B4-BE49-F238E27FC236}">
                <a16:creationId xmlns:a16="http://schemas.microsoft.com/office/drawing/2014/main" id="{CB867239-D2B4-D5DB-1E8A-708333F2D82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8" name="date">
            <a:extLst>
              <a:ext uri="{FF2B5EF4-FFF2-40B4-BE49-F238E27FC236}">
                <a16:creationId xmlns:a16="http://schemas.microsoft.com/office/drawing/2014/main" id="{A908DC11-E6F3-54CF-0E9D-2ADE4513C7F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2" name="subhead">
            <a:extLst>
              <a:ext uri="{FF2B5EF4-FFF2-40B4-BE49-F238E27FC236}">
                <a16:creationId xmlns:a16="http://schemas.microsoft.com/office/drawing/2014/main" id="{18752286-8B19-A943-85AE-D8EA18499432}"/>
              </a:ext>
            </a:extLst>
          </p:cNvPr>
          <p:cNvSpPr>
            <a:spLocks noGrp="1"/>
          </p:cNvSpPr>
          <p:nvPr>
            <p:ph type="body" idx="15"/>
          </p:nvPr>
        </p:nvSpPr>
        <p:spPr>
          <a:xfrm>
            <a:off x="691943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7" name="subhead">
            <a:extLst>
              <a:ext uri="{FF2B5EF4-FFF2-40B4-BE49-F238E27FC236}">
                <a16:creationId xmlns:a16="http://schemas.microsoft.com/office/drawing/2014/main" id="{EF9134AD-568F-4F44-0401-0B1900684669}"/>
              </a:ext>
            </a:extLst>
          </p:cNvPr>
          <p:cNvSpPr>
            <a:spLocks noGrp="1"/>
          </p:cNvSpPr>
          <p:nvPr>
            <p:ph type="body" idx="14"/>
          </p:nvPr>
        </p:nvSpPr>
        <p:spPr>
          <a:xfrm>
            <a:off x="3729715"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9" name="subhead">
            <a:extLst>
              <a:ext uri="{FF2B5EF4-FFF2-40B4-BE49-F238E27FC236}">
                <a16:creationId xmlns:a16="http://schemas.microsoft.com/office/drawing/2014/main" id="{9BE9AB25-3402-897C-7102-5B25952D6A3F}"/>
              </a:ext>
            </a:extLst>
          </p:cNvPr>
          <p:cNvSpPr>
            <a:spLocks noGrp="1"/>
          </p:cNvSpPr>
          <p:nvPr>
            <p:ph type="body" idx="1"/>
          </p:nvPr>
        </p:nvSpPr>
        <p:spPr>
          <a:xfrm>
            <a:off x="540000" y="3645850"/>
            <a:ext cx="2880000" cy="2520000"/>
          </a:xfrm>
          <a:noFill/>
        </p:spPr>
        <p:txBody>
          <a:bodyPr vert="horz" lIns="0" tIns="0" rIns="0" bIns="0" rtlCol="0">
            <a:noAutofit/>
          </a:bodyPr>
          <a:lstStyle>
            <a:lvl1pPr>
              <a:defRPr lang="en-US" dirty="0"/>
            </a:lvl1pPr>
          </a:lstStyle>
          <a:p>
            <a:pPr lvl="0"/>
            <a:r>
              <a:rPr lang="de-DE"/>
              <a:t>Mastertextformat bearbeiten</a:t>
            </a:r>
          </a:p>
        </p:txBody>
      </p:sp>
      <p:sp>
        <p:nvSpPr>
          <p:cNvPr id="57" name="title">
            <a:extLst>
              <a:ext uri="{FF2B5EF4-FFF2-40B4-BE49-F238E27FC236}">
                <a16:creationId xmlns:a16="http://schemas.microsoft.com/office/drawing/2014/main" id="{2B2872E1-DDB4-35E2-92B5-17EB99D52185}"/>
              </a:ext>
            </a:extLst>
          </p:cNvPr>
          <p:cNvSpPr>
            <a:spLocks noGrp="1"/>
          </p:cNvSpPr>
          <p:nvPr>
            <p:ph type="body" idx="13"/>
          </p:nvPr>
        </p:nvSpPr>
        <p:spPr>
          <a:xfrm>
            <a:off x="540000" y="612000"/>
            <a:ext cx="9264442" cy="2520000"/>
          </a:xfrm>
        </p:spPr>
        <p:txBody>
          <a:bodyPr anchor="b"/>
          <a:lstStyle>
            <a:lvl1pPr marL="0" indent="0">
              <a:lnSpc>
                <a:spcPts val="6200"/>
              </a:lnSpc>
              <a:buNone/>
              <a:defRPr sz="6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extLst>
      <p:ext uri="{BB962C8B-B14F-4D97-AF65-F5344CB8AC3E}">
        <p14:creationId xmlns:p14="http://schemas.microsoft.com/office/powerpoint/2010/main" val="282117631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  053 : charts : sourc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423380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lide number">
            <a:extLst>
              <a:ext uri="{FF2B5EF4-FFF2-40B4-BE49-F238E27FC236}">
                <a16:creationId xmlns:a16="http://schemas.microsoft.com/office/drawing/2014/main" id="{688A3A3C-99F9-487B-04BA-FA57885E123E}"/>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9" name="footer">
            <a:extLst>
              <a:ext uri="{FF2B5EF4-FFF2-40B4-BE49-F238E27FC236}">
                <a16:creationId xmlns:a16="http://schemas.microsoft.com/office/drawing/2014/main" id="{6DB165A5-68B8-291B-D798-CAA2C6BBE7B6}"/>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0" name="date">
            <a:extLst>
              <a:ext uri="{FF2B5EF4-FFF2-40B4-BE49-F238E27FC236}">
                <a16:creationId xmlns:a16="http://schemas.microsoft.com/office/drawing/2014/main" id="{DC2CA374-E8F0-3BDB-CB50-843061A3446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9" name="source">
            <a:extLst>
              <a:ext uri="{FF2B5EF4-FFF2-40B4-BE49-F238E27FC236}">
                <a16:creationId xmlns:a16="http://schemas.microsoft.com/office/drawing/2014/main" id="{380974C9-7D7B-8C1A-9F87-EA6BDB8230AA}"/>
              </a:ext>
            </a:extLst>
          </p:cNvPr>
          <p:cNvSpPr>
            <a:spLocks noGrp="1"/>
          </p:cNvSpPr>
          <p:nvPr>
            <p:ph type="body" idx="1"/>
          </p:nvPr>
        </p:nvSpPr>
        <p:spPr>
          <a:xfrm>
            <a:off x="539999" y="5832000"/>
            <a:ext cx="11088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chart">
            <a:extLst>
              <a:ext uri="{FF2B5EF4-FFF2-40B4-BE49-F238E27FC236}">
                <a16:creationId xmlns:a16="http://schemas.microsoft.com/office/drawing/2014/main" id="{0E7FF249-AE2B-F99D-1704-29F12F21612F}"/>
              </a:ext>
            </a:extLst>
          </p:cNvPr>
          <p:cNvSpPr>
            <a:spLocks noGrp="1"/>
          </p:cNvSpPr>
          <p:nvPr>
            <p:ph type="chart" sz="quarter" idx="39"/>
          </p:nvPr>
        </p:nvSpPr>
        <p:spPr>
          <a:xfrm>
            <a:off x="540000" y="1980000"/>
            <a:ext cx="11088000" cy="3780000"/>
          </a:xfrm>
        </p:spPr>
        <p:txBody>
          <a:bodyPr/>
          <a:lstStyle/>
          <a:p>
            <a:r>
              <a:rPr lang="de-DE"/>
              <a:t>Diagramm durch Klicken auf Symbol hinzufügen</a:t>
            </a:r>
            <a:endParaRPr lang="en-US"/>
          </a:p>
        </p:txBody>
      </p:sp>
      <p:sp>
        <p:nvSpPr>
          <p:cNvPr id="8" name="subhead">
            <a:extLst>
              <a:ext uri="{FF2B5EF4-FFF2-40B4-BE49-F238E27FC236}">
                <a16:creationId xmlns:a16="http://schemas.microsoft.com/office/drawing/2014/main" id="{7D5BF9EC-E9BE-BF48-E481-75AD0C1CD720}"/>
              </a:ext>
            </a:extLst>
          </p:cNvPr>
          <p:cNvSpPr>
            <a:spLocks noGrp="1"/>
          </p:cNvSpPr>
          <p:nvPr>
            <p:ph sz="quarter" idx="15"/>
          </p:nvPr>
        </p:nvSpPr>
        <p:spPr>
          <a:xfrm>
            <a:off x="540000" y="1475999"/>
            <a:ext cx="1108800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ECEB4CCD-2B1D-5D99-AC60-C3021070E1B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831457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  054 : chart : source : text right sourc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423380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slide number">
            <a:extLst>
              <a:ext uri="{FF2B5EF4-FFF2-40B4-BE49-F238E27FC236}">
                <a16:creationId xmlns:a16="http://schemas.microsoft.com/office/drawing/2014/main" id="{2A126047-B70F-3141-A815-5AC33630053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6" name="footer">
            <a:extLst>
              <a:ext uri="{FF2B5EF4-FFF2-40B4-BE49-F238E27FC236}">
                <a16:creationId xmlns:a16="http://schemas.microsoft.com/office/drawing/2014/main" id="{22BFF765-11BB-622F-4A94-6869F898C39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8" name="date">
            <a:extLst>
              <a:ext uri="{FF2B5EF4-FFF2-40B4-BE49-F238E27FC236}">
                <a16:creationId xmlns:a16="http://schemas.microsoft.com/office/drawing/2014/main" id="{0658784C-EE44-2DC9-FB72-BD13217E8AD6}"/>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9" name="source">
            <a:extLst>
              <a:ext uri="{FF2B5EF4-FFF2-40B4-BE49-F238E27FC236}">
                <a16:creationId xmlns:a16="http://schemas.microsoft.com/office/drawing/2014/main" id="{D90B879A-93CD-B442-149F-7B0388FD517A}"/>
              </a:ext>
            </a:extLst>
          </p:cNvPr>
          <p:cNvSpPr>
            <a:spLocks noGrp="1"/>
          </p:cNvSpPr>
          <p:nvPr>
            <p:ph type="body" idx="1"/>
          </p:nvPr>
        </p:nvSpPr>
        <p:spPr>
          <a:xfrm>
            <a:off x="539999" y="5832000"/>
            <a:ext cx="79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subhead right">
            <a:extLst>
              <a:ext uri="{FF2B5EF4-FFF2-40B4-BE49-F238E27FC236}">
                <a16:creationId xmlns:a16="http://schemas.microsoft.com/office/drawing/2014/main" id="{84CE48BC-4FA2-332D-3105-E3074773CB07}"/>
              </a:ext>
            </a:extLst>
          </p:cNvPr>
          <p:cNvSpPr>
            <a:spLocks noGrp="1"/>
          </p:cNvSpPr>
          <p:nvPr>
            <p:ph type="body" idx="18"/>
          </p:nvPr>
        </p:nvSpPr>
        <p:spPr>
          <a:xfrm>
            <a:off x="8761138" y="1476374"/>
            <a:ext cx="2880000" cy="4680000"/>
          </a:xfrm>
          <a:prstGeom prst="roundRect">
            <a:avLst>
              <a:gd name="adj" fmla="val 1609"/>
            </a:avLst>
          </a:prstGeom>
          <a:solidFill>
            <a:schemeClr val="bg1"/>
          </a:solidFill>
          <a:effectLst>
            <a:outerShdw blurRad="63500" algn="ctr" rotWithShape="0">
              <a:schemeClr val="accent4">
                <a:alpha val="50000"/>
              </a:schemeClr>
            </a:outerShdw>
          </a:effectLst>
        </p:spPr>
        <p:txBody>
          <a:bodyPr vert="horz" lIns="288000" tIns="396000" rIns="288000" bIns="72000" rtlCol="0">
            <a:noAutofit/>
          </a:bodyPr>
          <a:lstStyle>
            <a:lvl1pPr>
              <a:defRPr lang="en-US" sz="1200" i="0" dirty="0">
                <a:solidFill>
                  <a:schemeClr val="tx1"/>
                </a:solidFill>
                <a:latin typeface="Segoe UI Semilight" panose="020B0402040204020203" pitchFamily="34" charset="0"/>
                <a:cs typeface="Segoe UI Semilight" panose="020B0402040204020203" pitchFamily="34" charset="0"/>
              </a:defRPr>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2" name="chart">
            <a:extLst>
              <a:ext uri="{FF2B5EF4-FFF2-40B4-BE49-F238E27FC236}">
                <a16:creationId xmlns:a16="http://schemas.microsoft.com/office/drawing/2014/main" id="{0E7FF249-AE2B-F99D-1704-29F12F21612F}"/>
              </a:ext>
            </a:extLst>
          </p:cNvPr>
          <p:cNvSpPr>
            <a:spLocks noGrp="1"/>
          </p:cNvSpPr>
          <p:nvPr>
            <p:ph type="chart" sz="quarter" idx="39"/>
          </p:nvPr>
        </p:nvSpPr>
        <p:spPr>
          <a:xfrm>
            <a:off x="539750" y="1980000"/>
            <a:ext cx="7920000" cy="3780000"/>
          </a:xfrm>
        </p:spPr>
        <p:txBody>
          <a:bodyPr/>
          <a:lstStyle/>
          <a:p>
            <a:r>
              <a:rPr lang="de-DE"/>
              <a:t>Diagramm durch Klicken auf Symbol hinzufügen</a:t>
            </a:r>
            <a:endParaRPr lang="en-US"/>
          </a:p>
        </p:txBody>
      </p:sp>
      <p:sp>
        <p:nvSpPr>
          <p:cNvPr id="8" name="subhead">
            <a:extLst>
              <a:ext uri="{FF2B5EF4-FFF2-40B4-BE49-F238E27FC236}">
                <a16:creationId xmlns:a16="http://schemas.microsoft.com/office/drawing/2014/main" id="{5A5BAEAC-8E7A-8141-E458-2176ADC3AC6C}"/>
              </a:ext>
            </a:extLst>
          </p:cNvPr>
          <p:cNvSpPr>
            <a:spLocks noGrp="1"/>
          </p:cNvSpPr>
          <p:nvPr>
            <p:ph sz="quarter" idx="15"/>
          </p:nvPr>
        </p:nvSpPr>
        <p:spPr>
          <a:xfrm>
            <a:off x="540000" y="1475999"/>
            <a:ext cx="79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0" name="navigation">
            <a:extLst>
              <a:ext uri="{FF2B5EF4-FFF2-40B4-BE49-F238E27FC236}">
                <a16:creationId xmlns:a16="http://schemas.microsoft.com/office/drawing/2014/main" id="{D1D3AAC1-019B-3D54-13D0-E9D277726BA1}"/>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96404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  055 : 2 contents : 2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830250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0C228924-2025-FA28-F6C3-720684A594E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5" name="footer">
            <a:extLst>
              <a:ext uri="{FF2B5EF4-FFF2-40B4-BE49-F238E27FC236}">
                <a16:creationId xmlns:a16="http://schemas.microsoft.com/office/drawing/2014/main" id="{33CBFEB7-3604-4892-9978-66F71997C2F2}"/>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6" name="date">
            <a:extLst>
              <a:ext uri="{FF2B5EF4-FFF2-40B4-BE49-F238E27FC236}">
                <a16:creationId xmlns:a16="http://schemas.microsoft.com/office/drawing/2014/main" id="{3387D89F-E43A-C557-7E6E-058A971C2B44}"/>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4" name="source">
            <a:extLst>
              <a:ext uri="{FF2B5EF4-FFF2-40B4-BE49-F238E27FC236}">
                <a16:creationId xmlns:a16="http://schemas.microsoft.com/office/drawing/2014/main" id="{6218AEF4-928C-FA23-F100-1F1CFF88F156}"/>
              </a:ext>
            </a:extLst>
          </p:cNvPr>
          <p:cNvSpPr>
            <a:spLocks noGrp="1"/>
          </p:cNvSpPr>
          <p:nvPr>
            <p:ph type="body" idx="46"/>
          </p:nvPr>
        </p:nvSpPr>
        <p:spPr>
          <a:xfrm>
            <a:off x="6419111" y="5832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6419111" y="1980000"/>
            <a:ext cx="5219751" cy="378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ubhead 2">
            <a:extLst>
              <a:ext uri="{FF2B5EF4-FFF2-40B4-BE49-F238E27FC236}">
                <a16:creationId xmlns:a16="http://schemas.microsoft.com/office/drawing/2014/main" id="{6B8C3375-A80B-8796-0867-330B7711A119}"/>
              </a:ext>
            </a:extLst>
          </p:cNvPr>
          <p:cNvSpPr>
            <a:spLocks noGrp="1"/>
          </p:cNvSpPr>
          <p:nvPr>
            <p:ph sz="quarter" idx="44"/>
          </p:nvPr>
        </p:nvSpPr>
        <p:spPr>
          <a:xfrm>
            <a:off x="6419111" y="1475999"/>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9" name="source">
            <a:extLst>
              <a:ext uri="{FF2B5EF4-FFF2-40B4-BE49-F238E27FC236}">
                <a16:creationId xmlns:a16="http://schemas.microsoft.com/office/drawing/2014/main" id="{24DD49C3-D958-C385-9D8F-840036F3D689}"/>
              </a:ext>
            </a:extLst>
          </p:cNvPr>
          <p:cNvSpPr>
            <a:spLocks noGrp="1"/>
          </p:cNvSpPr>
          <p:nvPr>
            <p:ph type="body" idx="1"/>
          </p:nvPr>
        </p:nvSpPr>
        <p:spPr>
          <a:xfrm>
            <a:off x="539999" y="5832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980000"/>
            <a:ext cx="5219750" cy="3780000"/>
          </a:xfrm>
          <a:prstGeom prst="rect">
            <a:avLst/>
          </a:prstGeom>
          <a:noFill/>
        </p:spPr>
        <p:txBody>
          <a:bodyPr vert="horz" lIns="0" tIns="0" rIns="108000" bIns="0" rtlCol="0">
            <a:noAutofit/>
          </a:bodyPr>
          <a:lstStyle>
            <a:lvl1pPr>
              <a:defRPr lang="en-US" sz="12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subhead 1">
            <a:extLst>
              <a:ext uri="{FF2B5EF4-FFF2-40B4-BE49-F238E27FC236}">
                <a16:creationId xmlns:a16="http://schemas.microsoft.com/office/drawing/2014/main" id="{6F1344B3-4025-1B1E-863A-CBC337D97961}"/>
              </a:ext>
            </a:extLst>
          </p:cNvPr>
          <p:cNvSpPr>
            <a:spLocks noGrp="1"/>
          </p:cNvSpPr>
          <p:nvPr>
            <p:ph sz="quarter" idx="45"/>
          </p:nvPr>
        </p:nvSpPr>
        <p:spPr>
          <a:xfrm>
            <a:off x="540000" y="1475999"/>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4" name="navigation">
            <a:extLst>
              <a:ext uri="{FF2B5EF4-FFF2-40B4-BE49-F238E27FC236}">
                <a16:creationId xmlns:a16="http://schemas.microsoft.com/office/drawing/2014/main" id="{4398E4B6-E061-30A1-7C94-588FAD6EFB71}"/>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559911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  056 : 2 charts : text below :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216632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lide number">
            <a:extLst>
              <a:ext uri="{FF2B5EF4-FFF2-40B4-BE49-F238E27FC236}">
                <a16:creationId xmlns:a16="http://schemas.microsoft.com/office/drawing/2014/main" id="{E8A5C00E-9A87-E833-0861-D9E0C57CC3D9}"/>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3" name="footer">
            <a:extLst>
              <a:ext uri="{FF2B5EF4-FFF2-40B4-BE49-F238E27FC236}">
                <a16:creationId xmlns:a16="http://schemas.microsoft.com/office/drawing/2014/main" id="{9D6F948D-BA14-8090-CD0B-E51B9B0504D3}"/>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6" name="date">
            <a:extLst>
              <a:ext uri="{FF2B5EF4-FFF2-40B4-BE49-F238E27FC236}">
                <a16:creationId xmlns:a16="http://schemas.microsoft.com/office/drawing/2014/main" id="{30449CEB-9D1C-3D81-9CDB-CAF6104AD47A}"/>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text 2">
            <a:extLst>
              <a:ext uri="{FF2B5EF4-FFF2-40B4-BE49-F238E27FC236}">
                <a16:creationId xmlns:a16="http://schemas.microsoft.com/office/drawing/2014/main" id="{E39D6657-4DC5-C359-80D5-8C8730DCE88F}"/>
              </a:ext>
            </a:extLst>
          </p:cNvPr>
          <p:cNvSpPr>
            <a:spLocks noGrp="1"/>
          </p:cNvSpPr>
          <p:nvPr>
            <p:ph type="body" sz="quarter" idx="42"/>
          </p:nvPr>
        </p:nvSpPr>
        <p:spPr>
          <a:xfrm>
            <a:off x="6421138" y="4689474"/>
            <a:ext cx="5220000" cy="1476375"/>
          </a:xfrm>
        </p:spPr>
        <p:txBody>
          <a:bodyPr tIns="72000" rIns="1080000"/>
          <a:lstStyle>
            <a:lvl1pPr>
              <a:defRPr sz="1200"/>
            </a:lvl1pPr>
            <a:lvl2pPr>
              <a:defRPr sz="1200"/>
            </a:lvl2pPr>
            <a:lvl3pPr>
              <a:defRPr sz="1200"/>
            </a:lvl3pPr>
            <a:lvl4pPr>
              <a:defRPr sz="1200"/>
            </a:lvl4pPr>
            <a:lvl5pPr>
              <a:defRPr lang="en-US" sz="1200" b="0" kern="1200" spc="40" baseline="0" noProof="0" dirty="0">
                <a:solidFill>
                  <a:schemeClr val="accent1"/>
                </a:solidFill>
                <a:latin typeface="Segoe UI Semibold" panose="020B0702040204020203" pitchFamily="34" charset="0"/>
                <a:ea typeface="+mn-ea"/>
                <a:cs typeface="Segoe UI Semibold" panose="020B0702040204020203" pitchFamily="34" charset="0"/>
              </a:defRPr>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source">
            <a:extLst>
              <a:ext uri="{FF2B5EF4-FFF2-40B4-BE49-F238E27FC236}">
                <a16:creationId xmlns:a16="http://schemas.microsoft.com/office/drawing/2014/main" id="{96A0952C-D2E6-392C-2041-9DBC361E7B67}"/>
              </a:ext>
            </a:extLst>
          </p:cNvPr>
          <p:cNvSpPr>
            <a:spLocks noGrp="1"/>
          </p:cNvSpPr>
          <p:nvPr>
            <p:ph type="body" idx="46"/>
          </p:nvPr>
        </p:nvSpPr>
        <p:spPr>
          <a:xfrm>
            <a:off x="6422400" y="4140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chart 2">
            <a:extLst>
              <a:ext uri="{FF2B5EF4-FFF2-40B4-BE49-F238E27FC236}">
                <a16:creationId xmlns:a16="http://schemas.microsoft.com/office/drawing/2014/main" id="{6223D905-14B7-CD1D-9172-1A5C8B458D4A}"/>
              </a:ext>
            </a:extLst>
          </p:cNvPr>
          <p:cNvSpPr>
            <a:spLocks noGrp="1"/>
          </p:cNvSpPr>
          <p:nvPr>
            <p:ph type="chart" sz="quarter" idx="41"/>
          </p:nvPr>
        </p:nvSpPr>
        <p:spPr>
          <a:xfrm>
            <a:off x="6421138" y="1980000"/>
            <a:ext cx="5220000" cy="2160000"/>
          </a:xfrm>
        </p:spPr>
        <p:txBody>
          <a:bodyPr/>
          <a:lstStyle/>
          <a:p>
            <a:r>
              <a:rPr lang="de-DE"/>
              <a:t>Diagramm durch Klicken auf Symbol hinzufügen</a:t>
            </a:r>
            <a:endParaRPr lang="en-US"/>
          </a:p>
        </p:txBody>
      </p:sp>
      <p:sp>
        <p:nvSpPr>
          <p:cNvPr id="6" name="subhead 2">
            <a:extLst>
              <a:ext uri="{FF2B5EF4-FFF2-40B4-BE49-F238E27FC236}">
                <a16:creationId xmlns:a16="http://schemas.microsoft.com/office/drawing/2014/main" id="{16E071D3-2976-8631-7AFB-E8B5162E5B7C}"/>
              </a:ext>
            </a:extLst>
          </p:cNvPr>
          <p:cNvSpPr>
            <a:spLocks noGrp="1"/>
          </p:cNvSpPr>
          <p:nvPr>
            <p:ph sz="quarter" idx="22"/>
          </p:nvPr>
        </p:nvSpPr>
        <p:spPr>
          <a:xfrm>
            <a:off x="6419111" y="1475999"/>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18" name="text 1">
            <a:extLst>
              <a:ext uri="{FF2B5EF4-FFF2-40B4-BE49-F238E27FC236}">
                <a16:creationId xmlns:a16="http://schemas.microsoft.com/office/drawing/2014/main" id="{17DF5F79-59B2-9513-10F3-ECC1CBB94312}"/>
              </a:ext>
            </a:extLst>
          </p:cNvPr>
          <p:cNvSpPr>
            <a:spLocks noGrp="1"/>
          </p:cNvSpPr>
          <p:nvPr>
            <p:ph type="body" sz="quarter" idx="40"/>
          </p:nvPr>
        </p:nvSpPr>
        <p:spPr>
          <a:xfrm>
            <a:off x="539750" y="4689474"/>
            <a:ext cx="5220000" cy="1476375"/>
          </a:xfrm>
        </p:spPr>
        <p:txBody>
          <a:bodyPr tIns="72000" rIns="1080000"/>
          <a:lstStyle>
            <a:lvl1pPr>
              <a:defRPr sz="1200"/>
            </a:lvl1pPr>
            <a:lvl2pPr>
              <a:defRPr sz="1200"/>
            </a:lvl2pPr>
            <a:lvl3pPr>
              <a:defRPr sz="1200"/>
            </a:lvl3pPr>
            <a:lvl4pPr>
              <a:defRPr sz="1200"/>
            </a:lvl4pPr>
            <a:lvl5pPr>
              <a:defRPr lang="en-US" sz="1200" b="0" kern="1200" spc="40" baseline="0" noProof="0" dirty="0">
                <a:solidFill>
                  <a:schemeClr val="accent1"/>
                </a:solidFill>
                <a:latin typeface="Segoe UI Semibold" panose="020B0702040204020203" pitchFamily="34" charset="0"/>
                <a:ea typeface="+mn-ea"/>
                <a:cs typeface="Segoe UI Semibold" panose="020B0702040204020203" pitchFamily="34" charset="0"/>
              </a:defRPr>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source">
            <a:extLst>
              <a:ext uri="{FF2B5EF4-FFF2-40B4-BE49-F238E27FC236}">
                <a16:creationId xmlns:a16="http://schemas.microsoft.com/office/drawing/2014/main" id="{51D263A4-0858-9597-BB45-EBA33CBC8DA0}"/>
              </a:ext>
            </a:extLst>
          </p:cNvPr>
          <p:cNvSpPr>
            <a:spLocks noGrp="1"/>
          </p:cNvSpPr>
          <p:nvPr>
            <p:ph type="body" idx="1"/>
          </p:nvPr>
        </p:nvSpPr>
        <p:spPr>
          <a:xfrm>
            <a:off x="539999" y="4140000"/>
            <a:ext cx="521975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2" name="chart 1">
            <a:extLst>
              <a:ext uri="{FF2B5EF4-FFF2-40B4-BE49-F238E27FC236}">
                <a16:creationId xmlns:a16="http://schemas.microsoft.com/office/drawing/2014/main" id="{7353C665-B8B9-7C83-82BA-3D87366A6A39}"/>
              </a:ext>
            </a:extLst>
          </p:cNvPr>
          <p:cNvSpPr>
            <a:spLocks noGrp="1"/>
          </p:cNvSpPr>
          <p:nvPr>
            <p:ph type="chart" sz="quarter" idx="39"/>
          </p:nvPr>
        </p:nvSpPr>
        <p:spPr>
          <a:xfrm>
            <a:off x="539750" y="1980000"/>
            <a:ext cx="5220000" cy="2160000"/>
          </a:xfrm>
        </p:spPr>
        <p:txBody>
          <a:bodyPr/>
          <a:lstStyle/>
          <a:p>
            <a:r>
              <a:rPr lang="de-DE"/>
              <a:t>Diagramm durch Klicken auf Symbol hinzufügen</a:t>
            </a:r>
            <a:endParaRPr lang="en-US"/>
          </a:p>
        </p:txBody>
      </p:sp>
      <p:sp>
        <p:nvSpPr>
          <p:cNvPr id="23" name="subhead 1">
            <a:extLst>
              <a:ext uri="{FF2B5EF4-FFF2-40B4-BE49-F238E27FC236}">
                <a16:creationId xmlns:a16="http://schemas.microsoft.com/office/drawing/2014/main" id="{9F7ABEBB-4BEF-E80C-958E-D6B99A425F6D}"/>
              </a:ext>
            </a:extLst>
          </p:cNvPr>
          <p:cNvSpPr>
            <a:spLocks noGrp="1"/>
          </p:cNvSpPr>
          <p:nvPr>
            <p:ph sz="quarter" idx="15"/>
          </p:nvPr>
        </p:nvSpPr>
        <p:spPr>
          <a:xfrm>
            <a:off x="540000" y="1475999"/>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1" name="navigation">
            <a:extLst>
              <a:ext uri="{FF2B5EF4-FFF2-40B4-BE49-F238E27FC236}">
                <a16:creationId xmlns:a16="http://schemas.microsoft.com/office/drawing/2014/main" id="{9127F8A9-5E27-D86C-3B03-51BCB3CA323F}"/>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5371315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  057 : 3 charts : 3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483509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slide number">
            <a:extLst>
              <a:ext uri="{FF2B5EF4-FFF2-40B4-BE49-F238E27FC236}">
                <a16:creationId xmlns:a16="http://schemas.microsoft.com/office/drawing/2014/main" id="{E4863F31-810B-72F2-2844-7B8728681D0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8" name="footer">
            <a:extLst>
              <a:ext uri="{FF2B5EF4-FFF2-40B4-BE49-F238E27FC236}">
                <a16:creationId xmlns:a16="http://schemas.microsoft.com/office/drawing/2014/main" id="{1E4FBF7F-356B-B16C-9401-FFC6D9241E19}"/>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9" name="date">
            <a:extLst>
              <a:ext uri="{FF2B5EF4-FFF2-40B4-BE49-F238E27FC236}">
                <a16:creationId xmlns:a16="http://schemas.microsoft.com/office/drawing/2014/main" id="{8C850D5E-2A93-576A-70B5-811E43A558A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4" name="source 3">
            <a:extLst>
              <a:ext uri="{FF2B5EF4-FFF2-40B4-BE49-F238E27FC236}">
                <a16:creationId xmlns:a16="http://schemas.microsoft.com/office/drawing/2014/main" id="{BABFA57E-C26B-6441-2916-2FFC606DBF31}"/>
              </a:ext>
            </a:extLst>
          </p:cNvPr>
          <p:cNvSpPr>
            <a:spLocks noGrp="1"/>
          </p:cNvSpPr>
          <p:nvPr>
            <p:ph type="body" idx="46" hasCustomPrompt="1"/>
          </p:nvPr>
        </p:nvSpPr>
        <p:spPr>
          <a:xfrm>
            <a:off x="8208000" y="5832000"/>
            <a:ext cx="3420000" cy="324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13" name="chart 3">
            <a:extLst>
              <a:ext uri="{FF2B5EF4-FFF2-40B4-BE49-F238E27FC236}">
                <a16:creationId xmlns:a16="http://schemas.microsoft.com/office/drawing/2014/main" id="{E6E1982C-F4E0-463E-837B-F95FDE60CD91}"/>
              </a:ext>
            </a:extLst>
          </p:cNvPr>
          <p:cNvSpPr>
            <a:spLocks noGrp="1"/>
          </p:cNvSpPr>
          <p:nvPr>
            <p:ph type="chart" sz="quarter" idx="45"/>
          </p:nvPr>
        </p:nvSpPr>
        <p:spPr>
          <a:xfrm>
            <a:off x="8208000" y="1980000"/>
            <a:ext cx="3420000" cy="3780000"/>
          </a:xfrm>
        </p:spPr>
        <p:txBody>
          <a:bodyPr/>
          <a:lstStyle/>
          <a:p>
            <a:r>
              <a:rPr lang="de-DE"/>
              <a:t>Diagramm durch Klicken auf Symbol hinzufügen</a:t>
            </a:r>
            <a:endParaRPr lang="en-US"/>
          </a:p>
        </p:txBody>
      </p:sp>
      <p:sp>
        <p:nvSpPr>
          <p:cNvPr id="10" name="subhead 3">
            <a:extLst>
              <a:ext uri="{FF2B5EF4-FFF2-40B4-BE49-F238E27FC236}">
                <a16:creationId xmlns:a16="http://schemas.microsoft.com/office/drawing/2014/main" id="{5FD95769-7D9A-22A3-E703-721E42B6905A}"/>
              </a:ext>
            </a:extLst>
          </p:cNvPr>
          <p:cNvSpPr>
            <a:spLocks noGrp="1"/>
          </p:cNvSpPr>
          <p:nvPr>
            <p:ph sz="quarter" idx="48"/>
          </p:nvPr>
        </p:nvSpPr>
        <p:spPr>
          <a:xfrm>
            <a:off x="8208000" y="1475999"/>
            <a:ext cx="34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1" name="source 2">
            <a:extLst>
              <a:ext uri="{FF2B5EF4-FFF2-40B4-BE49-F238E27FC236}">
                <a16:creationId xmlns:a16="http://schemas.microsoft.com/office/drawing/2014/main" id="{8074E840-B84A-2781-C141-E8D84BB91E4B}"/>
              </a:ext>
            </a:extLst>
          </p:cNvPr>
          <p:cNvSpPr>
            <a:spLocks noGrp="1"/>
          </p:cNvSpPr>
          <p:nvPr>
            <p:ph type="body" idx="43" hasCustomPrompt="1"/>
          </p:nvPr>
        </p:nvSpPr>
        <p:spPr>
          <a:xfrm>
            <a:off x="4373875" y="5832000"/>
            <a:ext cx="3420000" cy="324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12" name="chart 2">
            <a:extLst>
              <a:ext uri="{FF2B5EF4-FFF2-40B4-BE49-F238E27FC236}">
                <a16:creationId xmlns:a16="http://schemas.microsoft.com/office/drawing/2014/main" id="{E2856504-6871-5A34-BC9D-4FDE561DEFEE}"/>
              </a:ext>
            </a:extLst>
          </p:cNvPr>
          <p:cNvSpPr>
            <a:spLocks noGrp="1"/>
          </p:cNvSpPr>
          <p:nvPr>
            <p:ph type="chart" sz="quarter" idx="44"/>
          </p:nvPr>
        </p:nvSpPr>
        <p:spPr>
          <a:xfrm>
            <a:off x="4373875" y="1980000"/>
            <a:ext cx="3420000" cy="3780000"/>
          </a:xfrm>
        </p:spPr>
        <p:txBody>
          <a:bodyPr/>
          <a:lstStyle/>
          <a:p>
            <a:r>
              <a:rPr lang="de-DE"/>
              <a:t>Diagramm durch Klicken auf Symbol hinzufügen</a:t>
            </a:r>
            <a:endParaRPr lang="en-US"/>
          </a:p>
        </p:txBody>
      </p:sp>
      <p:sp>
        <p:nvSpPr>
          <p:cNvPr id="9" name="subhead 2">
            <a:extLst>
              <a:ext uri="{FF2B5EF4-FFF2-40B4-BE49-F238E27FC236}">
                <a16:creationId xmlns:a16="http://schemas.microsoft.com/office/drawing/2014/main" id="{44185BE8-DF02-ADC4-2C3F-598824C24D1F}"/>
              </a:ext>
            </a:extLst>
          </p:cNvPr>
          <p:cNvSpPr>
            <a:spLocks noGrp="1"/>
          </p:cNvSpPr>
          <p:nvPr>
            <p:ph sz="quarter" idx="47"/>
          </p:nvPr>
        </p:nvSpPr>
        <p:spPr>
          <a:xfrm>
            <a:off x="4373875" y="1475999"/>
            <a:ext cx="34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36" name="source 1">
            <a:extLst>
              <a:ext uri="{FF2B5EF4-FFF2-40B4-BE49-F238E27FC236}">
                <a16:creationId xmlns:a16="http://schemas.microsoft.com/office/drawing/2014/main" id="{6FD5BD2B-F446-5098-A6B3-1B0DF2978EE1}"/>
              </a:ext>
            </a:extLst>
          </p:cNvPr>
          <p:cNvSpPr>
            <a:spLocks noGrp="1"/>
          </p:cNvSpPr>
          <p:nvPr>
            <p:ph type="body" idx="38" hasCustomPrompt="1"/>
          </p:nvPr>
        </p:nvSpPr>
        <p:spPr>
          <a:xfrm>
            <a:off x="539750" y="5832000"/>
            <a:ext cx="3420000" cy="324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2" name="chart 1">
            <a:extLst>
              <a:ext uri="{FF2B5EF4-FFF2-40B4-BE49-F238E27FC236}">
                <a16:creationId xmlns:a16="http://schemas.microsoft.com/office/drawing/2014/main" id="{0E7FF249-AE2B-F99D-1704-29F12F21612F}"/>
              </a:ext>
            </a:extLst>
          </p:cNvPr>
          <p:cNvSpPr>
            <a:spLocks noGrp="1"/>
          </p:cNvSpPr>
          <p:nvPr>
            <p:ph type="chart" sz="quarter" idx="39"/>
          </p:nvPr>
        </p:nvSpPr>
        <p:spPr>
          <a:xfrm>
            <a:off x="539750" y="1980000"/>
            <a:ext cx="3420000" cy="3780000"/>
          </a:xfrm>
        </p:spPr>
        <p:txBody>
          <a:bodyPr/>
          <a:lstStyle/>
          <a:p>
            <a:r>
              <a:rPr lang="de-DE"/>
              <a:t>Diagramm durch Klicken auf Symbol hinzufügen</a:t>
            </a:r>
            <a:endParaRPr lang="en-US"/>
          </a:p>
        </p:txBody>
      </p:sp>
      <p:sp>
        <p:nvSpPr>
          <p:cNvPr id="8" name="subhead 1">
            <a:extLst>
              <a:ext uri="{FF2B5EF4-FFF2-40B4-BE49-F238E27FC236}">
                <a16:creationId xmlns:a16="http://schemas.microsoft.com/office/drawing/2014/main" id="{7FD3290A-7031-7770-9646-817B4C73918A}"/>
              </a:ext>
            </a:extLst>
          </p:cNvPr>
          <p:cNvSpPr>
            <a:spLocks noGrp="1"/>
          </p:cNvSpPr>
          <p:nvPr>
            <p:ph sz="quarter" idx="15"/>
          </p:nvPr>
        </p:nvSpPr>
        <p:spPr>
          <a:xfrm>
            <a:off x="540000" y="1475999"/>
            <a:ext cx="34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5" name="navigation">
            <a:extLst>
              <a:ext uri="{FF2B5EF4-FFF2-40B4-BE49-F238E27FC236}">
                <a16:creationId xmlns:a16="http://schemas.microsoft.com/office/drawing/2014/main" id="{5723AB1E-88FF-0368-9F04-4970BB9F4E23}"/>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43927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  005 : 5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24456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lide number">
            <a:extLst>
              <a:ext uri="{FF2B5EF4-FFF2-40B4-BE49-F238E27FC236}">
                <a16:creationId xmlns:a16="http://schemas.microsoft.com/office/drawing/2014/main" id="{CF0F75B6-3EDE-F843-4662-8A1F50C18400}"/>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3" name="footer">
            <a:extLst>
              <a:ext uri="{FF2B5EF4-FFF2-40B4-BE49-F238E27FC236}">
                <a16:creationId xmlns:a16="http://schemas.microsoft.com/office/drawing/2014/main" id="{847B67F7-92A3-77BE-E39C-D6653DB0D193}"/>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4" name="date">
            <a:extLst>
              <a:ext uri="{FF2B5EF4-FFF2-40B4-BE49-F238E27FC236}">
                <a16:creationId xmlns:a16="http://schemas.microsoft.com/office/drawing/2014/main" id="{8A607CBA-1A2F-48DC-062D-E74D1128CE41}"/>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5" name="content 5">
            <a:extLst>
              <a:ext uri="{FF2B5EF4-FFF2-40B4-BE49-F238E27FC236}">
                <a16:creationId xmlns:a16="http://schemas.microsoft.com/office/drawing/2014/main" id="{2A0D5407-F643-F9E8-6739-DC94AEDEB3C9}"/>
              </a:ext>
            </a:extLst>
          </p:cNvPr>
          <p:cNvSpPr>
            <a:spLocks noGrp="1"/>
          </p:cNvSpPr>
          <p:nvPr>
            <p:ph sz="quarter" idx="26"/>
          </p:nvPr>
        </p:nvSpPr>
        <p:spPr>
          <a:xfrm>
            <a:off x="9658863"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4">
            <a:extLst>
              <a:ext uri="{FF2B5EF4-FFF2-40B4-BE49-F238E27FC236}">
                <a16:creationId xmlns:a16="http://schemas.microsoft.com/office/drawing/2014/main" id="{B5886103-0D8E-5D01-3B87-1FDDA2E05BE4}"/>
              </a:ext>
            </a:extLst>
          </p:cNvPr>
          <p:cNvSpPr>
            <a:spLocks noGrp="1"/>
          </p:cNvSpPr>
          <p:nvPr>
            <p:ph sz="quarter" idx="25"/>
          </p:nvPr>
        </p:nvSpPr>
        <p:spPr>
          <a:xfrm>
            <a:off x="7379148"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5099432"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2819716"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6000"/>
            <a:ext cx="1980000" cy="4680000"/>
          </a:xfrm>
          <a:prstGeom prst="rect">
            <a:avLst/>
          </a:prstGeom>
          <a:noFill/>
        </p:spPr>
        <p:txBody>
          <a:bodyPr vert="horz" lIns="0" tIns="0" rIns="108000" bIns="0" rtlCol="0">
            <a:noAutofit/>
          </a:bodyPr>
          <a:lstStyle>
            <a:lvl1pPr>
              <a:defRPr lang="en-US" dirty="0"/>
            </a:lvl1pPr>
            <a:lvl2pPr>
              <a:defRPr lang="en-US" dirty="0"/>
            </a:lvl2pPr>
            <a:lvl3pPr>
              <a:defRPr lang="en-US" dirty="0"/>
            </a:lvl3pPr>
            <a:lvl4pPr>
              <a:defRPr lang="en-US" dirty="0"/>
            </a:lvl4pPr>
            <a:lvl5pPr>
              <a:defRPr lang="nl-NL" noProof="0" dirty="0"/>
            </a:lvl5pPr>
            <a:lvl6pPr>
              <a:defRPr lang="nl-NL" noProof="0" dirty="0"/>
            </a:lvl6pPr>
            <a:lvl7pPr>
              <a:defRPr lang="nl-NL" noProof="0" dirty="0"/>
            </a:lvl7pPr>
            <a:lvl8pPr>
              <a:defRPr lang="nl-NL" noProof="0"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5F2144B7-05FA-9A39-1950-AAFC1FABEDCE}"/>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43849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  058 : 4 charts : 4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2923678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slide number">
            <a:extLst>
              <a:ext uri="{FF2B5EF4-FFF2-40B4-BE49-F238E27FC236}">
                <a16:creationId xmlns:a16="http://schemas.microsoft.com/office/drawing/2014/main" id="{DEDE709E-20F8-05AF-7753-EAA002BC957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21" name="footer">
            <a:extLst>
              <a:ext uri="{FF2B5EF4-FFF2-40B4-BE49-F238E27FC236}">
                <a16:creationId xmlns:a16="http://schemas.microsoft.com/office/drawing/2014/main" id="{96B30112-9CF5-86C9-45BC-6E3B484D6CEC}"/>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22" name="date">
            <a:extLst>
              <a:ext uri="{FF2B5EF4-FFF2-40B4-BE49-F238E27FC236}">
                <a16:creationId xmlns:a16="http://schemas.microsoft.com/office/drawing/2014/main" id="{C6DA2335-AD62-A43C-4223-EC6BB5E3C0E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1" name="source 4">
            <a:extLst>
              <a:ext uri="{FF2B5EF4-FFF2-40B4-BE49-F238E27FC236}">
                <a16:creationId xmlns:a16="http://schemas.microsoft.com/office/drawing/2014/main" id="{8074E840-B84A-2781-C141-E8D84BB91E4B}"/>
              </a:ext>
            </a:extLst>
          </p:cNvPr>
          <p:cNvSpPr>
            <a:spLocks noGrp="1"/>
          </p:cNvSpPr>
          <p:nvPr>
            <p:ph type="body" idx="43" hasCustomPrompt="1"/>
          </p:nvPr>
        </p:nvSpPr>
        <p:spPr>
          <a:xfrm>
            <a:off x="6421138" y="5832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16" name="chart 4">
            <a:extLst>
              <a:ext uri="{FF2B5EF4-FFF2-40B4-BE49-F238E27FC236}">
                <a16:creationId xmlns:a16="http://schemas.microsoft.com/office/drawing/2014/main" id="{48A1718F-E6A1-2D1D-F320-0C14AC215E7A}"/>
              </a:ext>
            </a:extLst>
          </p:cNvPr>
          <p:cNvSpPr>
            <a:spLocks noGrp="1"/>
          </p:cNvSpPr>
          <p:nvPr>
            <p:ph type="chart" sz="quarter" idx="46"/>
          </p:nvPr>
        </p:nvSpPr>
        <p:spPr>
          <a:xfrm>
            <a:off x="6421138" y="4472764"/>
            <a:ext cx="5220000" cy="1296000"/>
          </a:xfrm>
        </p:spPr>
        <p:txBody>
          <a:bodyPr/>
          <a:lstStyle/>
          <a:p>
            <a:r>
              <a:rPr lang="de-DE"/>
              <a:t>Diagramm durch Klicken auf Symbol hinzufügen</a:t>
            </a:r>
            <a:endParaRPr lang="en-US"/>
          </a:p>
        </p:txBody>
      </p:sp>
      <p:sp>
        <p:nvSpPr>
          <p:cNvPr id="12" name="subhead 4">
            <a:extLst>
              <a:ext uri="{FF2B5EF4-FFF2-40B4-BE49-F238E27FC236}">
                <a16:creationId xmlns:a16="http://schemas.microsoft.com/office/drawing/2014/main" id="{E45627C3-1ABD-0953-C61A-51AA4E2122C1}"/>
              </a:ext>
            </a:extLst>
          </p:cNvPr>
          <p:cNvSpPr>
            <a:spLocks noGrp="1"/>
          </p:cNvSpPr>
          <p:nvPr>
            <p:ph sz="quarter" idx="48"/>
          </p:nvPr>
        </p:nvSpPr>
        <p:spPr>
          <a:xfrm>
            <a:off x="6419111" y="3960000"/>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36" name="source 3">
            <a:extLst>
              <a:ext uri="{FF2B5EF4-FFF2-40B4-BE49-F238E27FC236}">
                <a16:creationId xmlns:a16="http://schemas.microsoft.com/office/drawing/2014/main" id="{6FD5BD2B-F446-5098-A6B3-1B0DF2978EE1}"/>
              </a:ext>
            </a:extLst>
          </p:cNvPr>
          <p:cNvSpPr>
            <a:spLocks noGrp="1"/>
          </p:cNvSpPr>
          <p:nvPr>
            <p:ph type="body" idx="38" hasCustomPrompt="1"/>
          </p:nvPr>
        </p:nvSpPr>
        <p:spPr>
          <a:xfrm>
            <a:off x="540000" y="5832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18" name="chart 3">
            <a:extLst>
              <a:ext uri="{FF2B5EF4-FFF2-40B4-BE49-F238E27FC236}">
                <a16:creationId xmlns:a16="http://schemas.microsoft.com/office/drawing/2014/main" id="{41B73787-9571-1692-E61E-A393F7C9A595}"/>
              </a:ext>
            </a:extLst>
          </p:cNvPr>
          <p:cNvSpPr>
            <a:spLocks noGrp="1"/>
          </p:cNvSpPr>
          <p:nvPr>
            <p:ph type="chart" sz="quarter" idx="47"/>
          </p:nvPr>
        </p:nvSpPr>
        <p:spPr>
          <a:xfrm>
            <a:off x="539750" y="4472764"/>
            <a:ext cx="5220000" cy="1296000"/>
          </a:xfrm>
        </p:spPr>
        <p:txBody>
          <a:bodyPr/>
          <a:lstStyle/>
          <a:p>
            <a:r>
              <a:rPr lang="de-DE"/>
              <a:t>Diagramm durch Klicken auf Symbol hinzufügen</a:t>
            </a:r>
            <a:endParaRPr lang="en-US"/>
          </a:p>
        </p:txBody>
      </p:sp>
      <p:sp>
        <p:nvSpPr>
          <p:cNvPr id="13" name="subhead 3">
            <a:extLst>
              <a:ext uri="{FF2B5EF4-FFF2-40B4-BE49-F238E27FC236}">
                <a16:creationId xmlns:a16="http://schemas.microsoft.com/office/drawing/2014/main" id="{F80DDD01-36FB-F470-E150-873B903A3323}"/>
              </a:ext>
            </a:extLst>
          </p:cNvPr>
          <p:cNvSpPr>
            <a:spLocks noGrp="1"/>
          </p:cNvSpPr>
          <p:nvPr>
            <p:ph sz="quarter" idx="49"/>
          </p:nvPr>
        </p:nvSpPr>
        <p:spPr>
          <a:xfrm>
            <a:off x="540000" y="3960000"/>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4" name="source 2">
            <a:extLst>
              <a:ext uri="{FF2B5EF4-FFF2-40B4-BE49-F238E27FC236}">
                <a16:creationId xmlns:a16="http://schemas.microsoft.com/office/drawing/2014/main" id="{68E37CDA-3260-4E68-05BF-C9019DA6301A}"/>
              </a:ext>
            </a:extLst>
          </p:cNvPr>
          <p:cNvSpPr>
            <a:spLocks noGrp="1"/>
          </p:cNvSpPr>
          <p:nvPr>
            <p:ph type="body" idx="44" hasCustomPrompt="1"/>
          </p:nvPr>
        </p:nvSpPr>
        <p:spPr>
          <a:xfrm>
            <a:off x="6421138" y="3348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8" name="chart 2">
            <a:extLst>
              <a:ext uri="{FF2B5EF4-FFF2-40B4-BE49-F238E27FC236}">
                <a16:creationId xmlns:a16="http://schemas.microsoft.com/office/drawing/2014/main" id="{5D00C4C4-21BC-E403-5F96-529ED4036FC3}"/>
              </a:ext>
            </a:extLst>
          </p:cNvPr>
          <p:cNvSpPr>
            <a:spLocks noGrp="1"/>
          </p:cNvSpPr>
          <p:nvPr>
            <p:ph type="chart" sz="quarter" idx="41"/>
          </p:nvPr>
        </p:nvSpPr>
        <p:spPr>
          <a:xfrm>
            <a:off x="6421138" y="1989138"/>
            <a:ext cx="5220000" cy="1296000"/>
          </a:xfrm>
        </p:spPr>
        <p:txBody>
          <a:bodyPr/>
          <a:lstStyle/>
          <a:p>
            <a:r>
              <a:rPr lang="de-DE"/>
              <a:t>Diagramm durch Klicken auf Symbol hinzufügen</a:t>
            </a:r>
            <a:endParaRPr lang="en-US"/>
          </a:p>
        </p:txBody>
      </p:sp>
      <p:sp>
        <p:nvSpPr>
          <p:cNvPr id="9" name="subhead 2">
            <a:extLst>
              <a:ext uri="{FF2B5EF4-FFF2-40B4-BE49-F238E27FC236}">
                <a16:creationId xmlns:a16="http://schemas.microsoft.com/office/drawing/2014/main" id="{858F21A3-1754-7E4B-BF80-EAFA3BAD0A95}"/>
              </a:ext>
            </a:extLst>
          </p:cNvPr>
          <p:cNvSpPr>
            <a:spLocks noGrp="1"/>
          </p:cNvSpPr>
          <p:nvPr>
            <p:ph sz="quarter" idx="22"/>
          </p:nvPr>
        </p:nvSpPr>
        <p:spPr>
          <a:xfrm>
            <a:off x="6419111" y="1475999"/>
            <a:ext cx="5219751"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15" name="source 1">
            <a:extLst>
              <a:ext uri="{FF2B5EF4-FFF2-40B4-BE49-F238E27FC236}">
                <a16:creationId xmlns:a16="http://schemas.microsoft.com/office/drawing/2014/main" id="{5B60FFDD-783E-4EE9-72B9-056E60C15987}"/>
              </a:ext>
            </a:extLst>
          </p:cNvPr>
          <p:cNvSpPr>
            <a:spLocks noGrp="1"/>
          </p:cNvSpPr>
          <p:nvPr>
            <p:ph type="body" idx="45" hasCustomPrompt="1"/>
          </p:nvPr>
        </p:nvSpPr>
        <p:spPr>
          <a:xfrm>
            <a:off x="540000" y="3348000"/>
            <a:ext cx="5219750" cy="324000"/>
          </a:xfrm>
        </p:spPr>
        <p:txBody>
          <a:bodyPr tIns="72000" anchor="b"/>
          <a:lstStyle>
            <a:lvl1pPr marL="0" indent="0">
              <a:lnSpc>
                <a:spcPts val="10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t>
            </a:r>
            <a:br>
              <a:rPr lang="en-US" dirty="0"/>
            </a:br>
            <a:r>
              <a:rPr lang="en-US" dirty="0"/>
              <a:t>edit Master text styles</a:t>
            </a:r>
          </a:p>
        </p:txBody>
      </p:sp>
      <p:sp>
        <p:nvSpPr>
          <p:cNvPr id="2" name="chart 1">
            <a:extLst>
              <a:ext uri="{FF2B5EF4-FFF2-40B4-BE49-F238E27FC236}">
                <a16:creationId xmlns:a16="http://schemas.microsoft.com/office/drawing/2014/main" id="{0E7FF249-AE2B-F99D-1704-29F12F21612F}"/>
              </a:ext>
            </a:extLst>
          </p:cNvPr>
          <p:cNvSpPr>
            <a:spLocks noGrp="1"/>
          </p:cNvSpPr>
          <p:nvPr>
            <p:ph type="chart" sz="quarter" idx="39"/>
          </p:nvPr>
        </p:nvSpPr>
        <p:spPr>
          <a:xfrm>
            <a:off x="539750" y="1989138"/>
            <a:ext cx="5220000" cy="1296000"/>
          </a:xfrm>
        </p:spPr>
        <p:txBody>
          <a:bodyPr/>
          <a:lstStyle/>
          <a:p>
            <a:r>
              <a:rPr lang="de-DE"/>
              <a:t>Diagramm durch Klicken auf Symbol hinzufügen</a:t>
            </a:r>
            <a:endParaRPr lang="en-US"/>
          </a:p>
        </p:txBody>
      </p:sp>
      <p:sp>
        <p:nvSpPr>
          <p:cNvPr id="10" name="subhead 1">
            <a:extLst>
              <a:ext uri="{FF2B5EF4-FFF2-40B4-BE49-F238E27FC236}">
                <a16:creationId xmlns:a16="http://schemas.microsoft.com/office/drawing/2014/main" id="{6648AFFC-B560-7A8C-6FD2-C5BD8D57A44E}"/>
              </a:ext>
            </a:extLst>
          </p:cNvPr>
          <p:cNvSpPr>
            <a:spLocks noGrp="1"/>
          </p:cNvSpPr>
          <p:nvPr>
            <p:ph sz="quarter" idx="15"/>
          </p:nvPr>
        </p:nvSpPr>
        <p:spPr>
          <a:xfrm>
            <a:off x="540000" y="1475999"/>
            <a:ext cx="521975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9" name="navigation">
            <a:extLst>
              <a:ext uri="{FF2B5EF4-FFF2-40B4-BE49-F238E27FC236}">
                <a16:creationId xmlns:a16="http://schemas.microsoft.com/office/drawing/2014/main" id="{FEA9236D-7F0A-4788-C95A-50AAFFD75C46}"/>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15411890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  059 : 6 charts : 6 sourc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096944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slide number">
            <a:extLst>
              <a:ext uri="{FF2B5EF4-FFF2-40B4-BE49-F238E27FC236}">
                <a16:creationId xmlns:a16="http://schemas.microsoft.com/office/drawing/2014/main" id="{B441E9EB-5A25-44BF-842B-65AF5100F7B2}"/>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5" name="footer">
            <a:extLst>
              <a:ext uri="{FF2B5EF4-FFF2-40B4-BE49-F238E27FC236}">
                <a16:creationId xmlns:a16="http://schemas.microsoft.com/office/drawing/2014/main" id="{4DAB7DCE-C59D-9169-F0A6-5D6391F01101}"/>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9" name="date">
            <a:extLst>
              <a:ext uri="{FF2B5EF4-FFF2-40B4-BE49-F238E27FC236}">
                <a16:creationId xmlns:a16="http://schemas.microsoft.com/office/drawing/2014/main" id="{29709957-6F7F-D59B-8D63-2ABF6E212B9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source 6">
            <a:extLst>
              <a:ext uri="{FF2B5EF4-FFF2-40B4-BE49-F238E27FC236}">
                <a16:creationId xmlns:a16="http://schemas.microsoft.com/office/drawing/2014/main" id="{E8FD4020-B12B-57F9-D6CC-0B62B66EFDE1}"/>
              </a:ext>
            </a:extLst>
          </p:cNvPr>
          <p:cNvSpPr>
            <a:spLocks noGrp="1"/>
          </p:cNvSpPr>
          <p:nvPr>
            <p:ph type="body" idx="53"/>
          </p:nvPr>
        </p:nvSpPr>
        <p:spPr>
          <a:xfrm>
            <a:off x="8208000" y="5832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hart 6">
            <a:extLst>
              <a:ext uri="{FF2B5EF4-FFF2-40B4-BE49-F238E27FC236}">
                <a16:creationId xmlns:a16="http://schemas.microsoft.com/office/drawing/2014/main" id="{86CC700B-C7A6-25BB-D364-227D942CD9F8}"/>
              </a:ext>
            </a:extLst>
          </p:cNvPr>
          <p:cNvSpPr>
            <a:spLocks noGrp="1"/>
          </p:cNvSpPr>
          <p:nvPr>
            <p:ph type="chart" sz="quarter" idx="54"/>
          </p:nvPr>
        </p:nvSpPr>
        <p:spPr>
          <a:xfrm>
            <a:off x="8208000" y="4463624"/>
            <a:ext cx="3420000" cy="1296375"/>
          </a:xfrm>
        </p:spPr>
        <p:txBody>
          <a:bodyPr/>
          <a:lstStyle/>
          <a:p>
            <a:r>
              <a:rPr lang="de-DE"/>
              <a:t>Diagramm durch Klicken auf Symbol hinzufügen</a:t>
            </a:r>
            <a:endParaRPr lang="en-US"/>
          </a:p>
        </p:txBody>
      </p:sp>
      <p:sp>
        <p:nvSpPr>
          <p:cNvPr id="5" name="subhead 6">
            <a:extLst>
              <a:ext uri="{FF2B5EF4-FFF2-40B4-BE49-F238E27FC236}">
                <a16:creationId xmlns:a16="http://schemas.microsoft.com/office/drawing/2014/main" id="{301D76DE-ACF2-E794-1771-5D687981F248}"/>
              </a:ext>
            </a:extLst>
          </p:cNvPr>
          <p:cNvSpPr>
            <a:spLocks noGrp="1"/>
          </p:cNvSpPr>
          <p:nvPr>
            <p:ph sz="quarter" idx="55"/>
          </p:nvPr>
        </p:nvSpPr>
        <p:spPr>
          <a:xfrm>
            <a:off x="8208000" y="3960000"/>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6" name="source 5">
            <a:extLst>
              <a:ext uri="{FF2B5EF4-FFF2-40B4-BE49-F238E27FC236}">
                <a16:creationId xmlns:a16="http://schemas.microsoft.com/office/drawing/2014/main" id="{9546E5BF-8C5F-581B-BACA-D2195F4E49F4}"/>
              </a:ext>
            </a:extLst>
          </p:cNvPr>
          <p:cNvSpPr>
            <a:spLocks noGrp="1"/>
          </p:cNvSpPr>
          <p:nvPr>
            <p:ph type="body" idx="51"/>
          </p:nvPr>
        </p:nvSpPr>
        <p:spPr>
          <a:xfrm>
            <a:off x="4374000" y="5832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chart 5">
            <a:extLst>
              <a:ext uri="{FF2B5EF4-FFF2-40B4-BE49-F238E27FC236}">
                <a16:creationId xmlns:a16="http://schemas.microsoft.com/office/drawing/2014/main" id="{C64E0D5D-B852-08E3-C07B-14958A410B64}"/>
              </a:ext>
            </a:extLst>
          </p:cNvPr>
          <p:cNvSpPr>
            <a:spLocks noGrp="1"/>
          </p:cNvSpPr>
          <p:nvPr>
            <p:ph type="chart" sz="quarter" idx="46"/>
          </p:nvPr>
        </p:nvSpPr>
        <p:spPr>
          <a:xfrm>
            <a:off x="4374000" y="4463624"/>
            <a:ext cx="3420000" cy="1296375"/>
          </a:xfrm>
        </p:spPr>
        <p:txBody>
          <a:bodyPr/>
          <a:lstStyle/>
          <a:p>
            <a:r>
              <a:rPr lang="de-DE"/>
              <a:t>Diagramm durch Klicken auf Symbol hinzufügen</a:t>
            </a:r>
            <a:endParaRPr lang="en-US"/>
          </a:p>
        </p:txBody>
      </p:sp>
      <p:sp>
        <p:nvSpPr>
          <p:cNvPr id="31" name="subhead 5">
            <a:extLst>
              <a:ext uri="{FF2B5EF4-FFF2-40B4-BE49-F238E27FC236}">
                <a16:creationId xmlns:a16="http://schemas.microsoft.com/office/drawing/2014/main" id="{7A447597-D947-02F5-6C3A-2A61FC024D64}"/>
              </a:ext>
            </a:extLst>
          </p:cNvPr>
          <p:cNvSpPr>
            <a:spLocks noGrp="1"/>
          </p:cNvSpPr>
          <p:nvPr>
            <p:ph sz="quarter" idx="48"/>
          </p:nvPr>
        </p:nvSpPr>
        <p:spPr>
          <a:xfrm>
            <a:off x="4374000" y="3960000"/>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32" name="source 4">
            <a:extLst>
              <a:ext uri="{FF2B5EF4-FFF2-40B4-BE49-F238E27FC236}">
                <a16:creationId xmlns:a16="http://schemas.microsoft.com/office/drawing/2014/main" id="{9CA324E6-C1BF-310B-5E47-6BCB77F1EFD3}"/>
              </a:ext>
            </a:extLst>
          </p:cNvPr>
          <p:cNvSpPr>
            <a:spLocks noGrp="1"/>
          </p:cNvSpPr>
          <p:nvPr>
            <p:ph type="body" idx="52"/>
          </p:nvPr>
        </p:nvSpPr>
        <p:spPr>
          <a:xfrm>
            <a:off x="539999" y="5832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3" name="chart 4">
            <a:extLst>
              <a:ext uri="{FF2B5EF4-FFF2-40B4-BE49-F238E27FC236}">
                <a16:creationId xmlns:a16="http://schemas.microsoft.com/office/drawing/2014/main" id="{8B285A21-EB89-994D-258D-2B3FCAB8F44D}"/>
              </a:ext>
            </a:extLst>
          </p:cNvPr>
          <p:cNvSpPr>
            <a:spLocks noGrp="1"/>
          </p:cNvSpPr>
          <p:nvPr>
            <p:ph type="chart" sz="quarter" idx="47"/>
          </p:nvPr>
        </p:nvSpPr>
        <p:spPr>
          <a:xfrm>
            <a:off x="539750" y="4463624"/>
            <a:ext cx="3420000" cy="1296375"/>
          </a:xfrm>
        </p:spPr>
        <p:txBody>
          <a:bodyPr/>
          <a:lstStyle/>
          <a:p>
            <a:r>
              <a:rPr lang="de-DE"/>
              <a:t>Diagramm durch Klicken auf Symbol hinzufügen</a:t>
            </a:r>
            <a:endParaRPr lang="en-US"/>
          </a:p>
        </p:txBody>
      </p:sp>
      <p:sp>
        <p:nvSpPr>
          <p:cNvPr id="34" name="subhead 4">
            <a:extLst>
              <a:ext uri="{FF2B5EF4-FFF2-40B4-BE49-F238E27FC236}">
                <a16:creationId xmlns:a16="http://schemas.microsoft.com/office/drawing/2014/main" id="{AA74717E-1DD3-AADA-BA71-8B4380938135}"/>
              </a:ext>
            </a:extLst>
          </p:cNvPr>
          <p:cNvSpPr>
            <a:spLocks noGrp="1"/>
          </p:cNvSpPr>
          <p:nvPr>
            <p:ph sz="quarter" idx="49"/>
          </p:nvPr>
        </p:nvSpPr>
        <p:spPr>
          <a:xfrm>
            <a:off x="540000" y="3960000"/>
            <a:ext cx="342000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35" name="source 3">
            <a:extLst>
              <a:ext uri="{FF2B5EF4-FFF2-40B4-BE49-F238E27FC236}">
                <a16:creationId xmlns:a16="http://schemas.microsoft.com/office/drawing/2014/main" id="{19D448D3-E31B-A0B2-AF22-99335C336DAA}"/>
              </a:ext>
            </a:extLst>
          </p:cNvPr>
          <p:cNvSpPr>
            <a:spLocks noGrp="1"/>
          </p:cNvSpPr>
          <p:nvPr>
            <p:ph type="body" idx="56"/>
          </p:nvPr>
        </p:nvSpPr>
        <p:spPr>
          <a:xfrm>
            <a:off x="8208000" y="3348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6" name="chart 3">
            <a:extLst>
              <a:ext uri="{FF2B5EF4-FFF2-40B4-BE49-F238E27FC236}">
                <a16:creationId xmlns:a16="http://schemas.microsoft.com/office/drawing/2014/main" id="{165A044B-016E-5346-88C6-97A27EE6F27F}"/>
              </a:ext>
            </a:extLst>
          </p:cNvPr>
          <p:cNvSpPr>
            <a:spLocks noGrp="1"/>
          </p:cNvSpPr>
          <p:nvPr>
            <p:ph type="chart" sz="quarter" idx="57"/>
          </p:nvPr>
        </p:nvSpPr>
        <p:spPr>
          <a:xfrm>
            <a:off x="8208000" y="1979998"/>
            <a:ext cx="3420000" cy="1296375"/>
          </a:xfrm>
        </p:spPr>
        <p:txBody>
          <a:bodyPr/>
          <a:lstStyle/>
          <a:p>
            <a:r>
              <a:rPr lang="de-DE"/>
              <a:t>Diagramm durch Klicken auf Symbol hinzufügen</a:t>
            </a:r>
            <a:endParaRPr lang="en-US"/>
          </a:p>
        </p:txBody>
      </p:sp>
      <p:sp>
        <p:nvSpPr>
          <p:cNvPr id="37" name="subhead 3">
            <a:extLst>
              <a:ext uri="{FF2B5EF4-FFF2-40B4-BE49-F238E27FC236}">
                <a16:creationId xmlns:a16="http://schemas.microsoft.com/office/drawing/2014/main" id="{527F24E8-D7FE-5176-E7E0-2029830B88CA}"/>
              </a:ext>
            </a:extLst>
          </p:cNvPr>
          <p:cNvSpPr>
            <a:spLocks noGrp="1"/>
          </p:cNvSpPr>
          <p:nvPr>
            <p:ph sz="quarter" idx="58"/>
          </p:nvPr>
        </p:nvSpPr>
        <p:spPr>
          <a:xfrm>
            <a:off x="8208000" y="1475999"/>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38" name="source 2">
            <a:extLst>
              <a:ext uri="{FF2B5EF4-FFF2-40B4-BE49-F238E27FC236}">
                <a16:creationId xmlns:a16="http://schemas.microsoft.com/office/drawing/2014/main" id="{16C5E172-ADBB-3D85-ED18-AA8BB3C66EF1}"/>
              </a:ext>
            </a:extLst>
          </p:cNvPr>
          <p:cNvSpPr>
            <a:spLocks noGrp="1"/>
          </p:cNvSpPr>
          <p:nvPr>
            <p:ph type="body" idx="50"/>
          </p:nvPr>
        </p:nvSpPr>
        <p:spPr>
          <a:xfrm>
            <a:off x="4374000" y="3348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9" name="chart 2">
            <a:extLst>
              <a:ext uri="{FF2B5EF4-FFF2-40B4-BE49-F238E27FC236}">
                <a16:creationId xmlns:a16="http://schemas.microsoft.com/office/drawing/2014/main" id="{58F544D8-3A64-5685-E927-5ADA90DD98BE}"/>
              </a:ext>
            </a:extLst>
          </p:cNvPr>
          <p:cNvSpPr>
            <a:spLocks noGrp="1"/>
          </p:cNvSpPr>
          <p:nvPr>
            <p:ph type="chart" sz="quarter" idx="41"/>
          </p:nvPr>
        </p:nvSpPr>
        <p:spPr>
          <a:xfrm>
            <a:off x="4374000" y="1979998"/>
            <a:ext cx="3420000" cy="1296375"/>
          </a:xfrm>
        </p:spPr>
        <p:txBody>
          <a:bodyPr/>
          <a:lstStyle/>
          <a:p>
            <a:r>
              <a:rPr lang="de-DE"/>
              <a:t>Diagramm durch Klicken auf Symbol hinzufügen</a:t>
            </a:r>
            <a:endParaRPr lang="en-US"/>
          </a:p>
        </p:txBody>
      </p:sp>
      <p:sp>
        <p:nvSpPr>
          <p:cNvPr id="40" name="subhead 2">
            <a:extLst>
              <a:ext uri="{FF2B5EF4-FFF2-40B4-BE49-F238E27FC236}">
                <a16:creationId xmlns:a16="http://schemas.microsoft.com/office/drawing/2014/main" id="{508BFFEB-34A5-2A0A-B7B5-48DAAF3668FD}"/>
              </a:ext>
            </a:extLst>
          </p:cNvPr>
          <p:cNvSpPr>
            <a:spLocks noGrp="1"/>
          </p:cNvSpPr>
          <p:nvPr>
            <p:ph sz="quarter" idx="22"/>
          </p:nvPr>
        </p:nvSpPr>
        <p:spPr>
          <a:xfrm>
            <a:off x="4374000" y="1475999"/>
            <a:ext cx="3420000" cy="504000"/>
          </a:xfrm>
          <a:prstGeom prst="rect">
            <a:avLst/>
          </a:prstGeom>
          <a:noFill/>
        </p:spPr>
        <p:txBody>
          <a:bodyPr vert="horz" lIns="0" tIns="0" rIns="108000" bIns="0" rtlCol="0">
            <a:noAutofit/>
          </a:bodyPr>
          <a:lstStyle>
            <a:lvl1pPr>
              <a:defRPr lang="en-US" sz="1400" dirty="0"/>
            </a:lvl1pPr>
            <a:lvl2pPr>
              <a:defRPr lang="en-US" sz="14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a:p>
            <a:pPr lvl="1"/>
            <a:r>
              <a:rPr lang="de-DE"/>
              <a:t>Zweite Ebene</a:t>
            </a:r>
          </a:p>
        </p:txBody>
      </p:sp>
      <p:sp>
        <p:nvSpPr>
          <p:cNvPr id="41" name="source 1">
            <a:extLst>
              <a:ext uri="{FF2B5EF4-FFF2-40B4-BE49-F238E27FC236}">
                <a16:creationId xmlns:a16="http://schemas.microsoft.com/office/drawing/2014/main" id="{D034BDF9-7227-D723-6AAA-8D685C27CA79}"/>
              </a:ext>
            </a:extLst>
          </p:cNvPr>
          <p:cNvSpPr>
            <a:spLocks noGrp="1"/>
          </p:cNvSpPr>
          <p:nvPr>
            <p:ph type="body" idx="1"/>
          </p:nvPr>
        </p:nvSpPr>
        <p:spPr>
          <a:xfrm>
            <a:off x="539999" y="3348000"/>
            <a:ext cx="3420000" cy="324000"/>
          </a:xfrm>
        </p:spPr>
        <p:txBody>
          <a:bodyPr anchor="b"/>
          <a:lstStyle>
            <a:lvl1pPr marL="0" indent="0">
              <a:lnSpc>
                <a:spcPts val="900"/>
              </a:lnSpc>
              <a:spcBef>
                <a:spcPts val="0"/>
              </a:spcBef>
              <a:spcAft>
                <a:spcPts val="0"/>
              </a:spcAft>
              <a:buNone/>
              <a:defRPr sz="9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2" name="chart 1">
            <a:extLst>
              <a:ext uri="{FF2B5EF4-FFF2-40B4-BE49-F238E27FC236}">
                <a16:creationId xmlns:a16="http://schemas.microsoft.com/office/drawing/2014/main" id="{A669A4BB-B37A-0CEC-86D9-D5D6068BEB5B}"/>
              </a:ext>
            </a:extLst>
          </p:cNvPr>
          <p:cNvSpPr>
            <a:spLocks noGrp="1"/>
          </p:cNvSpPr>
          <p:nvPr>
            <p:ph type="chart" sz="quarter" idx="39"/>
          </p:nvPr>
        </p:nvSpPr>
        <p:spPr>
          <a:xfrm>
            <a:off x="539750" y="1979998"/>
            <a:ext cx="3420000" cy="1296375"/>
          </a:xfrm>
        </p:spPr>
        <p:txBody>
          <a:bodyPr/>
          <a:lstStyle/>
          <a:p>
            <a:r>
              <a:rPr lang="de-DE"/>
              <a:t>Diagramm durch Klicken auf Symbol hinzufügen</a:t>
            </a:r>
            <a:endParaRPr lang="en-US"/>
          </a:p>
        </p:txBody>
      </p:sp>
      <p:sp>
        <p:nvSpPr>
          <p:cNvPr id="43" name="subhead 1">
            <a:extLst>
              <a:ext uri="{FF2B5EF4-FFF2-40B4-BE49-F238E27FC236}">
                <a16:creationId xmlns:a16="http://schemas.microsoft.com/office/drawing/2014/main" id="{1E1C712F-677A-4DA9-8E05-6420904CF2D0}"/>
              </a:ext>
            </a:extLst>
          </p:cNvPr>
          <p:cNvSpPr>
            <a:spLocks noGrp="1"/>
          </p:cNvSpPr>
          <p:nvPr>
            <p:ph sz="quarter" idx="15"/>
          </p:nvPr>
        </p:nvSpPr>
        <p:spPr>
          <a:xfrm>
            <a:off x="540000" y="1475999"/>
            <a:ext cx="3420000" cy="504000"/>
          </a:xfrm>
          <a:prstGeom prst="rect">
            <a:avLst/>
          </a:prstGeom>
          <a:noFill/>
        </p:spPr>
        <p:txBody>
          <a:bodyPr vert="horz" lIns="0" tIns="0" rIns="108000" bIns="0" rtlCol="0">
            <a:noAutofit/>
          </a:bodyPr>
          <a:lstStyle>
            <a:lvl1pPr>
              <a:defRPr lang="en-US" sz="1400" dirty="0"/>
            </a:lvl1pPr>
            <a:lvl2pPr>
              <a:defRPr lang="en-US" sz="1200" dirty="0"/>
            </a:lvl2pPr>
            <a:lvl3pPr>
              <a:defRPr lang="en-US" sz="1200" dirty="0"/>
            </a:lvl3pPr>
            <a:lvl4pPr>
              <a:defRPr lang="en-US" sz="1200" dirty="0"/>
            </a:lvl4pPr>
            <a:lvl5pPr>
              <a:defRPr lang="nl-NL" sz="1200" noProof="0" dirty="0"/>
            </a:lvl5pPr>
            <a:lvl6pPr>
              <a:defRPr lang="nl-NL" sz="1200" noProof="0" dirty="0"/>
            </a:lvl6pPr>
            <a:lvl7pPr>
              <a:defRPr lang="nl-NL" sz="1200" noProof="0" dirty="0"/>
            </a:lvl7pPr>
            <a:lvl8pPr>
              <a:defRPr lang="nl-NL" sz="1200" noProof="0" dirty="0"/>
            </a:lvl8pPr>
            <a:lvl9pPr>
              <a:defRPr lang="nl-NL" sz="1200" noProof="0" dirty="0"/>
            </a:lvl9pPr>
          </a:lstStyle>
          <a:p>
            <a:pPr lvl="0"/>
            <a:r>
              <a:rPr lang="de-DE"/>
              <a:t>Mastertextformat bearbeiten</a:t>
            </a:r>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11" name="navigation">
            <a:extLst>
              <a:ext uri="{FF2B5EF4-FFF2-40B4-BE49-F238E27FC236}">
                <a16:creationId xmlns:a16="http://schemas.microsoft.com/office/drawing/2014/main" id="{831E6820-8E72-B86D-4A31-992132A4A36F}"/>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108556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  060 : time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1490611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source">
            <a:extLst>
              <a:ext uri="{FF2B5EF4-FFF2-40B4-BE49-F238E27FC236}">
                <a16:creationId xmlns:a16="http://schemas.microsoft.com/office/drawing/2014/main" id="{6FD5BD2B-F446-5098-A6B3-1B0DF2978EE1}"/>
              </a:ext>
            </a:extLst>
          </p:cNvPr>
          <p:cNvSpPr>
            <a:spLocks noGrp="1"/>
          </p:cNvSpPr>
          <p:nvPr>
            <p:ph type="body" idx="38" hasCustomPrompt="1"/>
          </p:nvPr>
        </p:nvSpPr>
        <p:spPr>
          <a:xfrm>
            <a:off x="540000" y="5809721"/>
            <a:ext cx="11101138" cy="360000"/>
          </a:xfrm>
          <a:noFill/>
        </p:spPr>
        <p:txBody>
          <a:bodyPr vert="horz" lIns="0" tIns="72000" rIns="0" bIns="0" rtlCol="0" anchor="b">
            <a:noAutofit/>
          </a:bodyPr>
          <a:lstStyle>
            <a:lvl1pPr>
              <a:defRPr lang="en-US" sz="900" dirty="0"/>
            </a:lvl1pPr>
          </a:lstStyle>
          <a:p>
            <a:pPr lvl="0">
              <a:lnSpc>
                <a:spcPts val="1000"/>
              </a:lnSpc>
              <a:spcBef>
                <a:spcPts val="0"/>
              </a:spcBef>
              <a:spcAft>
                <a:spcPts val="0"/>
              </a:spcAft>
            </a:pPr>
            <a:r>
              <a:rPr lang="en-US" dirty="0"/>
              <a:t>Click to </a:t>
            </a:r>
            <a:br>
              <a:rPr lang="en-US" dirty="0"/>
            </a:br>
            <a:r>
              <a:rPr lang="en-US" dirty="0"/>
              <a:t>edit Master text styles</a:t>
            </a:r>
          </a:p>
        </p:txBody>
      </p:sp>
      <p:sp>
        <p:nvSpPr>
          <p:cNvPr id="9" name="table">
            <a:extLst>
              <a:ext uri="{FF2B5EF4-FFF2-40B4-BE49-F238E27FC236}">
                <a16:creationId xmlns:a16="http://schemas.microsoft.com/office/drawing/2014/main" id="{CDBF0C3F-C6C8-73BF-3E3E-7D4A763FCCE6}"/>
              </a:ext>
            </a:extLst>
          </p:cNvPr>
          <p:cNvSpPr>
            <a:spLocks noGrp="1"/>
          </p:cNvSpPr>
          <p:nvPr>
            <p:ph type="tbl" sz="quarter" idx="40"/>
          </p:nvPr>
        </p:nvSpPr>
        <p:spPr>
          <a:xfrm>
            <a:off x="540000" y="5562601"/>
            <a:ext cx="11109209" cy="247120"/>
          </a:xfrm>
        </p:spPr>
        <p:txBody>
          <a:bodyPr lIns="0" tIns="0" rIns="0" bIns="0" anchor="b" anchorCtr="0"/>
          <a:lstStyle>
            <a:lvl1pPr>
              <a:defRPr>
                <a:latin typeface="+mj-lt"/>
              </a:defRPr>
            </a:lvl1pPr>
          </a:lstStyle>
          <a:p>
            <a:r>
              <a:rPr lang="de-DE"/>
              <a:t>Tabelle durch Klicken auf Symbol hinzufügen</a:t>
            </a:r>
            <a:endParaRPr lang="en-US"/>
          </a:p>
        </p:txBody>
      </p:sp>
      <p:sp>
        <p:nvSpPr>
          <p:cNvPr id="13" name="text 1">
            <a:extLst>
              <a:ext uri="{FF2B5EF4-FFF2-40B4-BE49-F238E27FC236}">
                <a16:creationId xmlns:a16="http://schemas.microsoft.com/office/drawing/2014/main" id="{E103DC66-EA7E-9147-FF36-842134C5C109}"/>
              </a:ext>
            </a:extLst>
          </p:cNvPr>
          <p:cNvSpPr>
            <a:spLocks noGrp="1"/>
          </p:cNvSpPr>
          <p:nvPr>
            <p:ph type="body" sz="quarter" idx="41"/>
          </p:nvPr>
        </p:nvSpPr>
        <p:spPr>
          <a:xfrm>
            <a:off x="125350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5" name="text 2">
            <a:extLst>
              <a:ext uri="{FF2B5EF4-FFF2-40B4-BE49-F238E27FC236}">
                <a16:creationId xmlns:a16="http://schemas.microsoft.com/office/drawing/2014/main" id="{98FB9F3D-51E3-DA7A-72C1-9D9EC3D8B156}"/>
              </a:ext>
            </a:extLst>
          </p:cNvPr>
          <p:cNvSpPr>
            <a:spLocks noGrp="1"/>
          </p:cNvSpPr>
          <p:nvPr>
            <p:ph type="body" sz="quarter" idx="42"/>
          </p:nvPr>
        </p:nvSpPr>
        <p:spPr>
          <a:xfrm>
            <a:off x="250435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 3">
            <a:extLst>
              <a:ext uri="{FF2B5EF4-FFF2-40B4-BE49-F238E27FC236}">
                <a16:creationId xmlns:a16="http://schemas.microsoft.com/office/drawing/2014/main" id="{5CF659D6-1CA1-113A-C4A5-BC2D1BCCDAB2}"/>
              </a:ext>
            </a:extLst>
          </p:cNvPr>
          <p:cNvSpPr>
            <a:spLocks noGrp="1"/>
          </p:cNvSpPr>
          <p:nvPr>
            <p:ph type="body" sz="quarter" idx="43"/>
          </p:nvPr>
        </p:nvSpPr>
        <p:spPr>
          <a:xfrm>
            <a:off x="375519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8" name="text 4">
            <a:extLst>
              <a:ext uri="{FF2B5EF4-FFF2-40B4-BE49-F238E27FC236}">
                <a16:creationId xmlns:a16="http://schemas.microsoft.com/office/drawing/2014/main" id="{99462D85-7E35-EDFA-C68E-E4A351201D51}"/>
              </a:ext>
            </a:extLst>
          </p:cNvPr>
          <p:cNvSpPr>
            <a:spLocks noGrp="1"/>
          </p:cNvSpPr>
          <p:nvPr>
            <p:ph type="body" sz="quarter" idx="44"/>
          </p:nvPr>
        </p:nvSpPr>
        <p:spPr>
          <a:xfrm>
            <a:off x="500604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9" name="text 5">
            <a:extLst>
              <a:ext uri="{FF2B5EF4-FFF2-40B4-BE49-F238E27FC236}">
                <a16:creationId xmlns:a16="http://schemas.microsoft.com/office/drawing/2014/main" id="{2226BC48-C006-A3AF-A36B-63C2D3CA6BB5}"/>
              </a:ext>
            </a:extLst>
          </p:cNvPr>
          <p:cNvSpPr>
            <a:spLocks noGrp="1"/>
          </p:cNvSpPr>
          <p:nvPr>
            <p:ph type="body" sz="quarter" idx="45"/>
          </p:nvPr>
        </p:nvSpPr>
        <p:spPr>
          <a:xfrm>
            <a:off x="625688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0" name="text 6">
            <a:extLst>
              <a:ext uri="{FF2B5EF4-FFF2-40B4-BE49-F238E27FC236}">
                <a16:creationId xmlns:a16="http://schemas.microsoft.com/office/drawing/2014/main" id="{D7E98674-0010-6A4A-2092-C2342C1C9722}"/>
              </a:ext>
            </a:extLst>
          </p:cNvPr>
          <p:cNvSpPr>
            <a:spLocks noGrp="1"/>
          </p:cNvSpPr>
          <p:nvPr>
            <p:ph type="body" sz="quarter" idx="46"/>
          </p:nvPr>
        </p:nvSpPr>
        <p:spPr>
          <a:xfrm>
            <a:off x="750773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1" name="text 7">
            <a:extLst>
              <a:ext uri="{FF2B5EF4-FFF2-40B4-BE49-F238E27FC236}">
                <a16:creationId xmlns:a16="http://schemas.microsoft.com/office/drawing/2014/main" id="{D9CE5412-1544-1ACC-B26C-DC64CB412F4E}"/>
              </a:ext>
            </a:extLst>
          </p:cNvPr>
          <p:cNvSpPr>
            <a:spLocks noGrp="1"/>
          </p:cNvSpPr>
          <p:nvPr>
            <p:ph type="body" sz="quarter" idx="47"/>
          </p:nvPr>
        </p:nvSpPr>
        <p:spPr>
          <a:xfrm>
            <a:off x="8758576"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2" name="text 8">
            <a:extLst>
              <a:ext uri="{FF2B5EF4-FFF2-40B4-BE49-F238E27FC236}">
                <a16:creationId xmlns:a16="http://schemas.microsoft.com/office/drawing/2014/main" id="{92D36E5B-C594-07D8-1556-F61BAD6438FD}"/>
              </a:ext>
            </a:extLst>
          </p:cNvPr>
          <p:cNvSpPr>
            <a:spLocks noGrp="1"/>
          </p:cNvSpPr>
          <p:nvPr>
            <p:ph type="body" sz="quarter" idx="48"/>
          </p:nvPr>
        </p:nvSpPr>
        <p:spPr>
          <a:xfrm>
            <a:off x="10009421" y="3824895"/>
            <a:ext cx="1080000" cy="1440000"/>
          </a:xfrm>
        </p:spPr>
        <p:txBody>
          <a:bodyPr/>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cxnSp>
        <p:nvCxnSpPr>
          <p:cNvPr id="8" name="line">
            <a:extLst>
              <a:ext uri="{FF2B5EF4-FFF2-40B4-BE49-F238E27FC236}">
                <a16:creationId xmlns:a16="http://schemas.microsoft.com/office/drawing/2014/main" id="{90ADF8F4-69E2-18D8-2A65-38E33E06BD05}"/>
              </a:ext>
            </a:extLst>
          </p:cNvPr>
          <p:cNvCxnSpPr/>
          <p:nvPr/>
        </p:nvCxnSpPr>
        <p:spPr>
          <a:xfrm>
            <a:off x="550863" y="3472812"/>
            <a:ext cx="11109209" cy="0"/>
          </a:xfrm>
          <a:prstGeom prst="line">
            <a:avLst/>
          </a:prstGeom>
          <a:ln w="1905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49" name="text 1">
            <a:extLst>
              <a:ext uri="{FF2B5EF4-FFF2-40B4-BE49-F238E27FC236}">
                <a16:creationId xmlns:a16="http://schemas.microsoft.com/office/drawing/2014/main" id="{9791F7F5-F90B-F440-B357-05CFDFC6E704}"/>
              </a:ext>
            </a:extLst>
          </p:cNvPr>
          <p:cNvSpPr>
            <a:spLocks noGrp="1"/>
          </p:cNvSpPr>
          <p:nvPr>
            <p:ph type="body" sz="quarter" idx="49"/>
          </p:nvPr>
        </p:nvSpPr>
        <p:spPr>
          <a:xfrm>
            <a:off x="125350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0" name="text 2">
            <a:extLst>
              <a:ext uri="{FF2B5EF4-FFF2-40B4-BE49-F238E27FC236}">
                <a16:creationId xmlns:a16="http://schemas.microsoft.com/office/drawing/2014/main" id="{51B9D552-7689-4FAE-5FF0-1E53A33BFB83}"/>
              </a:ext>
            </a:extLst>
          </p:cNvPr>
          <p:cNvSpPr>
            <a:spLocks noGrp="1"/>
          </p:cNvSpPr>
          <p:nvPr>
            <p:ph type="body" sz="quarter" idx="50"/>
          </p:nvPr>
        </p:nvSpPr>
        <p:spPr>
          <a:xfrm>
            <a:off x="250435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1" name="text 3">
            <a:extLst>
              <a:ext uri="{FF2B5EF4-FFF2-40B4-BE49-F238E27FC236}">
                <a16:creationId xmlns:a16="http://schemas.microsoft.com/office/drawing/2014/main" id="{AC0D6FC5-8114-4F86-7A13-896396BC3B4B}"/>
              </a:ext>
            </a:extLst>
          </p:cNvPr>
          <p:cNvSpPr>
            <a:spLocks noGrp="1"/>
          </p:cNvSpPr>
          <p:nvPr>
            <p:ph type="body" sz="quarter" idx="51"/>
          </p:nvPr>
        </p:nvSpPr>
        <p:spPr>
          <a:xfrm>
            <a:off x="375519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2" name="text 4">
            <a:extLst>
              <a:ext uri="{FF2B5EF4-FFF2-40B4-BE49-F238E27FC236}">
                <a16:creationId xmlns:a16="http://schemas.microsoft.com/office/drawing/2014/main" id="{35874900-7F40-5E32-DA1A-B532F6E6B573}"/>
              </a:ext>
            </a:extLst>
          </p:cNvPr>
          <p:cNvSpPr>
            <a:spLocks noGrp="1"/>
          </p:cNvSpPr>
          <p:nvPr>
            <p:ph type="body" sz="quarter" idx="52"/>
          </p:nvPr>
        </p:nvSpPr>
        <p:spPr>
          <a:xfrm>
            <a:off x="500604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3" name="text 5">
            <a:extLst>
              <a:ext uri="{FF2B5EF4-FFF2-40B4-BE49-F238E27FC236}">
                <a16:creationId xmlns:a16="http://schemas.microsoft.com/office/drawing/2014/main" id="{11051CCF-88A7-6245-A7ED-5E92BCF254C4}"/>
              </a:ext>
            </a:extLst>
          </p:cNvPr>
          <p:cNvSpPr>
            <a:spLocks noGrp="1"/>
          </p:cNvSpPr>
          <p:nvPr>
            <p:ph type="body" sz="quarter" idx="53"/>
          </p:nvPr>
        </p:nvSpPr>
        <p:spPr>
          <a:xfrm>
            <a:off x="625688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4" name="text 6">
            <a:extLst>
              <a:ext uri="{FF2B5EF4-FFF2-40B4-BE49-F238E27FC236}">
                <a16:creationId xmlns:a16="http://schemas.microsoft.com/office/drawing/2014/main" id="{C6532634-485C-EBC5-74B9-6AD575B42BA8}"/>
              </a:ext>
            </a:extLst>
          </p:cNvPr>
          <p:cNvSpPr>
            <a:spLocks noGrp="1"/>
          </p:cNvSpPr>
          <p:nvPr>
            <p:ph type="body" sz="quarter" idx="54"/>
          </p:nvPr>
        </p:nvSpPr>
        <p:spPr>
          <a:xfrm>
            <a:off x="750773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5" name="text 7">
            <a:extLst>
              <a:ext uri="{FF2B5EF4-FFF2-40B4-BE49-F238E27FC236}">
                <a16:creationId xmlns:a16="http://schemas.microsoft.com/office/drawing/2014/main" id="{1CAE7171-408D-2DAC-8E3E-1F3F57CF23DE}"/>
              </a:ext>
            </a:extLst>
          </p:cNvPr>
          <p:cNvSpPr>
            <a:spLocks noGrp="1"/>
          </p:cNvSpPr>
          <p:nvPr>
            <p:ph type="body" sz="quarter" idx="55"/>
          </p:nvPr>
        </p:nvSpPr>
        <p:spPr>
          <a:xfrm>
            <a:off x="8758576"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6" name="text 8">
            <a:extLst>
              <a:ext uri="{FF2B5EF4-FFF2-40B4-BE49-F238E27FC236}">
                <a16:creationId xmlns:a16="http://schemas.microsoft.com/office/drawing/2014/main" id="{03C59CD8-6B8F-4E44-062C-C6CB0D46E795}"/>
              </a:ext>
            </a:extLst>
          </p:cNvPr>
          <p:cNvSpPr>
            <a:spLocks noGrp="1"/>
          </p:cNvSpPr>
          <p:nvPr>
            <p:ph type="body" sz="quarter" idx="56"/>
          </p:nvPr>
        </p:nvSpPr>
        <p:spPr>
          <a:xfrm>
            <a:off x="10009421" y="1494445"/>
            <a:ext cx="1080000" cy="1440000"/>
          </a:xfrm>
        </p:spPr>
        <p:txBody>
          <a:bodyPr anchor="b"/>
          <a:lstStyle>
            <a:lvl1pPr>
              <a:lnSpc>
                <a:spcPts val="1000"/>
              </a:lnSpc>
              <a:spcBef>
                <a:spcPts val="300"/>
              </a:spcBef>
              <a:spcAft>
                <a:spcPts val="300"/>
              </a:spcAft>
              <a:defRPr sz="1000"/>
            </a:lvl1pPr>
            <a:lvl2pPr>
              <a:lnSpc>
                <a:spcPts val="1000"/>
              </a:lnSpc>
              <a:spcBef>
                <a:spcPts val="300"/>
              </a:spcBef>
              <a:spcAft>
                <a:spcPts val="300"/>
              </a:spcAft>
              <a:defRPr sz="1000"/>
            </a:lvl2pPr>
            <a:lvl3pPr>
              <a:lnSpc>
                <a:spcPts val="1000"/>
              </a:lnSpc>
              <a:spcBef>
                <a:spcPts val="300"/>
              </a:spcBef>
              <a:spcAft>
                <a:spcPts val="300"/>
              </a:spcAft>
              <a:defRPr sz="1000"/>
            </a:lvl3pPr>
            <a:lvl4pPr>
              <a:lnSpc>
                <a:spcPts val="1000"/>
              </a:lnSpc>
              <a:spcBef>
                <a:spcPts val="300"/>
              </a:spcBef>
              <a:spcAft>
                <a:spcPts val="300"/>
              </a:spcAft>
              <a:defRPr sz="1000"/>
            </a:lvl4pPr>
            <a:lvl5pPr>
              <a:lnSpc>
                <a:spcPts val="1000"/>
              </a:lnSpc>
              <a:spcBef>
                <a:spcPts val="300"/>
              </a:spcBef>
              <a:spcAft>
                <a:spcPts val="300"/>
              </a:spcAf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navigation">
            <a:extLst>
              <a:ext uri="{FF2B5EF4-FFF2-40B4-BE49-F238E27FC236}">
                <a16:creationId xmlns:a16="http://schemas.microsoft.com/office/drawing/2014/main" id="{C217556C-AB0F-BB2C-F74F-DD00A97DD299}"/>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
        <p:nvSpPr>
          <p:cNvPr id="10" name="slide number">
            <a:extLst>
              <a:ext uri="{FF2B5EF4-FFF2-40B4-BE49-F238E27FC236}">
                <a16:creationId xmlns:a16="http://schemas.microsoft.com/office/drawing/2014/main" id="{E3F64A1E-E451-ACD8-5613-104A49B8A1B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1" name="footer">
            <a:extLst>
              <a:ext uri="{FF2B5EF4-FFF2-40B4-BE49-F238E27FC236}">
                <a16:creationId xmlns:a16="http://schemas.microsoft.com/office/drawing/2014/main" id="{38E9E637-79CC-884B-0711-7B48CAF30F74}"/>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2" name="date">
            <a:extLst>
              <a:ext uri="{FF2B5EF4-FFF2-40B4-BE49-F238E27FC236}">
                <a16:creationId xmlns:a16="http://schemas.microsoft.com/office/drawing/2014/main" id="{A5C4DDFE-490E-47FF-D6F3-E5BCE68A6307}"/>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Tree>
    <p:extLst>
      <p:ext uri="{BB962C8B-B14F-4D97-AF65-F5344CB8AC3E}">
        <p14:creationId xmlns:p14="http://schemas.microsoft.com/office/powerpoint/2010/main" val="164693747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lease do not use : only guidiance placehold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BB0A28-794C-B1C7-31B2-419DB41E252F}"/>
              </a:ext>
            </a:extLst>
          </p:cNvPr>
          <p:cNvGraphicFramePr>
            <a:graphicFrameLocks noChangeAspect="1"/>
          </p:cNvGraphicFramePr>
          <p:nvPr>
            <p:custDataLst>
              <p:tags r:id="rId1"/>
            </p:custDataLst>
            <p:extLst>
              <p:ext uri="{D42A27DB-BD31-4B8C-83A1-F6EECF244321}">
                <p14:modId xmlns:p14="http://schemas.microsoft.com/office/powerpoint/2010/main" val="371539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25BB0A28-794C-B1C7-31B2-419DB41E25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a:extLst>
              <a:ext uri="{FF2B5EF4-FFF2-40B4-BE49-F238E27FC236}">
                <a16:creationId xmlns:a16="http://schemas.microsoft.com/office/drawing/2014/main" id="{E7D3CCF1-660E-7AB1-06AD-93225FDD1D47}"/>
              </a:ext>
            </a:extLst>
          </p:cNvPr>
          <p:cNvSpPr>
            <a:spLocks noGrp="1"/>
          </p:cNvSpPr>
          <p:nvPr>
            <p:ph type="title"/>
          </p:nvPr>
        </p:nvSpPr>
        <p:spPr>
          <a:xfrm>
            <a:off x="550863" y="1484312"/>
            <a:ext cx="11088000" cy="4662751"/>
          </a:xfrm>
        </p:spPr>
        <p:txBody>
          <a:bodyPr vert="horz"/>
          <a:lstStyle>
            <a:lvl1pPr>
              <a:lnSpc>
                <a:spcPct val="100000"/>
              </a:lnSpc>
              <a:defRPr lang="de-DE" sz="11000" b="0" kern="1200" spc="0" baseline="0" dirty="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defRPr>
            </a:lvl1pPr>
          </a:lstStyle>
          <a:p>
            <a:r>
              <a:rPr lang="de-DE"/>
              <a:t>Mastertitelformat bearbeiten</a:t>
            </a:r>
            <a:endParaRPr lang="de-DE" dirty="0"/>
          </a:p>
        </p:txBody>
      </p:sp>
    </p:spTree>
    <p:extLst>
      <p:ext uri="{BB962C8B-B14F-4D97-AF65-F5344CB8AC3E}">
        <p14:creationId xmlns:p14="http://schemas.microsoft.com/office/powerpoint/2010/main" val="335127829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  006 : 6 content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69471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678EE2D6-D24D-BA37-ABA6-646300685C7A}"/>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14" name="footer">
            <a:extLst>
              <a:ext uri="{FF2B5EF4-FFF2-40B4-BE49-F238E27FC236}">
                <a16:creationId xmlns:a16="http://schemas.microsoft.com/office/drawing/2014/main" id="{DC5969B5-F0D2-CF3A-F4ED-F5344E082ED8}"/>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5" name="date">
            <a:extLst>
              <a:ext uri="{FF2B5EF4-FFF2-40B4-BE49-F238E27FC236}">
                <a16:creationId xmlns:a16="http://schemas.microsoft.com/office/drawing/2014/main" id="{5F2B97CA-2092-323E-F00E-2C8F8CB8F09D}"/>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6" name="content 6">
            <a:extLst>
              <a:ext uri="{FF2B5EF4-FFF2-40B4-BE49-F238E27FC236}">
                <a16:creationId xmlns:a16="http://schemas.microsoft.com/office/drawing/2014/main" id="{89C522B1-6801-8B41-4F5D-6C85B8AEBCC7}"/>
              </a:ext>
            </a:extLst>
          </p:cNvPr>
          <p:cNvSpPr>
            <a:spLocks noGrp="1"/>
          </p:cNvSpPr>
          <p:nvPr>
            <p:ph sz="quarter" idx="25"/>
          </p:nvPr>
        </p:nvSpPr>
        <p:spPr>
          <a:xfrm>
            <a:off x="8218863" y="381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content 5">
            <a:extLst>
              <a:ext uri="{FF2B5EF4-FFF2-40B4-BE49-F238E27FC236}">
                <a16:creationId xmlns:a16="http://schemas.microsoft.com/office/drawing/2014/main" id="{38904F9D-F12D-C1A2-7570-9DC56D6DD698}"/>
              </a:ext>
            </a:extLst>
          </p:cNvPr>
          <p:cNvSpPr>
            <a:spLocks noGrp="1"/>
          </p:cNvSpPr>
          <p:nvPr>
            <p:ph sz="quarter" idx="26"/>
          </p:nvPr>
        </p:nvSpPr>
        <p:spPr>
          <a:xfrm>
            <a:off x="4379432" y="381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11" name="content 4">
            <a:extLst>
              <a:ext uri="{FF2B5EF4-FFF2-40B4-BE49-F238E27FC236}">
                <a16:creationId xmlns:a16="http://schemas.microsoft.com/office/drawing/2014/main" id="{16D0781B-9A31-08E8-DACA-4F56FD0EAC1F}"/>
              </a:ext>
            </a:extLst>
          </p:cNvPr>
          <p:cNvSpPr>
            <a:spLocks noGrp="1"/>
          </p:cNvSpPr>
          <p:nvPr>
            <p:ph sz="quarter" idx="27"/>
          </p:nvPr>
        </p:nvSpPr>
        <p:spPr>
          <a:xfrm>
            <a:off x="540000" y="381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3">
            <a:extLst>
              <a:ext uri="{FF2B5EF4-FFF2-40B4-BE49-F238E27FC236}">
                <a16:creationId xmlns:a16="http://schemas.microsoft.com/office/drawing/2014/main" id="{0F189F99-D754-4356-5E4B-0F553CC9C353}"/>
              </a:ext>
            </a:extLst>
          </p:cNvPr>
          <p:cNvSpPr>
            <a:spLocks noGrp="1"/>
          </p:cNvSpPr>
          <p:nvPr>
            <p:ph sz="quarter" idx="24"/>
          </p:nvPr>
        </p:nvSpPr>
        <p:spPr>
          <a:xfrm>
            <a:off x="8218863" y="147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 name="content 2">
            <a:extLst>
              <a:ext uri="{FF2B5EF4-FFF2-40B4-BE49-F238E27FC236}">
                <a16:creationId xmlns:a16="http://schemas.microsoft.com/office/drawing/2014/main" id="{77A29EE5-2B1C-3EC4-6F36-6ECBC9D69F26}"/>
              </a:ext>
            </a:extLst>
          </p:cNvPr>
          <p:cNvSpPr>
            <a:spLocks noGrp="1"/>
          </p:cNvSpPr>
          <p:nvPr>
            <p:ph sz="quarter" idx="22"/>
          </p:nvPr>
        </p:nvSpPr>
        <p:spPr>
          <a:xfrm>
            <a:off x="4379432" y="147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nl-NL" noProof="0"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nl-NL" noProof="0" dirty="0"/>
          </a:p>
        </p:txBody>
      </p:sp>
      <p:sp>
        <p:nvSpPr>
          <p:cNvPr id="2" name="content 1">
            <a:extLst>
              <a:ext uri="{FF2B5EF4-FFF2-40B4-BE49-F238E27FC236}">
                <a16:creationId xmlns:a16="http://schemas.microsoft.com/office/drawing/2014/main" id="{AAB7126B-7125-3526-12AF-41ED67737125}"/>
              </a:ext>
            </a:extLst>
          </p:cNvPr>
          <p:cNvSpPr>
            <a:spLocks noGrp="1"/>
          </p:cNvSpPr>
          <p:nvPr>
            <p:ph sz="quarter" idx="15"/>
          </p:nvPr>
        </p:nvSpPr>
        <p:spPr>
          <a:xfrm>
            <a:off x="540000" y="1475998"/>
            <a:ext cx="3420000" cy="2340000"/>
          </a:xfrm>
          <a:prstGeom prst="rect">
            <a:avLst/>
          </a:prstGeo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a:xfrm>
            <a:off x="540000" y="622301"/>
            <a:ext cx="11088000" cy="648000"/>
          </a:xfrm>
        </p:spPr>
        <p:txBody>
          <a:bodyPr vert="horz"/>
          <a:lstStyle/>
          <a:p>
            <a:r>
              <a:rPr lang="de-DE"/>
              <a:t>Mastertitelformat bearbeiten</a:t>
            </a:r>
            <a:endParaRPr lang="en-US" dirty="0"/>
          </a:p>
        </p:txBody>
      </p:sp>
      <p:sp>
        <p:nvSpPr>
          <p:cNvPr id="8" name="navigation">
            <a:extLst>
              <a:ext uri="{FF2B5EF4-FFF2-40B4-BE49-F238E27FC236}">
                <a16:creationId xmlns:a16="http://schemas.microsoft.com/office/drawing/2014/main" id="{AFFFFF47-76BE-0C31-FAC0-58FE020C53F2}"/>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284554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  007 : only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3159615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slide number">
            <a:extLst>
              <a:ext uri="{FF2B5EF4-FFF2-40B4-BE49-F238E27FC236}">
                <a16:creationId xmlns:a16="http://schemas.microsoft.com/office/drawing/2014/main" id="{9C2549D5-7902-05C3-BA6E-F3FCE55E3EFF}"/>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9" name="footer">
            <a:extLst>
              <a:ext uri="{FF2B5EF4-FFF2-40B4-BE49-F238E27FC236}">
                <a16:creationId xmlns:a16="http://schemas.microsoft.com/office/drawing/2014/main" id="{B0528374-4148-93BC-40AD-371D0F4E79CF}"/>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10" name="date">
            <a:extLst>
              <a:ext uri="{FF2B5EF4-FFF2-40B4-BE49-F238E27FC236}">
                <a16:creationId xmlns:a16="http://schemas.microsoft.com/office/drawing/2014/main" id="{B36025A7-E938-A69D-AFCB-12FF43B05F3C}"/>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17" name="title">
            <a:extLst>
              <a:ext uri="{FF2B5EF4-FFF2-40B4-BE49-F238E27FC236}">
                <a16:creationId xmlns:a16="http://schemas.microsoft.com/office/drawing/2014/main" id="{7DA9AEB7-373A-2A58-CE17-39ED790C879F}"/>
              </a:ext>
            </a:extLst>
          </p:cNvPr>
          <p:cNvSpPr>
            <a:spLocks noGrp="1"/>
          </p:cNvSpPr>
          <p:nvPr>
            <p:ph type="title"/>
          </p:nvPr>
        </p:nvSpPr>
        <p:spPr/>
        <p:txBody>
          <a:bodyPr vert="horz"/>
          <a:lstStyle/>
          <a:p>
            <a:r>
              <a:rPr lang="de-DE"/>
              <a:t>Mastertitelformat bearbeiten</a:t>
            </a:r>
            <a:endParaRPr lang="en-US" dirty="0"/>
          </a:p>
        </p:txBody>
      </p:sp>
      <p:sp>
        <p:nvSpPr>
          <p:cNvPr id="2" name="navigation">
            <a:extLst>
              <a:ext uri="{FF2B5EF4-FFF2-40B4-BE49-F238E27FC236}">
                <a16:creationId xmlns:a16="http://schemas.microsoft.com/office/drawing/2014/main" id="{598DE614-BE92-7773-D42B-7B7F203DDCE0}"/>
              </a:ext>
            </a:extLst>
          </p:cNvPr>
          <p:cNvSpPr>
            <a:spLocks noGrp="1"/>
          </p:cNvSpPr>
          <p:nvPr>
            <p:ph type="body" sz="quarter" idx="14"/>
          </p:nvPr>
        </p:nvSpPr>
        <p:spPr>
          <a:xfrm>
            <a:off x="576000" y="396000"/>
            <a:ext cx="11088000" cy="144000"/>
          </a:xfrm>
          <a:noFill/>
        </p:spPr>
        <p:txBody>
          <a:bodyPr vert="horz" lIns="0" tIns="0" rIns="0" bIns="0" rtlCol="0" anchor="t">
            <a:noAutofit/>
          </a:bodyPr>
          <a:lstStyle>
            <a:lvl1pPr>
              <a:lnSpc>
                <a:spcPct val="100000"/>
              </a:lnSpc>
              <a:spcBef>
                <a:spcPts val="0"/>
              </a:spcBef>
              <a:spcAft>
                <a:spcPts val="0"/>
              </a:spcAft>
              <a:tabLst>
                <a:tab pos="10766425" algn="r"/>
              </a:tabLst>
              <a:defRPr lang="nl-NL" sz="800" cap="all" spc="150" baseline="0" dirty="0">
                <a:solidFill>
                  <a:schemeClr val="accent4">
                    <a:lumMod val="75000"/>
                  </a:schemeClr>
                </a:solidFill>
                <a:latin typeface="Segoe UI Semibold" panose="020B0702040204020203" pitchFamily="34" charset="0"/>
                <a:cs typeface="Segoe UI Semibold" panose="020B0702040204020203" pitchFamily="34" charset="0"/>
              </a:defRPr>
            </a:lvl1pPr>
          </a:lstStyle>
          <a:p>
            <a:pPr lvl="0">
              <a:lnSpc>
                <a:spcPct val="90000"/>
              </a:lnSpc>
            </a:pPr>
            <a:r>
              <a:rPr lang="de-DE"/>
              <a:t>Mastertextformat bearbeiten</a:t>
            </a:r>
          </a:p>
        </p:txBody>
      </p:sp>
    </p:spTree>
    <p:extLst>
      <p:ext uri="{BB962C8B-B14F-4D97-AF65-F5344CB8AC3E}">
        <p14:creationId xmlns:p14="http://schemas.microsoft.com/office/powerpoint/2010/main" val="310419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  008 : empt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E9DA65-164B-6676-E7BE-8F537D3A6278}"/>
              </a:ext>
            </a:extLst>
          </p:cNvPr>
          <p:cNvGraphicFramePr>
            <a:graphicFrameLocks noChangeAspect="1"/>
          </p:cNvGraphicFramePr>
          <p:nvPr>
            <p:custDataLst>
              <p:tags r:id="rId1"/>
            </p:custDataLst>
            <p:extLst>
              <p:ext uri="{D42A27DB-BD31-4B8C-83A1-F6EECF244321}">
                <p14:modId xmlns:p14="http://schemas.microsoft.com/office/powerpoint/2010/main" val="4030666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a:extLst>
                          <a:ext uri="{FF2B5EF4-FFF2-40B4-BE49-F238E27FC236}">
                            <a16:creationId xmlns:a16="http://schemas.microsoft.com/office/drawing/2014/main" id="{5FE9DA65-164B-6676-E7BE-8F537D3A62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a:extLst>
              <a:ext uri="{FF2B5EF4-FFF2-40B4-BE49-F238E27FC236}">
                <a16:creationId xmlns:a16="http://schemas.microsoft.com/office/drawing/2014/main" id="{A17B63CE-D09A-A5B2-92DE-97357DEAC288}"/>
              </a:ext>
            </a:extLst>
          </p:cNvPr>
          <p:cNvSpPr>
            <a:spLocks noGrp="1"/>
          </p:cNvSpPr>
          <p:nvPr>
            <p:ph type="sldNum" sz="quarter" idx="4"/>
          </p:nvPr>
        </p:nvSpPr>
        <p:spPr>
          <a:xfrm>
            <a:off x="11353138" y="6379200"/>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8" name="footer">
            <a:extLst>
              <a:ext uri="{FF2B5EF4-FFF2-40B4-BE49-F238E27FC236}">
                <a16:creationId xmlns:a16="http://schemas.microsoft.com/office/drawing/2014/main" id="{264ABE22-2F6A-7F37-B086-AE7A106AEB41}"/>
              </a:ext>
            </a:extLst>
          </p:cNvPr>
          <p:cNvSpPr>
            <a:spLocks noGrp="1"/>
          </p:cNvSpPr>
          <p:nvPr>
            <p:ph type="ftr" sz="quarter" idx="3"/>
          </p:nvPr>
        </p:nvSpPr>
        <p:spPr>
          <a:xfrm>
            <a:off x="7270749" y="6379200"/>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9" name="date">
            <a:extLst>
              <a:ext uri="{FF2B5EF4-FFF2-40B4-BE49-F238E27FC236}">
                <a16:creationId xmlns:a16="http://schemas.microsoft.com/office/drawing/2014/main" id="{7E501AC6-15A5-DC2E-289E-6EB6F31C9B52}"/>
              </a:ext>
            </a:extLst>
          </p:cNvPr>
          <p:cNvSpPr>
            <a:spLocks noGrp="1"/>
          </p:cNvSpPr>
          <p:nvPr>
            <p:ph type="dt" sz="half" idx="2"/>
          </p:nvPr>
        </p:nvSpPr>
        <p:spPr>
          <a:xfrm>
            <a:off x="5040000" y="6379200"/>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Tree>
    <p:extLst>
      <p:ext uri="{BB962C8B-B14F-4D97-AF65-F5344CB8AC3E}">
        <p14:creationId xmlns:p14="http://schemas.microsoft.com/office/powerpoint/2010/main" val="30780180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oleObject" Target="../embeddings/oleObject1.bin"/><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69" Type="http://schemas.openxmlformats.org/officeDocument/2006/relationships/image" Target="../media/image3.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C0AA4E-CFE3-7583-F6BA-1466B1EEB282}"/>
              </a:ext>
            </a:extLst>
          </p:cNvPr>
          <p:cNvGraphicFramePr>
            <a:graphicFrameLocks noChangeAspect="1"/>
          </p:cNvGraphicFramePr>
          <p:nvPr>
            <p:custDataLst>
              <p:tags r:id="rId65"/>
            </p:custDataLst>
            <p:extLst>
              <p:ext uri="{D42A27DB-BD31-4B8C-83A1-F6EECF244321}">
                <p14:modId xmlns:p14="http://schemas.microsoft.com/office/powerpoint/2010/main" val="4081159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360" imgH="360" progId="TCLayout.ActiveDocument.1">
                  <p:embed/>
                </p:oleObj>
              </mc:Choice>
              <mc:Fallback>
                <p:oleObj name="think-cell Slide" r:id="rId66" imgW="360" imgH="360" progId="TCLayout.ActiveDocument.1">
                  <p:embed/>
                  <p:pic>
                    <p:nvPicPr>
                      <p:cNvPr id="8" name="Object 7" hidden="1">
                        <a:extLst>
                          <a:ext uri="{FF2B5EF4-FFF2-40B4-BE49-F238E27FC236}">
                            <a16:creationId xmlns:a16="http://schemas.microsoft.com/office/drawing/2014/main" id="{1DC0AA4E-CFE3-7583-F6BA-1466B1EEB282}"/>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10" name="slide number">
            <a:extLst>
              <a:ext uri="{FF2B5EF4-FFF2-40B4-BE49-F238E27FC236}">
                <a16:creationId xmlns:a16="http://schemas.microsoft.com/office/drawing/2014/main" id="{1A73C806-0471-0C57-7626-9F1DB61EE031}"/>
              </a:ext>
            </a:extLst>
          </p:cNvPr>
          <p:cNvSpPr>
            <a:spLocks noGrp="1"/>
          </p:cNvSpPr>
          <p:nvPr>
            <p:ph type="sldNum" sz="quarter" idx="4"/>
          </p:nvPr>
        </p:nvSpPr>
        <p:spPr>
          <a:xfrm>
            <a:off x="11353138" y="6385775"/>
            <a:ext cx="288000" cy="180000"/>
          </a:xfrm>
          <a:prstGeom prst="rect">
            <a:avLst/>
          </a:prstGeom>
        </p:spPr>
        <p:txBody>
          <a:bodyPr vert="horz" lIns="0" tIns="0" rIns="0" bIns="0" rtlCol="0" anchor="b" anchorCtr="0">
            <a:noAutofit/>
          </a:bodyPr>
          <a:lstStyle>
            <a:lvl1pPr algn="r">
              <a:defRPr lang="en-US" sz="800" smtClean="0">
                <a:solidFill>
                  <a:schemeClr val="accent4">
                    <a:lumMod val="75000"/>
                  </a:schemeClr>
                </a:solidFill>
              </a:defRPr>
            </a:lvl1pPr>
          </a:lstStyle>
          <a:p>
            <a:fld id="{FA573BCF-C0F1-4720-B5E7-944FE630E67D}" type="slidenum">
              <a:rPr lang="en-US" smtClean="0"/>
              <a:pPr/>
              <a:t>‹Nr.›</a:t>
            </a:fld>
            <a:endParaRPr lang="en-US"/>
          </a:p>
        </p:txBody>
      </p:sp>
      <p:sp>
        <p:nvSpPr>
          <p:cNvPr id="5" name="footer">
            <a:extLst>
              <a:ext uri="{FF2B5EF4-FFF2-40B4-BE49-F238E27FC236}">
                <a16:creationId xmlns:a16="http://schemas.microsoft.com/office/drawing/2014/main" id="{293B2B64-2362-45C8-9E78-5ECAAAF3478D}"/>
              </a:ext>
            </a:extLst>
          </p:cNvPr>
          <p:cNvSpPr>
            <a:spLocks noGrp="1"/>
          </p:cNvSpPr>
          <p:nvPr>
            <p:ph type="ftr" sz="quarter" idx="3"/>
          </p:nvPr>
        </p:nvSpPr>
        <p:spPr>
          <a:xfrm>
            <a:off x="7270749" y="6385775"/>
            <a:ext cx="4082389" cy="180000"/>
          </a:xfrm>
          <a:prstGeom prst="rect">
            <a:avLst/>
          </a:prstGeom>
        </p:spPr>
        <p:txBody>
          <a:bodyPr vert="horz" lIns="0" tIns="0" rIns="0" bIns="0" rtlCol="0" anchor="b" anchorCtr="0">
            <a:noAutofit/>
          </a:bodyPr>
          <a:lstStyle>
            <a:lvl1pPr algn="r">
              <a:defRPr sz="800">
                <a:solidFill>
                  <a:schemeClr val="tx2"/>
                </a:solidFill>
              </a:defRPr>
            </a:lvl1pPr>
          </a:lstStyle>
          <a:p>
            <a:r>
              <a:rPr lang="en-US"/>
              <a:t>valantic layout samples Route B</a:t>
            </a:r>
            <a:endParaRPr lang="nl-NL"/>
          </a:p>
        </p:txBody>
      </p:sp>
      <p:sp>
        <p:nvSpPr>
          <p:cNvPr id="4" name="date">
            <a:extLst>
              <a:ext uri="{FF2B5EF4-FFF2-40B4-BE49-F238E27FC236}">
                <a16:creationId xmlns:a16="http://schemas.microsoft.com/office/drawing/2014/main" id="{2CC0954C-56F0-4481-AEFC-476FD5516A05}"/>
              </a:ext>
            </a:extLst>
          </p:cNvPr>
          <p:cNvSpPr>
            <a:spLocks noGrp="1"/>
          </p:cNvSpPr>
          <p:nvPr>
            <p:ph type="dt" sz="half" idx="2"/>
          </p:nvPr>
        </p:nvSpPr>
        <p:spPr>
          <a:xfrm>
            <a:off x="5040000" y="6385775"/>
            <a:ext cx="2160000" cy="180000"/>
          </a:xfrm>
          <a:prstGeom prst="rect">
            <a:avLst/>
          </a:prstGeom>
        </p:spPr>
        <p:txBody>
          <a:bodyPr vert="horz" lIns="0" tIns="0" rIns="0" bIns="0" rtlCol="0" anchor="b" anchorCtr="0">
            <a:noAutofit/>
          </a:bodyPr>
          <a:lstStyle>
            <a:lvl1pPr algn="ctr">
              <a:defRPr sz="800">
                <a:solidFill>
                  <a:schemeClr val="accent4">
                    <a:lumMod val="75000"/>
                  </a:schemeClr>
                </a:solidFill>
              </a:defRPr>
            </a:lvl1pPr>
          </a:lstStyle>
          <a:p>
            <a:r>
              <a:rPr lang="de-DE"/>
              <a:t>23-09-14</a:t>
            </a:r>
            <a:endParaRPr lang="nl-NL"/>
          </a:p>
        </p:txBody>
      </p:sp>
      <p:sp>
        <p:nvSpPr>
          <p:cNvPr id="3" name="content">
            <a:extLst>
              <a:ext uri="{FF2B5EF4-FFF2-40B4-BE49-F238E27FC236}">
                <a16:creationId xmlns:a16="http://schemas.microsoft.com/office/drawing/2014/main" id="{061B9A90-182E-49A3-8BF5-04F32288137B}"/>
              </a:ext>
            </a:extLst>
          </p:cNvPr>
          <p:cNvSpPr>
            <a:spLocks noGrp="1"/>
          </p:cNvSpPr>
          <p:nvPr>
            <p:ph type="body" idx="1"/>
          </p:nvPr>
        </p:nvSpPr>
        <p:spPr>
          <a:xfrm>
            <a:off x="540000" y="1476000"/>
            <a:ext cx="11088000" cy="4680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 </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a:extLst>
              <a:ext uri="{FF2B5EF4-FFF2-40B4-BE49-F238E27FC236}">
                <a16:creationId xmlns:a16="http://schemas.microsoft.com/office/drawing/2014/main" id="{219B37A3-82F2-45D5-868F-F00F93F6E7B3}"/>
              </a:ext>
            </a:extLst>
          </p:cNvPr>
          <p:cNvSpPr>
            <a:spLocks noGrp="1"/>
          </p:cNvSpPr>
          <p:nvPr>
            <p:ph type="title"/>
          </p:nvPr>
        </p:nvSpPr>
        <p:spPr>
          <a:xfrm>
            <a:off x="540000" y="622301"/>
            <a:ext cx="11088000" cy="648000"/>
          </a:xfrm>
          <a:prstGeom prst="rect">
            <a:avLst/>
          </a:prstGeom>
        </p:spPr>
        <p:txBody>
          <a:bodyPr vert="horz" lIns="0" tIns="0" rIns="0" bIns="0" rtlCol="0" anchor="t">
            <a:noAutofit/>
          </a:bodyPr>
          <a:lstStyle/>
          <a:p>
            <a:endParaRPr lang="nl-NL" noProof="0" dirty="0"/>
          </a:p>
        </p:txBody>
      </p:sp>
      <p:pic>
        <p:nvPicPr>
          <p:cNvPr id="6" name="valantic logo">
            <a:extLst>
              <a:ext uri="{FF2B5EF4-FFF2-40B4-BE49-F238E27FC236}">
                <a16:creationId xmlns:a16="http://schemas.microsoft.com/office/drawing/2014/main" id="{DF3AD36A-3B2E-689C-EDF4-3DB24CF96DB1}"/>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5887" y="6218848"/>
            <a:ext cx="1169231" cy="450666"/>
          </a:xfrm>
          <a:prstGeom prst="rect">
            <a:avLst/>
          </a:prstGeom>
        </p:spPr>
      </p:pic>
    </p:spTree>
    <p:extLst>
      <p:ext uri="{BB962C8B-B14F-4D97-AF65-F5344CB8AC3E}">
        <p14:creationId xmlns:p14="http://schemas.microsoft.com/office/powerpoint/2010/main" val="800684994"/>
      </p:ext>
    </p:extLst>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 id="2147484912" r:id="rId12"/>
    <p:sldLayoutId id="2147484913" r:id="rId13"/>
    <p:sldLayoutId id="2147484914" r:id="rId14"/>
    <p:sldLayoutId id="2147484915" r:id="rId15"/>
    <p:sldLayoutId id="2147484916" r:id="rId16"/>
    <p:sldLayoutId id="2147484917" r:id="rId17"/>
    <p:sldLayoutId id="2147484918" r:id="rId18"/>
    <p:sldLayoutId id="2147484919" r:id="rId19"/>
    <p:sldLayoutId id="2147484920" r:id="rId20"/>
    <p:sldLayoutId id="2147484921" r:id="rId21"/>
    <p:sldLayoutId id="2147484922" r:id="rId22"/>
    <p:sldLayoutId id="2147484923" r:id="rId23"/>
    <p:sldLayoutId id="2147484924" r:id="rId24"/>
    <p:sldLayoutId id="2147484925" r:id="rId25"/>
    <p:sldLayoutId id="2147484926" r:id="rId26"/>
    <p:sldLayoutId id="2147484927" r:id="rId27"/>
    <p:sldLayoutId id="2147484928" r:id="rId28"/>
    <p:sldLayoutId id="2147484929" r:id="rId29"/>
    <p:sldLayoutId id="2147484930" r:id="rId30"/>
    <p:sldLayoutId id="2147484931" r:id="rId31"/>
    <p:sldLayoutId id="2147484932" r:id="rId32"/>
    <p:sldLayoutId id="2147484933" r:id="rId33"/>
    <p:sldLayoutId id="2147484934" r:id="rId34"/>
    <p:sldLayoutId id="2147484935" r:id="rId35"/>
    <p:sldLayoutId id="2147484936" r:id="rId36"/>
    <p:sldLayoutId id="2147484937" r:id="rId37"/>
    <p:sldLayoutId id="2147484938" r:id="rId38"/>
    <p:sldLayoutId id="2147484939" r:id="rId39"/>
    <p:sldLayoutId id="2147484940" r:id="rId40"/>
    <p:sldLayoutId id="2147484941" r:id="rId41"/>
    <p:sldLayoutId id="2147484942" r:id="rId42"/>
    <p:sldLayoutId id="2147484943" r:id="rId43"/>
    <p:sldLayoutId id="2147484944" r:id="rId44"/>
    <p:sldLayoutId id="2147484945" r:id="rId45"/>
    <p:sldLayoutId id="2147484946" r:id="rId46"/>
    <p:sldLayoutId id="2147484947" r:id="rId47"/>
    <p:sldLayoutId id="2147484948" r:id="rId48"/>
    <p:sldLayoutId id="2147484949" r:id="rId49"/>
    <p:sldLayoutId id="2147484950" r:id="rId50"/>
    <p:sldLayoutId id="2147484951" r:id="rId51"/>
    <p:sldLayoutId id="2147484952" r:id="rId52"/>
    <p:sldLayoutId id="2147484953" r:id="rId53"/>
    <p:sldLayoutId id="2147484954" r:id="rId54"/>
    <p:sldLayoutId id="2147484955" r:id="rId55"/>
    <p:sldLayoutId id="2147484956" r:id="rId56"/>
    <p:sldLayoutId id="2147484957" r:id="rId57"/>
    <p:sldLayoutId id="2147484958" r:id="rId58"/>
    <p:sldLayoutId id="2147484959" r:id="rId59"/>
    <p:sldLayoutId id="2147484960" r:id="rId60"/>
    <p:sldLayoutId id="2147484961" r:id="rId61"/>
    <p:sldLayoutId id="2147484962" r:id="rId62"/>
    <p:sldLayoutId id="2147484963" r:id="rId63"/>
  </p:sldLayoutIdLst>
  <p:hf sldNum="0" hdr="0" ftr="0" dt="0"/>
  <p:txStyles>
    <p:titleStyle>
      <a:lvl1pPr algn="l" defTabSz="914400" rtl="0" eaLnBrk="1" latinLnBrk="0" hangingPunct="1">
        <a:lnSpc>
          <a:spcPts val="2800"/>
        </a:lnSpc>
        <a:spcBef>
          <a:spcPct val="0"/>
        </a:spcBef>
        <a:buNone/>
        <a:tabLst>
          <a:tab pos="10760075" algn="r"/>
        </a:tabLst>
        <a:defRPr sz="2400" b="0" kern="1200" spc="0" baseline="0">
          <a:solidFill>
            <a:schemeClr val="tx1"/>
          </a:solidFill>
          <a:latin typeface="+mj-lt"/>
          <a:ea typeface="Segoe UI Black" panose="020B0A02040204020203" pitchFamily="34" charset="0"/>
          <a:cs typeface="Segoe UI Light" panose="020B0502040204020203" pitchFamily="34" charset="0"/>
        </a:defRPr>
      </a:lvl1pPr>
    </p:titleStyle>
    <p:bodyStyle>
      <a:lvl1pPr marL="0" indent="0" algn="l" defTabSz="914400" rtl="0" eaLnBrk="1" latinLnBrk="0" hangingPunct="1">
        <a:lnSpc>
          <a:spcPts val="1800"/>
        </a:lnSpc>
        <a:spcBef>
          <a:spcPts val="300"/>
        </a:spcBef>
        <a:spcAft>
          <a:spcPts val="300"/>
        </a:spcAft>
        <a:buClr>
          <a:schemeClr val="accent2"/>
        </a:buClr>
        <a:buSzPct val="100000"/>
        <a:buFont typeface="Verdana" panose="020B0604030504040204" pitchFamily="34" charset="0"/>
        <a:buNone/>
        <a:tabLst>
          <a:tab pos="182563" algn="l"/>
        </a:tabLst>
        <a:defRPr lang="en-US" sz="1400" b="0" kern="1200" baseline="0" noProof="0" dirty="0">
          <a:solidFill>
            <a:schemeClr val="tx2"/>
          </a:solidFill>
          <a:latin typeface="+mn-lt"/>
          <a:ea typeface="+mn-ea"/>
          <a:cs typeface="+mn-cs"/>
        </a:defRPr>
      </a:lvl1pPr>
      <a:lvl2pPr marL="216000" indent="-216000" algn="l" defTabSz="914400" rtl="0" eaLnBrk="1" latinLnBrk="0" hangingPunct="1">
        <a:lnSpc>
          <a:spcPts val="1800"/>
        </a:lnSpc>
        <a:spcBef>
          <a:spcPts val="300"/>
        </a:spcBef>
        <a:spcAft>
          <a:spcPts val="300"/>
        </a:spcAft>
        <a:buClr>
          <a:srgbClr val="FF4B4B"/>
        </a:buClr>
        <a:buSzPct val="120000"/>
        <a:buFont typeface="Segoe UI" panose="020B0502040204020203" pitchFamily="34" charset="0"/>
        <a:buChar char="•"/>
        <a:tabLst>
          <a:tab pos="182563" algn="l"/>
        </a:tabLst>
        <a:defRPr lang="en-US" sz="1400" kern="1200" dirty="0">
          <a:solidFill>
            <a:schemeClr val="tx2"/>
          </a:solidFill>
          <a:latin typeface="+mn-lt"/>
          <a:ea typeface="+mn-ea"/>
          <a:cs typeface="+mn-cs"/>
        </a:defRPr>
      </a:lvl2pPr>
      <a:lvl3pPr marL="432000" indent="-216000" algn="l" defTabSz="914400" rtl="0" eaLnBrk="1" latinLnBrk="0" hangingPunct="1">
        <a:lnSpc>
          <a:spcPts val="1800"/>
        </a:lnSpc>
        <a:spcBef>
          <a:spcPts val="300"/>
        </a:spcBef>
        <a:spcAft>
          <a:spcPts val="300"/>
        </a:spcAft>
        <a:buClr>
          <a:srgbClr val="FF4B4B"/>
        </a:buClr>
        <a:buSzPct val="120000"/>
        <a:buFont typeface="Segoe UI" panose="020B0502040204020203" pitchFamily="34" charset="0"/>
        <a:buChar char="‒"/>
        <a:tabLst>
          <a:tab pos="182563" algn="l"/>
        </a:tabLst>
        <a:defRPr lang="en-US" sz="1400" b="0" kern="1200" baseline="0" noProof="0" dirty="0" smtClean="0">
          <a:solidFill>
            <a:schemeClr val="tx2"/>
          </a:solidFill>
          <a:latin typeface="+mn-lt"/>
          <a:ea typeface="+mn-ea"/>
          <a:cs typeface="+mn-cs"/>
        </a:defRPr>
      </a:lvl3pPr>
      <a:lvl4pPr marL="648000" indent="-216000" algn="l" defTabSz="914400" rtl="0" eaLnBrk="1" latinLnBrk="0" hangingPunct="1">
        <a:lnSpc>
          <a:spcPts val="1800"/>
        </a:lnSpc>
        <a:spcBef>
          <a:spcPts val="300"/>
        </a:spcBef>
        <a:spcAft>
          <a:spcPts val="300"/>
        </a:spcAft>
        <a:buClr>
          <a:srgbClr val="FF4B4B"/>
        </a:buClr>
        <a:buSzPct val="120000"/>
        <a:buFont typeface="Segoe UI" panose="020B0502040204020203" pitchFamily="34" charset="0"/>
        <a:buChar char="−"/>
        <a:tabLst>
          <a:tab pos="182563" algn="l"/>
        </a:tabLst>
        <a:defRPr lang="en-US" sz="1400" b="0" kern="1200" cap="none" spc="10" baseline="0" noProof="0" dirty="0" smtClean="0">
          <a:solidFill>
            <a:schemeClr val="tx1"/>
          </a:solidFill>
          <a:latin typeface="+mn-lt"/>
          <a:ea typeface="+mn-ea"/>
          <a:cs typeface="Segoe UI Light" panose="020B0502040204020203" pitchFamily="34" charset="0"/>
        </a:defRPr>
      </a:lvl4pPr>
      <a:lvl5pPr marL="0" indent="0" algn="l" defTabSz="914400" rtl="0" eaLnBrk="1" latinLnBrk="0" hangingPunct="1">
        <a:lnSpc>
          <a:spcPts val="1800"/>
        </a:lnSpc>
        <a:spcBef>
          <a:spcPts val="600"/>
        </a:spcBef>
        <a:spcAft>
          <a:spcPts val="300"/>
        </a:spcAft>
        <a:buFont typeface="Arial" panose="020B0604020202020204" pitchFamily="34" charset="0"/>
        <a:buNone/>
        <a:tabLst>
          <a:tab pos="182563" algn="l"/>
        </a:tabLst>
        <a:defRPr lang="nl-NL" sz="1400" b="0" kern="1200" spc="40" baseline="0" noProof="0" dirty="0">
          <a:gradFill>
            <a:gsLst>
              <a:gs pos="0">
                <a:srgbClr val="FF4B4B"/>
              </a:gs>
              <a:gs pos="100000">
                <a:srgbClr val="FF744F"/>
              </a:gs>
            </a:gsLst>
            <a:lin ang="18900000" scaled="0"/>
          </a:gradFill>
          <a:latin typeface="+mj-lt"/>
          <a:ea typeface="+mn-ea"/>
          <a:cs typeface="+mn-cs"/>
        </a:defRPr>
      </a:lvl5pPr>
      <a:lvl6pPr marL="216000" indent="-216000" algn="l" defTabSz="914400" rtl="0" eaLnBrk="1" latinLnBrk="0" hangingPunct="1">
        <a:lnSpc>
          <a:spcPts val="1800"/>
        </a:lnSpc>
        <a:spcBef>
          <a:spcPts val="300"/>
        </a:spcBef>
        <a:spcAft>
          <a:spcPts val="300"/>
        </a:spcAft>
        <a:buClr>
          <a:schemeClr val="accent1"/>
        </a:buClr>
        <a:buFont typeface="+mj-lt"/>
        <a:buAutoNum type="arabicPeriod"/>
        <a:tabLst>
          <a:tab pos="182563" algn="l"/>
        </a:tabLst>
        <a:defRPr lang="en-US" sz="1400" b="0" kern="1200" cap="none" spc="40" baseline="0" noProof="0" dirty="0">
          <a:solidFill>
            <a:schemeClr val="tx1"/>
          </a:solidFill>
          <a:latin typeface="+mn-lt"/>
          <a:ea typeface="Segoe UI Black" panose="020B0A02040204020203" pitchFamily="34" charset="0"/>
          <a:cs typeface="Segoe UI Light" panose="020B0502040204020203" pitchFamily="34" charset="0"/>
        </a:defRPr>
      </a:lvl6pPr>
      <a:lvl7pPr marL="432000" indent="-216000" algn="l" defTabSz="914400" rtl="0" eaLnBrk="1" latinLnBrk="0" hangingPunct="1">
        <a:lnSpc>
          <a:spcPts val="1800"/>
        </a:lnSpc>
        <a:spcBef>
          <a:spcPts val="300"/>
        </a:spcBef>
        <a:spcAft>
          <a:spcPts val="300"/>
        </a:spcAft>
        <a:buClr>
          <a:schemeClr val="accent1"/>
        </a:buClr>
        <a:buFont typeface="+mj-lt"/>
        <a:buAutoNum type="alphaLcPeriod"/>
        <a:tabLst>
          <a:tab pos="182563" algn="l"/>
        </a:tabLst>
        <a:defRPr lang="nl-NL" sz="1400" kern="1200" noProof="0" dirty="0">
          <a:solidFill>
            <a:schemeClr val="tx2"/>
          </a:solidFill>
          <a:latin typeface="+mn-lt"/>
          <a:ea typeface="+mn-ea"/>
          <a:cs typeface="+mn-cs"/>
        </a:defRPr>
      </a:lvl7pPr>
      <a:lvl8pPr marL="216000" indent="-216000" algn="l" defTabSz="914400" rtl="0" eaLnBrk="1" latinLnBrk="0" hangingPunct="1">
        <a:lnSpc>
          <a:spcPts val="1800"/>
        </a:lnSpc>
        <a:spcBef>
          <a:spcPts val="300"/>
        </a:spcBef>
        <a:spcAft>
          <a:spcPts val="300"/>
        </a:spcAft>
        <a:buClr>
          <a:schemeClr val="tx2"/>
        </a:buClr>
        <a:buFont typeface="Wingdings 3" panose="05040102010807070707" pitchFamily="18" charset="2"/>
        <a:buChar char="g"/>
        <a:tabLst>
          <a:tab pos="182563" algn="l"/>
        </a:tabLst>
        <a:defRPr lang="nl-NL" sz="1400" kern="1200" noProof="0" dirty="0" smtClean="0">
          <a:solidFill>
            <a:schemeClr val="tx2"/>
          </a:solidFill>
          <a:latin typeface="+mn-lt"/>
          <a:ea typeface="+mn-ea"/>
          <a:cs typeface="+mn-cs"/>
        </a:defRPr>
      </a:lvl8pPr>
      <a:lvl9pPr marL="0" indent="0" algn="l" defTabSz="914400" rtl="0" eaLnBrk="1" latinLnBrk="0" hangingPunct="1">
        <a:lnSpc>
          <a:spcPts val="1800"/>
        </a:lnSpc>
        <a:spcBef>
          <a:spcPts val="600"/>
        </a:spcBef>
        <a:spcAft>
          <a:spcPts val="300"/>
        </a:spcAft>
        <a:buClr>
          <a:schemeClr val="accent4"/>
        </a:buClr>
        <a:buFontTx/>
        <a:buNone/>
        <a:tabLst>
          <a:tab pos="182563" algn="l"/>
        </a:tabLst>
        <a:defRPr lang="nl-NL" sz="1400" i="0" kern="1200" cap="all" spc="100" baseline="0" noProof="0" dirty="0" smtClean="0">
          <a:solidFill>
            <a:schemeClr val="tx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47">
          <p15:clr>
            <a:srgbClr val="F26B43"/>
          </p15:clr>
        </p15:guide>
        <p15:guide id="33" orient="horz" pos="391">
          <p15:clr>
            <a:srgbClr val="5ACBF0"/>
          </p15:clr>
        </p15:guide>
        <p15:guide id="35" orient="horz" pos="935">
          <p15:clr>
            <a:srgbClr val="F26B43"/>
          </p15:clr>
        </p15:guide>
        <p15:guide id="36" pos="7333">
          <p15:clr>
            <a:srgbClr val="F26B43"/>
          </p15:clr>
        </p15:guide>
        <p15:guide id="37" orient="horz" pos="3884">
          <p15:clr>
            <a:srgbClr val="F26B43"/>
          </p15:clr>
        </p15:guide>
        <p15:guide id="38" orient="horz" pos="2954">
          <p15:clr>
            <a:srgbClr val="F26B43"/>
          </p15:clr>
        </p15:guide>
        <p15:guide id="39" orient="horz" pos="125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jpeg"/><Relationship Id="rId7" Type="http://schemas.openxmlformats.org/officeDocument/2006/relationships/image" Target="../media/image10.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10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4.jpeg"/><Relationship Id="rId7" Type="http://schemas.openxmlformats.org/officeDocument/2006/relationships/image" Target="../media/image14.svg"/><Relationship Id="rId12" Type="http://schemas.openxmlformats.org/officeDocument/2006/relationships/image" Target="../media/image135.png"/><Relationship Id="rId2" Type="http://schemas.openxmlformats.org/officeDocument/2006/relationships/notesSlide" Target="../notesSlides/notesSlide8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0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24.xml"/><Relationship Id="rId4" Type="http://schemas.openxmlformats.org/officeDocument/2006/relationships/image" Target="../media/image137.png"/></Relationships>
</file>

<file path=ppt/slides/_rels/slide10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6.jpeg"/><Relationship Id="rId7" Type="http://schemas.openxmlformats.org/officeDocument/2006/relationships/image" Target="../media/image14.svg"/><Relationship Id="rId12" Type="http://schemas.openxmlformats.org/officeDocument/2006/relationships/image" Target="../media/image137.png"/><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7.xml"/><Relationship Id="rId1" Type="http://schemas.openxmlformats.org/officeDocument/2006/relationships/slideLayout" Target="../slideLayouts/slideLayout24.xml"/><Relationship Id="rId4" Type="http://schemas.openxmlformats.org/officeDocument/2006/relationships/image" Target="../media/image139.png"/></Relationships>
</file>

<file path=ppt/slides/_rels/slide10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38.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139.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8.xml"/><Relationship Id="rId1" Type="http://schemas.openxmlformats.org/officeDocument/2006/relationships/slideLayout" Target="../slideLayouts/slideLayout24.xml"/><Relationship Id="rId4" Type="http://schemas.openxmlformats.org/officeDocument/2006/relationships/image" Target="../media/image141.png"/></Relationships>
</file>

<file path=ppt/slides/_rels/slide10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0.jpeg"/><Relationship Id="rId7" Type="http://schemas.openxmlformats.org/officeDocument/2006/relationships/image" Target="../media/image14.svg"/><Relationship Id="rId12"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10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0.xml"/><Relationship Id="rId1" Type="http://schemas.openxmlformats.org/officeDocument/2006/relationships/slideLayout" Target="../slideLayouts/slideLayout24.xml"/><Relationship Id="rId4" Type="http://schemas.openxmlformats.org/officeDocument/2006/relationships/image" Target="../media/image143.png"/></Relationships>
</file>

<file path=ppt/slides/_rels/slide10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2.jpeg"/><Relationship Id="rId7" Type="http://schemas.openxmlformats.org/officeDocument/2006/relationships/image" Target="../media/image14.svg"/><Relationship Id="rId12"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0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2.xml"/><Relationship Id="rId1" Type="http://schemas.openxmlformats.org/officeDocument/2006/relationships/slideLayout" Target="../slideLayouts/slideLayout24.xml"/><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4.sv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4.jpeg"/><Relationship Id="rId7" Type="http://schemas.openxmlformats.org/officeDocument/2006/relationships/image" Target="../media/image14.svg"/><Relationship Id="rId12" Type="http://schemas.openxmlformats.org/officeDocument/2006/relationships/image" Target="../media/image145.png"/><Relationship Id="rId2" Type="http://schemas.openxmlformats.org/officeDocument/2006/relationships/notesSlide" Target="../notesSlides/notesSlide93.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4.xml"/><Relationship Id="rId1" Type="http://schemas.openxmlformats.org/officeDocument/2006/relationships/slideLayout" Target="../slideLayouts/slideLayout24.xml"/><Relationship Id="rId4" Type="http://schemas.openxmlformats.org/officeDocument/2006/relationships/image" Target="../media/image147.png"/></Relationships>
</file>

<file path=ppt/slides/_rels/slide1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6.jpeg"/><Relationship Id="rId7" Type="http://schemas.openxmlformats.org/officeDocument/2006/relationships/image" Target="../media/image14.svg"/><Relationship Id="rId12"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6.xml"/><Relationship Id="rId1" Type="http://schemas.openxmlformats.org/officeDocument/2006/relationships/slideLayout" Target="../slideLayouts/slideLayout24.xml"/><Relationship Id="rId4" Type="http://schemas.openxmlformats.org/officeDocument/2006/relationships/image" Target="../media/image149.png"/></Relationships>
</file>

<file path=ppt/slides/_rels/slide1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8.jpeg"/><Relationship Id="rId7" Type="http://schemas.openxmlformats.org/officeDocument/2006/relationships/image" Target="../media/image14.svg"/><Relationship Id="rId12" Type="http://schemas.openxmlformats.org/officeDocument/2006/relationships/image" Target="../media/image149.png"/><Relationship Id="rId2" Type="http://schemas.openxmlformats.org/officeDocument/2006/relationships/notesSlide" Target="../notesSlides/notesSlide97.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8.xml"/><Relationship Id="rId1" Type="http://schemas.openxmlformats.org/officeDocument/2006/relationships/slideLayout" Target="../slideLayouts/slideLayout24.xml"/><Relationship Id="rId4" Type="http://schemas.openxmlformats.org/officeDocument/2006/relationships/image" Target="../media/image151.png"/></Relationships>
</file>

<file path=ppt/slides/_rels/slide1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0.jpeg"/><Relationship Id="rId7" Type="http://schemas.openxmlformats.org/officeDocument/2006/relationships/image" Target="../media/image14.svg"/><Relationship Id="rId12" Type="http://schemas.openxmlformats.org/officeDocument/2006/relationships/image" Target="../media/image151.png"/><Relationship Id="rId2" Type="http://schemas.openxmlformats.org/officeDocument/2006/relationships/notesSlide" Target="../notesSlides/notesSlide99.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0.xml"/><Relationship Id="rId1" Type="http://schemas.openxmlformats.org/officeDocument/2006/relationships/slideLayout" Target="../slideLayouts/slideLayout24.xml"/><Relationship Id="rId4" Type="http://schemas.openxmlformats.org/officeDocument/2006/relationships/image" Target="../media/image153.png"/></Relationships>
</file>

<file path=ppt/slides/_rels/slide1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2.jpeg"/><Relationship Id="rId7" Type="http://schemas.openxmlformats.org/officeDocument/2006/relationships/image" Target="../media/image14.svg"/><Relationship Id="rId12" Type="http://schemas.openxmlformats.org/officeDocument/2006/relationships/image" Target="../media/image153.png"/><Relationship Id="rId2" Type="http://schemas.openxmlformats.org/officeDocument/2006/relationships/notesSlide" Target="../notesSlides/notesSlide101.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2.xml"/><Relationship Id="rId1" Type="http://schemas.openxmlformats.org/officeDocument/2006/relationships/slideLayout" Target="../slideLayouts/slideLayout24.xml"/><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12" Type="http://schemas.openxmlformats.org/officeDocument/2006/relationships/image" Target="../media/image10.svg"/><Relationship Id="rId2" Type="http://schemas.openxmlformats.org/officeDocument/2006/relationships/image" Target="../media/image22.jpeg"/><Relationship Id="rId1" Type="http://schemas.openxmlformats.org/officeDocument/2006/relationships/slideLayout" Target="../slideLayouts/slideLayout23.xml"/><Relationship Id="rId6" Type="http://schemas.openxmlformats.org/officeDocument/2006/relationships/image" Target="../media/image20.svg"/><Relationship Id="rId11"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image" Target="../media/image12.svg"/><Relationship Id="rId4" Type="http://schemas.openxmlformats.org/officeDocument/2006/relationships/image" Target="../media/image24.svg"/><Relationship Id="rId9" Type="http://schemas.openxmlformats.org/officeDocument/2006/relationships/image" Target="../media/image11.png"/></Relationships>
</file>

<file path=ppt/slides/_rels/slide1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4.jpeg"/><Relationship Id="rId7" Type="http://schemas.openxmlformats.org/officeDocument/2006/relationships/image" Target="../media/image14.svg"/><Relationship Id="rId12" Type="http://schemas.openxmlformats.org/officeDocument/2006/relationships/image" Target="../media/image155.png"/><Relationship Id="rId2" Type="http://schemas.openxmlformats.org/officeDocument/2006/relationships/notesSlide" Target="../notesSlides/notesSlide103.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2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4.xml"/><Relationship Id="rId1" Type="http://schemas.openxmlformats.org/officeDocument/2006/relationships/slideLayout" Target="../slideLayouts/slideLayout24.xml"/><Relationship Id="rId4" Type="http://schemas.openxmlformats.org/officeDocument/2006/relationships/image" Target="../media/image157.png"/></Relationships>
</file>

<file path=ppt/slides/_rels/slide1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6.jpeg"/><Relationship Id="rId7" Type="http://schemas.openxmlformats.org/officeDocument/2006/relationships/image" Target="../media/image14.svg"/><Relationship Id="rId12" Type="http://schemas.openxmlformats.org/officeDocument/2006/relationships/image" Target="../media/image157.png"/><Relationship Id="rId2" Type="http://schemas.openxmlformats.org/officeDocument/2006/relationships/notesSlide" Target="../notesSlides/notesSlide105.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1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6.xml"/><Relationship Id="rId1" Type="http://schemas.openxmlformats.org/officeDocument/2006/relationships/slideLayout" Target="../slideLayouts/slideLayout24.xml"/><Relationship Id="rId4" Type="http://schemas.openxmlformats.org/officeDocument/2006/relationships/image" Target="../media/image159.png"/></Relationships>
</file>

<file path=ppt/slides/_rels/slide1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8.jpeg"/><Relationship Id="rId7" Type="http://schemas.openxmlformats.org/officeDocument/2006/relationships/image" Target="../media/image14.svg"/><Relationship Id="rId12" Type="http://schemas.openxmlformats.org/officeDocument/2006/relationships/image" Target="../media/image159.png"/><Relationship Id="rId2" Type="http://schemas.openxmlformats.org/officeDocument/2006/relationships/notesSlide" Target="../notesSlides/notesSlide107.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1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8.xml"/><Relationship Id="rId1" Type="http://schemas.openxmlformats.org/officeDocument/2006/relationships/slideLayout" Target="../slideLayouts/slideLayout24.xml"/><Relationship Id="rId4" Type="http://schemas.openxmlformats.org/officeDocument/2006/relationships/image" Target="../media/image161.png"/></Relationships>
</file>

<file path=ppt/slides/_rels/slide12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60.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161.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12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9.xml"/><Relationship Id="rId1" Type="http://schemas.openxmlformats.org/officeDocument/2006/relationships/slideLayout" Target="../slideLayouts/slideLayout24.xml"/><Relationship Id="rId4" Type="http://schemas.openxmlformats.org/officeDocument/2006/relationships/image" Target="../media/image163.png"/></Relationships>
</file>

<file path=ppt/slides/_rels/slide12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62.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163.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0.xml"/><Relationship Id="rId1" Type="http://schemas.openxmlformats.org/officeDocument/2006/relationships/slideLayout" Target="../slideLayouts/slideLayout24.xml"/><Relationship Id="rId4" Type="http://schemas.openxmlformats.org/officeDocument/2006/relationships/image" Target="../media/image165.png"/></Relationships>
</file>

<file path=ppt/slides/_rels/slide1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4.jpeg"/><Relationship Id="rId7" Type="http://schemas.openxmlformats.org/officeDocument/2006/relationships/image" Target="../media/image14.svg"/><Relationship Id="rId12" Type="http://schemas.openxmlformats.org/officeDocument/2006/relationships/image" Target="../media/image165.png"/><Relationship Id="rId2" Type="http://schemas.openxmlformats.org/officeDocument/2006/relationships/notesSlide" Target="../notesSlides/notesSlide111.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3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2.xml"/><Relationship Id="rId1" Type="http://schemas.openxmlformats.org/officeDocument/2006/relationships/slideLayout" Target="../slideLayouts/slideLayout24.xml"/><Relationship Id="rId4" Type="http://schemas.openxmlformats.org/officeDocument/2006/relationships/image" Target="../media/image167.png"/></Relationships>
</file>

<file path=ppt/slides/_rels/slide1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6.jpeg"/><Relationship Id="rId7" Type="http://schemas.openxmlformats.org/officeDocument/2006/relationships/image" Target="../media/image14.svg"/><Relationship Id="rId12" Type="http://schemas.openxmlformats.org/officeDocument/2006/relationships/image" Target="../media/image167.png"/><Relationship Id="rId2" Type="http://schemas.openxmlformats.org/officeDocument/2006/relationships/notesSlide" Target="../notesSlides/notesSlide113.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28.jpe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1.jpeg"/><Relationship Id="rId7" Type="http://schemas.openxmlformats.org/officeDocument/2006/relationships/image" Target="../media/image14.sv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34.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png"/><Relationship Id="rId7" Type="http://schemas.openxmlformats.org/officeDocument/2006/relationships/image" Target="../media/image14.svg"/><Relationship Id="rId2" Type="http://schemas.openxmlformats.org/officeDocument/2006/relationships/image" Target="../media/image35.jpeg"/><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40.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0.svg"/><Relationship Id="rId2" Type="http://schemas.openxmlformats.org/officeDocument/2006/relationships/image" Target="../media/image38.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41.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42.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43.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44.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45.jpeg"/><Relationship Id="rId1" Type="http://schemas.openxmlformats.org/officeDocument/2006/relationships/slideLayout" Target="../slideLayouts/slideLayout23.xml"/><Relationship Id="rId6" Type="http://schemas.openxmlformats.org/officeDocument/2006/relationships/image" Target="../media/image14.svg"/><Relationship Id="rId11" Type="http://schemas.openxmlformats.org/officeDocument/2006/relationships/image" Target="../media/image46.png"/><Relationship Id="rId5" Type="http://schemas.openxmlformats.org/officeDocument/2006/relationships/image" Target="../media/image13.png"/><Relationship Id="rId10" Type="http://schemas.openxmlformats.org/officeDocument/2006/relationships/image" Target="../media/image10.svg"/><Relationship Id="rId4" Type="http://schemas.openxmlformats.org/officeDocument/2006/relationships/image" Target="../media/image20.sv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49.sv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9.svg"/><Relationship Id="rId3" Type="http://schemas.openxmlformats.org/officeDocument/2006/relationships/image" Target="../media/image47.jpg"/><Relationship Id="rId7" Type="http://schemas.openxmlformats.org/officeDocument/2006/relationships/image" Target="../media/image10.svg"/><Relationship Id="rId12"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52.sv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2.svg"/><Relationship Id="rId3" Type="http://schemas.openxmlformats.org/officeDocument/2006/relationships/image" Target="../media/image50.jpg"/><Relationship Id="rId7" Type="http://schemas.openxmlformats.org/officeDocument/2006/relationships/image" Target="../media/image10.svg"/><Relationship Id="rId12"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55.sv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5.svg"/><Relationship Id="rId3" Type="http://schemas.openxmlformats.org/officeDocument/2006/relationships/image" Target="../media/image56.jpeg"/><Relationship Id="rId7" Type="http://schemas.openxmlformats.org/officeDocument/2006/relationships/image" Target="../media/image10.svg"/><Relationship Id="rId12"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7.jpeg"/><Relationship Id="rId7" Type="http://schemas.openxmlformats.org/officeDocument/2006/relationships/image" Target="../media/image14.svg"/><Relationship Id="rId12"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9.jpeg"/><Relationship Id="rId7" Type="http://schemas.openxmlformats.org/officeDocument/2006/relationships/image" Target="../media/image14.svg"/><Relationship Id="rId12"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1.jpeg"/><Relationship Id="rId7" Type="http://schemas.openxmlformats.org/officeDocument/2006/relationships/image" Target="../media/image14.svg"/><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3.jpeg"/><Relationship Id="rId7" Type="http://schemas.openxmlformats.org/officeDocument/2006/relationships/image" Target="../media/image14.svg"/><Relationship Id="rId12"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5.jpeg"/><Relationship Id="rId7" Type="http://schemas.openxmlformats.org/officeDocument/2006/relationships/image" Target="../media/image14.svg"/><Relationship Id="rId12"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7.jpeg"/><Relationship Id="rId7" Type="http://schemas.openxmlformats.org/officeDocument/2006/relationships/image" Target="../media/image14.svg"/><Relationship Id="rId12"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9.jpeg"/><Relationship Id="rId7" Type="http://schemas.openxmlformats.org/officeDocument/2006/relationships/image" Target="../media/image14.svg"/><Relationship Id="rId12"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1.jpeg"/><Relationship Id="rId7" Type="http://schemas.openxmlformats.org/officeDocument/2006/relationships/image" Target="../media/image14.svg"/><Relationship Id="rId12"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3.jpeg"/><Relationship Id="rId7" Type="http://schemas.openxmlformats.org/officeDocument/2006/relationships/image" Target="../media/image14.svg"/><Relationship Id="rId12"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svg"/><Relationship Id="rId3" Type="http://schemas.openxmlformats.org/officeDocument/2006/relationships/image" Target="../media/image5.jpg"/><Relationship Id="rId7" Type="http://schemas.openxmlformats.org/officeDocument/2006/relationships/image" Target="../media/image10.sv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image" Target="../media/image77.sv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7.svg"/><Relationship Id="rId3" Type="http://schemas.openxmlformats.org/officeDocument/2006/relationships/image" Target="../media/image75.jpg"/><Relationship Id="rId7" Type="http://schemas.openxmlformats.org/officeDocument/2006/relationships/image" Target="../media/image10.svg"/><Relationship Id="rId12"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80.sv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0.svg"/><Relationship Id="rId3" Type="http://schemas.openxmlformats.org/officeDocument/2006/relationships/image" Target="../media/image81.jpg"/><Relationship Id="rId7" Type="http://schemas.openxmlformats.org/officeDocument/2006/relationships/image" Target="../media/image10.svg"/><Relationship Id="rId12"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2.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image" Target="../media/image85.sv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5.svg"/><Relationship Id="rId3" Type="http://schemas.openxmlformats.org/officeDocument/2006/relationships/image" Target="../media/image83.jpeg"/><Relationship Id="rId7" Type="http://schemas.openxmlformats.org/officeDocument/2006/relationships/image" Target="../media/image10.svg"/><Relationship Id="rId12"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6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1.xml"/><Relationship Id="rId1" Type="http://schemas.openxmlformats.org/officeDocument/2006/relationships/slideLayout" Target="../slideLayouts/slideLayout24.xml"/><Relationship Id="rId5" Type="http://schemas.openxmlformats.org/officeDocument/2006/relationships/image" Target="../media/image88.sv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8.svg"/><Relationship Id="rId3" Type="http://schemas.openxmlformats.org/officeDocument/2006/relationships/image" Target="../media/image86.jpg"/><Relationship Id="rId7" Type="http://schemas.openxmlformats.org/officeDocument/2006/relationships/image" Target="../media/image10.svg"/><Relationship Id="rId12"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3.xml"/><Relationship Id="rId1" Type="http://schemas.openxmlformats.org/officeDocument/2006/relationships/slideLayout" Target="../slideLayouts/slideLayout24.xml"/><Relationship Id="rId5" Type="http://schemas.openxmlformats.org/officeDocument/2006/relationships/image" Target="../media/image91.sv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1.svg"/><Relationship Id="rId3" Type="http://schemas.openxmlformats.org/officeDocument/2006/relationships/image" Target="../media/image89.jpg"/><Relationship Id="rId7" Type="http://schemas.openxmlformats.org/officeDocument/2006/relationships/image" Target="../media/image10.svg"/><Relationship Id="rId12"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7.sv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5.xml"/><Relationship Id="rId1" Type="http://schemas.openxmlformats.org/officeDocument/2006/relationships/slideLayout" Target="../slideLayouts/slideLayout24.xml"/><Relationship Id="rId5" Type="http://schemas.openxmlformats.org/officeDocument/2006/relationships/image" Target="../media/image94.svg"/><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4.svg"/><Relationship Id="rId3" Type="http://schemas.openxmlformats.org/officeDocument/2006/relationships/image" Target="../media/image92.jpg"/><Relationship Id="rId7" Type="http://schemas.openxmlformats.org/officeDocument/2006/relationships/image" Target="../media/image10.svg"/><Relationship Id="rId12"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5.jpeg"/><Relationship Id="rId7" Type="http://schemas.openxmlformats.org/officeDocument/2006/relationships/image" Target="../media/image14.svg"/><Relationship Id="rId12"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7.jpeg"/><Relationship Id="rId7" Type="http://schemas.openxmlformats.org/officeDocument/2006/relationships/image" Target="../media/image14.svg"/><Relationship Id="rId12"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7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9.jpeg"/><Relationship Id="rId7" Type="http://schemas.openxmlformats.org/officeDocument/2006/relationships/image" Target="../media/image14.svg"/><Relationship Id="rId12"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1.jpeg"/><Relationship Id="rId7" Type="http://schemas.openxmlformats.org/officeDocument/2006/relationships/image" Target="../media/image14.svg"/><Relationship Id="rId12"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svg"/><Relationship Id="rId3" Type="http://schemas.openxmlformats.org/officeDocument/2006/relationships/image" Target="../media/image18.jpeg"/><Relationship Id="rId7" Type="http://schemas.openxmlformats.org/officeDocument/2006/relationships/image" Target="../media/image10.sv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3.jpeg"/><Relationship Id="rId7" Type="http://schemas.openxmlformats.org/officeDocument/2006/relationships/image" Target="../media/image14.svg"/><Relationship Id="rId12"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7.xml"/><Relationship Id="rId1" Type="http://schemas.openxmlformats.org/officeDocument/2006/relationships/slideLayout" Target="../slideLayouts/slideLayout24.xml"/><Relationship Id="rId5" Type="http://schemas.openxmlformats.org/officeDocument/2006/relationships/image" Target="../media/image107.svg"/><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7.svg"/><Relationship Id="rId3" Type="http://schemas.openxmlformats.org/officeDocument/2006/relationships/image" Target="../media/image105.jpg"/><Relationship Id="rId7" Type="http://schemas.openxmlformats.org/officeDocument/2006/relationships/image" Target="../media/image10.svg"/><Relationship Id="rId12"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8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9.xml"/><Relationship Id="rId1" Type="http://schemas.openxmlformats.org/officeDocument/2006/relationships/slideLayout" Target="../slideLayouts/slideLayout24.xml"/><Relationship Id="rId5" Type="http://schemas.openxmlformats.org/officeDocument/2006/relationships/image" Target="../media/image110.svg"/><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0.svg"/><Relationship Id="rId3" Type="http://schemas.openxmlformats.org/officeDocument/2006/relationships/image" Target="../media/image108.jpg"/><Relationship Id="rId7" Type="http://schemas.openxmlformats.org/officeDocument/2006/relationships/image" Target="../media/image10.svg"/><Relationship Id="rId12"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8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1.xml"/><Relationship Id="rId1" Type="http://schemas.openxmlformats.org/officeDocument/2006/relationships/slideLayout" Target="../slideLayouts/slideLayout24.xml"/><Relationship Id="rId5" Type="http://schemas.openxmlformats.org/officeDocument/2006/relationships/image" Target="../media/image113.svg"/><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3.svg"/><Relationship Id="rId3" Type="http://schemas.openxmlformats.org/officeDocument/2006/relationships/image" Target="../media/image111.jpg"/><Relationship Id="rId7" Type="http://schemas.openxmlformats.org/officeDocument/2006/relationships/image" Target="../media/image10.svg"/><Relationship Id="rId12"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8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image" Target="../media/image116.svg"/><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20.svg"/><Relationship Id="rId3" Type="http://schemas.openxmlformats.org/officeDocument/2006/relationships/image" Target="../media/image114.jpg"/><Relationship Id="rId7" Type="http://schemas.openxmlformats.org/officeDocument/2006/relationships/image" Target="../media/image120.svg"/><Relationship Id="rId12"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23.xml"/><Relationship Id="rId6" Type="http://schemas.openxmlformats.org/officeDocument/2006/relationships/image" Target="../media/image119.png"/><Relationship Id="rId11" Type="http://schemas.openxmlformats.org/officeDocument/2006/relationships/image" Target="../media/image116.svg"/><Relationship Id="rId5" Type="http://schemas.openxmlformats.org/officeDocument/2006/relationships/image" Target="../media/image118.svg"/><Relationship Id="rId10" Type="http://schemas.openxmlformats.org/officeDocument/2006/relationships/image" Target="../media/image115.png"/><Relationship Id="rId4" Type="http://schemas.openxmlformats.org/officeDocument/2006/relationships/image" Target="../media/image117.png"/><Relationship Id="rId9" Type="http://schemas.openxmlformats.org/officeDocument/2006/relationships/image" Target="../media/image122.svg"/></Relationships>
</file>

<file path=ppt/slides/_rels/slide9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5.xml"/><Relationship Id="rId1" Type="http://schemas.openxmlformats.org/officeDocument/2006/relationships/slideLayout" Target="../slideLayouts/slideLayout24.xml"/><Relationship Id="rId5" Type="http://schemas.openxmlformats.org/officeDocument/2006/relationships/image" Target="../media/image125.svg"/><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5.svg"/><Relationship Id="rId3" Type="http://schemas.openxmlformats.org/officeDocument/2006/relationships/image" Target="../media/image126.jpg"/><Relationship Id="rId7" Type="http://schemas.openxmlformats.org/officeDocument/2006/relationships/image" Target="../media/image10.svg"/><Relationship Id="rId12" Type="http://schemas.openxmlformats.org/officeDocument/2006/relationships/image" Target="../media/image124.png"/><Relationship Id="rId2" Type="http://schemas.openxmlformats.org/officeDocument/2006/relationships/notesSlide" Target="../notesSlides/notesSlide7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9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7.xml"/><Relationship Id="rId1" Type="http://schemas.openxmlformats.org/officeDocument/2006/relationships/slideLayout" Target="../slideLayouts/slideLayout24.xml"/><Relationship Id="rId5" Type="http://schemas.openxmlformats.org/officeDocument/2006/relationships/image" Target="../media/image129.svg"/><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9.svg"/><Relationship Id="rId3" Type="http://schemas.openxmlformats.org/officeDocument/2006/relationships/image" Target="../media/image127.jpg"/><Relationship Id="rId7" Type="http://schemas.openxmlformats.org/officeDocument/2006/relationships/image" Target="../media/image10.svg"/><Relationship Id="rId12" Type="http://schemas.openxmlformats.org/officeDocument/2006/relationships/image" Target="../media/image128.pn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9.xml"/><Relationship Id="rId1" Type="http://schemas.openxmlformats.org/officeDocument/2006/relationships/slideLayout" Target="../slideLayouts/slideLayout24.xml"/><Relationship Id="rId4" Type="http://schemas.openxmlformats.org/officeDocument/2006/relationships/image" Target="../media/image131.png"/></Relationships>
</file>

<file path=ppt/slides/_rels/slide9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0.jpeg"/><Relationship Id="rId7" Type="http://schemas.openxmlformats.org/officeDocument/2006/relationships/image" Target="../media/image14.svg"/><Relationship Id="rId12"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1.xml"/><Relationship Id="rId1" Type="http://schemas.openxmlformats.org/officeDocument/2006/relationships/slideLayout" Target="../slideLayouts/slideLayout24.xml"/><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2.jpeg"/><Relationship Id="rId7" Type="http://schemas.openxmlformats.org/officeDocument/2006/relationships/image" Target="../media/image14.svg"/><Relationship Id="rId12" Type="http://schemas.openxmlformats.org/officeDocument/2006/relationships/image" Target="../media/image133.png"/><Relationship Id="rId2" Type="http://schemas.openxmlformats.org/officeDocument/2006/relationships/notesSlide" Target="../notesSlides/notesSlide8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svg"/></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24.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838F105-AA7F-A189-3FAC-5B08EFE93791}"/>
              </a:ext>
            </a:extLst>
          </p:cNvPr>
          <p:cNvSpPr>
            <a:spLocks noGrp="1"/>
          </p:cNvSpPr>
          <p:nvPr>
            <p:ph type="body" sz="quarter" idx="11"/>
          </p:nvPr>
        </p:nvSpPr>
        <p:spPr/>
        <p:txBody>
          <a:bodyPr/>
          <a:lstStyle/>
          <a:p>
            <a:r>
              <a:rPr lang="de-DE" dirty="0"/>
              <a:t>Version 009 | Datum: 03.04.2024</a:t>
            </a:r>
          </a:p>
        </p:txBody>
      </p:sp>
      <p:sp>
        <p:nvSpPr>
          <p:cNvPr id="3" name="Untertitel 2">
            <a:extLst>
              <a:ext uri="{FF2B5EF4-FFF2-40B4-BE49-F238E27FC236}">
                <a16:creationId xmlns:a16="http://schemas.microsoft.com/office/drawing/2014/main" id="{C2082D91-0C5F-FFD4-BFF0-60F500E20D4A}"/>
              </a:ext>
            </a:extLst>
          </p:cNvPr>
          <p:cNvSpPr>
            <a:spLocks noGrp="1"/>
          </p:cNvSpPr>
          <p:nvPr>
            <p:ph type="subTitle" idx="1"/>
          </p:nvPr>
        </p:nvSpPr>
        <p:spPr/>
        <p:txBody>
          <a:bodyPr/>
          <a:lstStyle/>
          <a:p>
            <a:r>
              <a:rPr lang="de-DE" dirty="0"/>
              <a:t>Folienbibliothek</a:t>
            </a:r>
          </a:p>
          <a:p>
            <a:endParaRPr lang="de-DE" dirty="0"/>
          </a:p>
        </p:txBody>
      </p:sp>
      <p:sp>
        <p:nvSpPr>
          <p:cNvPr id="4" name="Titel 3">
            <a:extLst>
              <a:ext uri="{FF2B5EF4-FFF2-40B4-BE49-F238E27FC236}">
                <a16:creationId xmlns:a16="http://schemas.microsoft.com/office/drawing/2014/main" id="{55C0863B-0E4C-6797-244D-19031A38616A}"/>
              </a:ext>
            </a:extLst>
          </p:cNvPr>
          <p:cNvSpPr>
            <a:spLocks noGrp="1"/>
          </p:cNvSpPr>
          <p:nvPr>
            <p:ph type="ctrTitle"/>
          </p:nvPr>
        </p:nvSpPr>
        <p:spPr/>
        <p:txBody>
          <a:bodyPr/>
          <a:lstStyle/>
          <a:p>
            <a:r>
              <a:rPr lang="de-DE" dirty="0"/>
              <a:t>valantic Referenzen</a:t>
            </a:r>
          </a:p>
        </p:txBody>
      </p:sp>
      <p:sp>
        <p:nvSpPr>
          <p:cNvPr id="5" name="Bildplatzhalter 4">
            <a:extLst>
              <a:ext uri="{FF2B5EF4-FFF2-40B4-BE49-F238E27FC236}">
                <a16:creationId xmlns:a16="http://schemas.microsoft.com/office/drawing/2014/main" id="{1B1C2CC8-EEBE-7C76-119A-189CA3F22445}"/>
              </a:ext>
            </a:extLst>
          </p:cNvPr>
          <p:cNvSpPr>
            <a:spLocks noGrp="1"/>
          </p:cNvSpPr>
          <p:nvPr>
            <p:ph type="pic" sz="quarter" idx="4294967295"/>
          </p:nvPr>
        </p:nvSpPr>
        <p:spPr>
          <a:xfrm>
            <a:off x="0" y="1479550"/>
            <a:ext cx="2124075" cy="468313"/>
          </a:xfrm>
        </p:spPr>
        <p:txBody>
          <a:bodyPr/>
          <a:lstStyle/>
          <a:p>
            <a:r>
              <a:rPr lang="de-DE" dirty="0"/>
              <a:t> </a:t>
            </a:r>
          </a:p>
        </p:txBody>
      </p:sp>
    </p:spTree>
    <p:extLst>
      <p:ext uri="{BB962C8B-B14F-4D97-AF65-F5344CB8AC3E}">
        <p14:creationId xmlns:p14="http://schemas.microsoft.com/office/powerpoint/2010/main" val="171027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30989" r="21315"/>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sz="1200" dirty="0">
                <a:solidFill>
                  <a:schemeClr val="tx1"/>
                </a:solidFill>
              </a:rPr>
              <a:t>Alle IT-Systeme gingen schnell wieder in Betrieb, der wirtschaftliche Schaden fiel gering aus, das Unternehmen ist langfristig gegen Cyber-Angriffe besser geschützt.</a:t>
            </a:r>
            <a:endParaRPr lang="de-DE" sz="1400" dirty="0">
              <a:solidFill>
                <a:schemeClr val="tx1"/>
              </a:solidFill>
            </a:endParaRPr>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sz="1200" dirty="0">
                <a:solidFill>
                  <a:schemeClr val="tx1"/>
                </a:solidFill>
              </a:rPr>
              <a:t>Der erprobte Ansatz </a:t>
            </a:r>
            <a:r>
              <a:rPr lang="de-DE" sz="1200">
                <a:solidFill>
                  <a:schemeClr val="tx1"/>
                </a:solidFill>
              </a:rPr>
              <a:t>der valantic: </a:t>
            </a:r>
            <a:r>
              <a:rPr lang="de-DE" sz="1200" dirty="0">
                <a:solidFill>
                  <a:schemeClr val="tx1"/>
                </a:solidFill>
              </a:rPr>
              <a:t>Aufnahme des Notbetriebs – Krisenmanagement aus technischer und Business-Sicht – IT-Interimsmanagement – Strukturaufbau einer </a:t>
            </a:r>
            <a:r>
              <a:rPr lang="de-DE" sz="1200">
                <a:solidFill>
                  <a:schemeClr val="tx1"/>
                </a:solidFill>
              </a:rPr>
              <a:t>langfristigen IT-Strategie</a:t>
            </a:r>
            <a:endParaRPr lang="de-DE" sz="1400" dirty="0">
              <a:solidFill>
                <a:schemeClr val="tx1"/>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Ein Cyberangriff verschlüsselte die Daten und legte die gesamte IT lahm – eine Katastrophe für das betroffene Unternehmen. Alle Systeme sollten so schnell wie möglich wieder in Betrieb gehen.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Rettung nach Ransomware-Attacke</a:t>
            </a:r>
            <a:endParaRPr lang="de-DE"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E-Commerce</a:t>
            </a:r>
          </a:p>
          <a:p>
            <a:endParaRPr lang="de-DE" dirty="0"/>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38043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15910"/>
            <a:ext cx="2273865" cy="257369"/>
          </a:xfrm>
          <a:prstGeom prst="rect">
            <a:avLst/>
          </a:prstGeom>
          <a:noFill/>
        </p:spPr>
        <p:txBody>
          <a:bodyPr wrap="none" lIns="0" tIns="36000" rIns="216000" bIns="36000" rtlCol="0" anchor="ctr">
            <a:spAutoFit/>
          </a:bodyPr>
          <a:lstStyle/>
          <a:p>
            <a:r>
              <a:rPr lang="en-US" sz="1200" dirty="0" err="1">
                <a:solidFill>
                  <a:srgbClr val="FFFFFF"/>
                </a:solidFill>
              </a:rPr>
              <a:t>Sicherheit</a:t>
            </a:r>
            <a:r>
              <a:rPr lang="en-US" sz="1200" dirty="0">
                <a:solidFill>
                  <a:srgbClr val="FFFFFF"/>
                </a:solidFill>
              </a:rPr>
              <a:t> </a:t>
            </a:r>
            <a:r>
              <a:rPr lang="en-US" sz="1200" dirty="0" err="1">
                <a:solidFill>
                  <a:srgbClr val="FFFFFF"/>
                </a:solidFill>
              </a:rPr>
              <a:t>vor</a:t>
            </a:r>
            <a:r>
              <a:rPr lang="en-US" sz="1200" dirty="0">
                <a:solidFill>
                  <a:srgbClr val="FFFFFF"/>
                </a:solidFill>
              </a:rPr>
              <a:t> </a:t>
            </a:r>
            <a:r>
              <a:rPr lang="en-US" sz="1200" dirty="0" err="1">
                <a:solidFill>
                  <a:srgbClr val="FFFFFF"/>
                </a:solidFill>
              </a:rPr>
              <a:t>neuen</a:t>
            </a:r>
            <a:r>
              <a:rPr lang="en-US" sz="1200" dirty="0">
                <a:solidFill>
                  <a:srgbClr val="FFFFFF"/>
                </a:solidFill>
              </a:rPr>
              <a:t> </a:t>
            </a:r>
            <a:r>
              <a:rPr lang="en-US" sz="1200" dirty="0" err="1">
                <a:solidFill>
                  <a:srgbClr val="FFFFFF"/>
                </a:solidFill>
              </a:rPr>
              <a:t>Angriffen</a:t>
            </a:r>
            <a:endParaRPr lang="en-US" sz="1200" dirty="0">
              <a:solidFill>
                <a:srgbClr val="FFFFFF"/>
              </a:solidFill>
              <a:cs typeface="Aria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69527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532572" cy="257369"/>
          </a:xfrm>
          <a:prstGeom prst="rect">
            <a:avLst/>
          </a:prstGeom>
          <a:noFill/>
        </p:spPr>
        <p:txBody>
          <a:bodyPr wrap="none" lIns="0" tIns="36000" rIns="216000" bIns="36000" rtlCol="0" anchor="ctr">
            <a:spAutoFit/>
          </a:bodyPr>
          <a:lstStyle/>
          <a:p>
            <a:pPr>
              <a:spcAft>
                <a:spcPts val="900"/>
              </a:spcAft>
            </a:pPr>
            <a:r>
              <a:rPr lang="en-GB" sz="1200" dirty="0">
                <a:solidFill>
                  <a:srgbClr val="FFFFFF"/>
                </a:solidFill>
              </a:rPr>
              <a:t>Business Continuity</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321905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530969" cy="257369"/>
          </a:xfrm>
          <a:prstGeom prst="rect">
            <a:avLst/>
          </a:prstGeom>
          <a:noFill/>
        </p:spPr>
        <p:txBody>
          <a:bodyPr wrap="none" lIns="0" tIns="36000" rIns="216000" bIns="36000" rtlCol="0" anchor="ctr">
            <a:spAutoFit/>
          </a:bodyPr>
          <a:lstStyle/>
          <a:p>
            <a:pPr>
              <a:spcAft>
                <a:spcPts val="900"/>
              </a:spcAft>
            </a:pPr>
            <a:r>
              <a:rPr lang="en-GB" sz="1200" dirty="0" err="1">
                <a:solidFill>
                  <a:srgbClr val="FFFFFF"/>
                </a:solidFill>
                <a:cs typeface="Arial"/>
              </a:rPr>
              <a:t>Krisenmanagement</a:t>
            </a:r>
            <a:endParaRPr lang="en-GB" sz="1200" dirty="0">
              <a:solidFill>
                <a:srgbClr val="FFFFFF"/>
              </a:solidFill>
              <a:cs typeface="Arial"/>
            </a:endParaRPr>
          </a:p>
        </p:txBody>
      </p:sp>
    </p:spTree>
    <p:extLst>
      <p:ext uri="{BB962C8B-B14F-4D97-AF65-F5344CB8AC3E}">
        <p14:creationId xmlns:p14="http://schemas.microsoft.com/office/powerpoint/2010/main" val="15130697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A4304079-295A-5E34-42A2-9D5F967E206C}"/>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Markante Performance-Gewinne, höhere Skalierbarkeit, niedrigere Kosten, mehr Transparenz und Verkaufserfolg. Eine Kundenumfrage lieferte wertvolle Schlüsselaspekte. </a:t>
            </a:r>
            <a:endParaRPr lang="de-DE" sz="12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valantic plante und implementierte eine globale, top-moderne Digital-Commerce-Lösung auf Basis der SAP Commerce Cloud: wacker.com, ein internes Produktportal und ein Product Information Management (PIM).</a:t>
            </a:r>
            <a:endParaRPr lang="de-DE" sz="1200" dirty="0">
              <a:solidFill>
                <a:srgbClr val="000000"/>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Ein veralteter Webshop und ein umständliches Kundenportal schöpften Verkaufs- und CX-Potenziale nicht voll aus.</a:t>
            </a:r>
            <a:endParaRPr lang="de-DE" sz="1100" dirty="0">
              <a:solidFill>
                <a:srgbClr val="FFFFFF"/>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Wacker Chemie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Chemische Industrie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30CED71F-C80F-E97D-75E2-6CD553EE72CA}"/>
              </a:ext>
            </a:extLst>
          </p:cNvPr>
          <p:cNvSpPr/>
          <p:nvPr/>
        </p:nvSpPr>
        <p:spPr>
          <a:xfrm>
            <a:off x="8233134" y="4179165"/>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934FF6F3-BA70-80FC-F5DC-0883C966E677}"/>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a:solidFill>
                  <a:srgbClr val="FFFFFF"/>
                </a:solidFill>
                <a:cs typeface="Arial"/>
              </a:rPr>
              <a:t>Performance</a:t>
            </a:r>
            <a:endParaRPr lang="en-US" sz="1200">
              <a:solidFill>
                <a:srgbClr val="FFFFFF"/>
              </a:solidFill>
            </a:endParaRPr>
          </a:p>
        </p:txBody>
      </p:sp>
      <p:sp>
        <p:nvSpPr>
          <p:cNvPr id="17" name="Rectangle 12">
            <a:extLst>
              <a:ext uri="{FF2B5EF4-FFF2-40B4-BE49-F238E27FC236}">
                <a16:creationId xmlns:a16="http://schemas.microsoft.com/office/drawing/2014/main" id="{FA77E7EA-6AAE-A0D3-9607-5230AAC2E04E}"/>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CF57D6E2-0AE5-AE1A-D7D8-852A5DA108BD}"/>
              </a:ext>
            </a:extLst>
          </p:cNvPr>
          <p:cNvSpPr txBox="1"/>
          <p:nvPr/>
        </p:nvSpPr>
        <p:spPr>
          <a:xfrm>
            <a:off x="8398578" y="5787949"/>
            <a:ext cx="1627149"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Kundenzufriedenheit</a:t>
            </a:r>
            <a:endParaRPr lang="en-US" sz="1200">
              <a:solidFill>
                <a:srgbClr val="FFFFFF"/>
              </a:solidFill>
            </a:endParaRPr>
          </a:p>
        </p:txBody>
      </p:sp>
      <p:sp>
        <p:nvSpPr>
          <p:cNvPr id="24" name="Rectangle 14">
            <a:extLst>
              <a:ext uri="{FF2B5EF4-FFF2-40B4-BE49-F238E27FC236}">
                <a16:creationId xmlns:a16="http://schemas.microsoft.com/office/drawing/2014/main" id="{0CCE0599-3123-1E03-ABF2-B3CF203B9212}"/>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8326CF03-51A3-79CF-A044-766E1D205778}"/>
              </a:ext>
            </a:extLst>
          </p:cNvPr>
          <p:cNvSpPr txBox="1"/>
          <p:nvPr/>
        </p:nvSpPr>
        <p:spPr>
          <a:xfrm>
            <a:off x="8369703" y="5049478"/>
            <a:ext cx="1195621"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Verkaufserfolg</a:t>
            </a:r>
            <a:endParaRPr lang="en-US" sz="1200">
              <a:solidFill>
                <a:srgbClr val="FFFFFF"/>
              </a:solidFill>
            </a:endParaRPr>
          </a:p>
        </p:txBody>
      </p:sp>
      <p:pic>
        <p:nvPicPr>
          <p:cNvPr id="31" name="Bildplatzhalter 11">
            <a:extLst>
              <a:ext uri="{FF2B5EF4-FFF2-40B4-BE49-F238E27FC236}">
                <a16:creationId xmlns:a16="http://schemas.microsoft.com/office/drawing/2014/main" id="{A58B4D0A-62F1-8ED0-FC03-0A028CCE2549}"/>
              </a:ext>
            </a:extLst>
          </p:cNvPr>
          <p:cNvPicPr>
            <a:picLocks noGrp="1" noChangeAspect="1"/>
          </p:cNvPicPr>
          <p:nvPr>
            <p:ph type="pic" sz="quarter" idx="46"/>
          </p:nvPr>
        </p:nvPicPr>
        <p:blipFill rotWithShape="1">
          <a:blip r:embed="rId12"/>
          <a:srcRect l="18669" t="27405" r="18669" b="27405"/>
          <a:stretch/>
        </p:blipFill>
        <p:spPr>
          <a:xfrm>
            <a:off x="765175" y="603250"/>
            <a:ext cx="1728788" cy="576263"/>
          </a:xfrm>
        </p:spPr>
      </p:pic>
    </p:spTree>
    <p:extLst>
      <p:ext uri="{BB962C8B-B14F-4D97-AF65-F5344CB8AC3E}">
        <p14:creationId xmlns:p14="http://schemas.microsoft.com/office/powerpoint/2010/main" val="3782474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63E7324C-1001-7C02-F4C1-FE672893DC58}"/>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Bizerba jedes Angebot auf die Goldwaage gelegt wird.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de-DE" dirty="0"/>
              <a:t>Bizerba ist Anbieter von Schneide- und </a:t>
            </a:r>
            <a:br>
              <a:rPr lang="de-DE" dirty="0"/>
            </a:br>
            <a:r>
              <a:rPr lang="de-DE" dirty="0"/>
              <a:t>Wäge-Technologie und bietet darüber hinaus ein umfangreiches Lösungsportfolio aus Hardware, Software und Dienstleistungen an</a:t>
            </a:r>
          </a:p>
          <a:p>
            <a:pPr marL="215900" lvl="1" indent="-215900"/>
            <a:r>
              <a:rPr lang="de-DE" dirty="0"/>
              <a:t>Weil jeder Kunde individuell ist, sollten auch die Kundenangebote maßgeschneidert sein </a:t>
            </a:r>
            <a:endParaRPr lang="de-DE" dirty="0">
              <a:cs typeface="Segoe UI"/>
            </a:endParaRPr>
          </a:p>
          <a:p>
            <a:pPr marL="215900" lvl="1" indent="-215900"/>
            <a:r>
              <a:rPr lang="de-DE" dirty="0"/>
              <a:t>Dank integrierter CRM-, ERP- und SAP CPQ-IT-Landschaft wurde die Angebotserstellung wesentlich erleichtert</a:t>
            </a:r>
            <a:endParaRPr lang="de-DE" dirty="0">
              <a:cs typeface="Segoe UI"/>
            </a:endParaRPr>
          </a:p>
          <a:p>
            <a:pPr marL="215900" lvl="1" indent="-215900"/>
            <a:r>
              <a:rPr lang="de-DE" dirty="0"/>
              <a:t>Dank SAP CPQ wird heute ein einziges </a:t>
            </a:r>
            <a:br>
              <a:rPr lang="de-DE" dirty="0"/>
            </a:br>
            <a:r>
              <a:rPr lang="de-DE" dirty="0"/>
              <a:t>übersichtliches und individuelles Angebotsdokument auf Knopfdruck erstellt.</a:t>
            </a:r>
            <a:endParaRPr lang="de-DE" dirty="0">
              <a:cs typeface="Segoe UI"/>
            </a:endParaRPr>
          </a:p>
          <a:p>
            <a:pPr marL="215900" lvl="1" indent="-215900"/>
            <a:endParaRPr lang="de-DE" dirty="0">
              <a:cs typeface="Segoe UI"/>
            </a:endParaRPr>
          </a:p>
          <a:p>
            <a:pPr lvl="4"/>
            <a:r>
              <a:rPr lang="de-DE" dirty="0"/>
              <a:t>Die Kundenzufriedenheit steigt und der Vertriebsaufwand wurde minimiert.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Bizerba SE &amp; Co. KG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Maschinenbau Feinmechanik</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5">
            <a:extLst>
              <a:ext uri="{FF2B5EF4-FFF2-40B4-BE49-F238E27FC236}">
                <a16:creationId xmlns:a16="http://schemas.microsoft.com/office/drawing/2014/main" id="{90FFEF31-6053-51A7-8813-72F8993E9D85}"/>
              </a:ext>
            </a:extLst>
          </p:cNvPr>
          <p:cNvPicPr>
            <a:picLocks noGrp="1" noChangeAspect="1"/>
          </p:cNvPicPr>
          <p:nvPr>
            <p:ph type="pic" sz="quarter" idx="46"/>
          </p:nvPr>
        </p:nvPicPr>
        <p:blipFill rotWithShape="1">
          <a:blip r:embed="rId4"/>
          <a:srcRect t="22746" b="22746"/>
          <a:stretch/>
        </p:blipFill>
        <p:spPr>
          <a:xfrm>
            <a:off x="6105525" y="603250"/>
            <a:ext cx="1728788" cy="576263"/>
          </a:xfrm>
        </p:spPr>
      </p:pic>
    </p:spTree>
    <p:extLst>
      <p:ext uri="{BB962C8B-B14F-4D97-AF65-F5344CB8AC3E}">
        <p14:creationId xmlns:p14="http://schemas.microsoft.com/office/powerpoint/2010/main" val="4329927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1259F07B-5DC0-2245-7AA8-F301209BDCB3}"/>
              </a:ext>
            </a:extLst>
          </p:cNvPr>
          <p:cNvSpPr/>
          <p:nvPr/>
        </p:nvSpPr>
        <p:spPr>
          <a:xfrm>
            <a:off x="8100409" y="4038600"/>
            <a:ext cx="3698979"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1"/>
              </a:solidFill>
              <a:effectLst/>
              <a:latin typeface="+mj-lt"/>
            </a:endParaRPr>
          </a:p>
        </p:txBody>
      </p:sp>
      <p:pic>
        <p:nvPicPr>
          <p:cNvPr id="5" name="Bildplatzhalter 10">
            <a:extLst>
              <a:ext uri="{FF2B5EF4-FFF2-40B4-BE49-F238E27FC236}">
                <a16:creationId xmlns:a16="http://schemas.microsoft.com/office/drawing/2014/main" id="{31C20001-0EBF-D952-F772-9F6D3EA79778}"/>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699590"/>
            <a:ext cx="7175998" cy="1440000"/>
          </a:xfrm>
        </p:spPr>
        <p:txBody>
          <a:bodyPr/>
          <a:lstStyle/>
          <a:p>
            <a:r>
              <a:rPr lang="de-DE" sz="1200" dirty="0">
                <a:solidFill>
                  <a:sysClr val="windowText" lastClr="000000"/>
                </a:solidFill>
              </a:rPr>
              <a:t>Hard- und Softwareprodukte sowie Verbrauchsmaterialien oder Dienstleistungen werden in einem einzigen Angebot zusammengebracht. Angebote werden im Vertrieb effizienter erstellt, was zu einer deutlichen Kosteneinsparung führt. </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786995"/>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807451" y="5365591"/>
            <a:ext cx="1440000" cy="108000"/>
          </a:xfrm>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2533384"/>
          </a:xfrm>
        </p:spPr>
        <p:txBody>
          <a:bodyPr lIns="288000" tIns="648000"/>
          <a:lstStyle/>
          <a:p>
            <a:r>
              <a:rPr lang="de-DE" sz="1200" dirty="0">
                <a:solidFill>
                  <a:sysClr val="windowText" lastClr="000000"/>
                </a:solidFill>
              </a:rPr>
              <a:t>Kunden- und Angebotsdaten werden zwischen den Systemen bidirektional ausgetauscht. Zusätzlich gibt es weitere Informationen, wie Preislisten, die aus der Anbindung an Microsoft Dynamics 365 in das CPQ eingespielt werden. Wird ein Angebot erstellt, werden all diese Daten aus D365 in das SAP CPQ System übertragen.</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7013308" y="3139285"/>
            <a:ext cx="2533383"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6"/>
            <a:ext cx="3420000" cy="2533384"/>
          </a:xfrm>
        </p:spPr>
        <p:txBody>
          <a:bodyPr lIns="288000" tIns="648000"/>
          <a:lstStyle/>
          <a:p>
            <a:r>
              <a:rPr lang="de-DE" sz="1200" dirty="0"/>
              <a:t>Vertriebsmitarbeiter*innen waren oft lange mit der Erstellung eines individuellen Kundenangebotes </a:t>
            </a:r>
            <a:r>
              <a:rPr lang="de-DE" dirty="0"/>
              <a:t>beschäftigt</a:t>
            </a:r>
            <a:r>
              <a:rPr lang="de-DE" sz="1200" dirty="0"/>
              <a:t>. Bizerba wollte ein integriertes Angebots-Tool, um den Kunden auf Knopfdruck stets die passende </a:t>
            </a:r>
            <a:r>
              <a:rPr lang="de-DE" dirty="0"/>
              <a:t>Lösung</a:t>
            </a:r>
            <a:r>
              <a:rPr lang="de-DE" sz="1200" dirty="0"/>
              <a:t> anbieten zu können.</a:t>
            </a:r>
            <a:endParaRPr lang="de-DE" sz="1400"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260759" y="3139285"/>
            <a:ext cx="2533383" cy="108000"/>
          </a:xfrm>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Bizerba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Maschinenbau Feinmechanik</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786608"/>
            <a:ext cx="539750" cy="539750"/>
          </a:xfrm>
        </p:spPr>
      </p:pic>
      <p:pic>
        <p:nvPicPr>
          <p:cNvPr id="9" name="Bildplatzhalter 5">
            <a:extLst>
              <a:ext uri="{FF2B5EF4-FFF2-40B4-BE49-F238E27FC236}">
                <a16:creationId xmlns:a16="http://schemas.microsoft.com/office/drawing/2014/main" id="{FBBF66A9-C3A4-AE92-5243-3BCCE4752DF6}"/>
              </a:ext>
            </a:extLst>
          </p:cNvPr>
          <p:cNvPicPr>
            <a:picLocks noGrp="1" noChangeAspect="1"/>
          </p:cNvPicPr>
          <p:nvPr>
            <p:ph type="pic" sz="quarter" idx="46"/>
          </p:nvPr>
        </p:nvPicPr>
        <p:blipFill>
          <a:blip r:embed="rId12"/>
          <a:srcRect t="22746" b="22746"/>
          <a:stretch/>
        </p:blipFill>
        <p:spPr>
          <a:xfrm>
            <a:off x="765175" y="603250"/>
            <a:ext cx="1728788" cy="576263"/>
          </a:xfrm>
        </p:spPr>
      </p:pic>
    </p:spTree>
    <p:extLst>
      <p:ext uri="{BB962C8B-B14F-4D97-AF65-F5344CB8AC3E}">
        <p14:creationId xmlns:p14="http://schemas.microsoft.com/office/powerpoint/2010/main" val="6582721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a:extLst>
              <a:ext uri="{FF2B5EF4-FFF2-40B4-BE49-F238E27FC236}">
                <a16:creationId xmlns:a16="http://schemas.microsoft.com/office/drawing/2014/main" id="{63FCBE3A-A4FF-1D75-A75C-82DCE1204E7B}"/>
              </a:ext>
            </a:extLst>
          </p:cNvPr>
          <p:cNvPicPr>
            <a:picLocks noGrp="1"/>
          </p:cNvPicPr>
          <p:nvPr>
            <p:ph type="pic" sz="quarter" idx="10"/>
          </p:nvPr>
        </p:nvPicPr>
        <p:blipFill rotWithShape="1">
          <a:blip r:embed="rId3"/>
          <a:srcRect l="17642" t="6043" r="15455"/>
          <a:stretch/>
        </p:blipFill>
        <p:spPr>
          <a:xfrm>
            <a:off x="5580063" y="0"/>
            <a:ext cx="3311525" cy="6858000"/>
          </a:xfrm>
          <a:prstGeom prst="rect">
            <a:avLst/>
          </a:prstGeo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für den perfekten Kaffeegenuss – online und offline.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marL="215900" lvl="1" indent="-215900"/>
            <a:r>
              <a:rPr lang="de-DE" dirty="0"/>
              <a:t>Melitta ist weltberühmt für die Erfindung des patentierten Kaffeefilters. Das Sortiment geht aber heute weit darüber hinaus.</a:t>
            </a:r>
            <a:endParaRPr lang="de-DE" dirty="0">
              <a:cs typeface="Segoe UI"/>
            </a:endParaRPr>
          </a:p>
          <a:p>
            <a:pPr marL="215900" lvl="1" indent="-215900"/>
            <a:r>
              <a:rPr lang="de-DE" dirty="0"/>
              <a:t>Internationaler eCommerce: Gewünscht war ein emotionales Shopping-Erlebnis auf allen Devices und für alle Marken</a:t>
            </a:r>
            <a:endParaRPr lang="de-DE" dirty="0">
              <a:cs typeface="Segoe UI"/>
            </a:endParaRPr>
          </a:p>
          <a:p>
            <a:pPr marL="215900" lvl="1" indent="-215900"/>
            <a:r>
              <a:rPr lang="de-DE" dirty="0"/>
              <a:t>Zielgruppen- und saisongerechte Aktionen wie Gutscheine, Abos und Bundles müssen mit geringem Aufwand realisierbar sein</a:t>
            </a:r>
            <a:endParaRPr lang="de-DE" dirty="0">
              <a:cs typeface="Segoe UI"/>
            </a:endParaRPr>
          </a:p>
          <a:p>
            <a:pPr marL="215900" lvl="1" indent="-215900"/>
            <a:r>
              <a:rPr lang="de-DE" dirty="0"/>
              <a:t>Die eCommerce-Plattform Shopware von valantic erfüllt alle Anforderungen mit Bravour</a:t>
            </a:r>
            <a:endParaRPr lang="de-DE" dirty="0">
              <a:cs typeface="Segoe UI"/>
            </a:endParaRPr>
          </a:p>
          <a:p>
            <a:pPr marL="215900" lvl="1" indent="-215900"/>
            <a:endParaRPr lang="de-DE" dirty="0">
              <a:cs typeface="Segoe UI"/>
            </a:endParaRPr>
          </a:p>
          <a:p>
            <a:pPr lvl="4"/>
            <a:r>
              <a:rPr lang="de-DE" dirty="0"/>
              <a:t>Melitta und valantic offerieren NextGen-Kaffeegenuss “at its best”.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Melitta – das Beste für den perfekten Kaffeegenuss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FMCG – Lebensmitttel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2" name="Bildplatzhalter 11">
            <a:extLst>
              <a:ext uri="{FF2B5EF4-FFF2-40B4-BE49-F238E27FC236}">
                <a16:creationId xmlns:a16="http://schemas.microsoft.com/office/drawing/2014/main" id="{BA5BDFD5-ECA5-6AA4-934B-8FE7F236CF64}"/>
              </a:ext>
            </a:extLst>
          </p:cNvPr>
          <p:cNvPicPr>
            <a:picLocks noGrp="1" noChangeAspect="1"/>
          </p:cNvPicPr>
          <p:nvPr>
            <p:ph type="pic" sz="quarter" idx="46"/>
          </p:nvPr>
        </p:nvPicPr>
        <p:blipFill rotWithShape="1">
          <a:blip r:embed="rId4"/>
          <a:srcRect l="-23363" t="10261" r="-23363" b="10261"/>
          <a:stretch/>
        </p:blipFill>
        <p:spPr>
          <a:xfrm>
            <a:off x="6105525" y="603250"/>
            <a:ext cx="1728788" cy="576263"/>
          </a:xfrm>
        </p:spPr>
      </p:pic>
    </p:spTree>
    <p:extLst>
      <p:ext uri="{BB962C8B-B14F-4D97-AF65-F5344CB8AC3E}">
        <p14:creationId xmlns:p14="http://schemas.microsoft.com/office/powerpoint/2010/main" val="4222337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6">
            <a:extLst>
              <a:ext uri="{FF2B5EF4-FFF2-40B4-BE49-F238E27FC236}">
                <a16:creationId xmlns:a16="http://schemas.microsoft.com/office/drawing/2014/main" id="{654491B0-96B8-692F-3DE2-3FA75F5E4D8E}"/>
              </a:ext>
            </a:extLst>
          </p:cNvPr>
          <p:cNvPicPr>
            <a:picLocks noGrp="1"/>
          </p:cNvPicPr>
          <p:nvPr>
            <p:ph type="pic" sz="quarter" idx="10"/>
          </p:nvPr>
        </p:nvPicPr>
        <p:blipFill rotWithShape="1">
          <a:blip r:embed="rId2"/>
          <a:srcRect l="14298" t="16126" r="14298"/>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lIns="252000" tIns="540000" rIns="36000"/>
          <a:lstStyle/>
          <a:p>
            <a:r>
              <a:rPr lang="de-DE" sz="1200" dirty="0">
                <a:solidFill>
                  <a:sysClr val="windowText" lastClr="000000"/>
                </a:solidFill>
              </a:rPr>
              <a:t>Melitta-Einkaufsmanager präsentieren ihre Produkte mit wenigen Klicks, Rabattaktionen, Gutscheine, Bundles und vieles mehr lassen sich mit den Standard-Plugins von Shopware leicht und schnell konfigurieren. Kosten und Aufwände sinken, Kundenzufriedenheit steigt.</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07056"/>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ysClr val="windowText" lastClr="000000"/>
                </a:solidFill>
              </a:rPr>
              <a:t>Die Shopping-Plattform Shopware von valantic mit effizienter Subshop-Logik und Middleware bildet alle Anforderungen sehr gut ab und lässt sich über die Shopware-API leicht ins System integrieren. </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ysClr val="windowText" lastClr="000000"/>
                </a:solidFill>
              </a:rPr>
              <a:t>Gesucht war eine internationale eCommerce-Lösung für alle Devices und alle Marken, für Marketing und Vertrieb, die die monatlichen Kosten für Betrieb, Updates und Weiterentwicklung deutlich reduziert</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Melitta – das Beste für den perfekten Kaffeegenuss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FMCG – Lebensmitttel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06669"/>
            <a:ext cx="539750" cy="539750"/>
          </a:xfrm>
        </p:spPr>
      </p:pic>
      <p:sp>
        <p:nvSpPr>
          <p:cNvPr id="5" name="Rectangle 10">
            <a:extLst>
              <a:ext uri="{FF2B5EF4-FFF2-40B4-BE49-F238E27FC236}">
                <a16:creationId xmlns:a16="http://schemas.microsoft.com/office/drawing/2014/main" id="{66E78391-3404-CAA3-D19D-B9620B626FD0}"/>
              </a:ext>
            </a:extLst>
          </p:cNvPr>
          <p:cNvSpPr/>
          <p:nvPr/>
        </p:nvSpPr>
        <p:spPr>
          <a:xfrm>
            <a:off x="8233134" y="4179165"/>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BAC63356-AF9E-D379-1F36-64FD3C923BC2}"/>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err="1">
                <a:solidFill>
                  <a:srgbClr val="FFFFFF"/>
                </a:solidFill>
              </a:rPr>
              <a:t>Umsatz</a:t>
            </a:r>
            <a:r>
              <a:rPr lang="en-US" sz="1200">
                <a:solidFill>
                  <a:srgbClr val="FFFFFF"/>
                </a:solidFill>
              </a:rPr>
              <a:t> </a:t>
            </a:r>
          </a:p>
        </p:txBody>
      </p:sp>
      <p:sp>
        <p:nvSpPr>
          <p:cNvPr id="17" name="Rectangle 12">
            <a:extLst>
              <a:ext uri="{FF2B5EF4-FFF2-40B4-BE49-F238E27FC236}">
                <a16:creationId xmlns:a16="http://schemas.microsoft.com/office/drawing/2014/main" id="{02993B33-5F74-A0C8-9D14-D0C424C79F3C}"/>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F6FF272B-3A55-3F7D-99C0-C2AC44883C84}"/>
              </a:ext>
            </a:extLst>
          </p:cNvPr>
          <p:cNvSpPr txBox="1"/>
          <p:nvPr/>
        </p:nvSpPr>
        <p:spPr>
          <a:xfrm>
            <a:off x="8398578" y="5787949"/>
            <a:ext cx="1677227"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Kundenzufriedenheit</a:t>
            </a:r>
            <a:endParaRPr lang="en-US" sz="1200">
              <a:solidFill>
                <a:srgbClr val="FFFFFF"/>
              </a:solidFill>
            </a:endParaRPr>
          </a:p>
        </p:txBody>
      </p:sp>
      <p:sp>
        <p:nvSpPr>
          <p:cNvPr id="24" name="Rectangle 14">
            <a:extLst>
              <a:ext uri="{FF2B5EF4-FFF2-40B4-BE49-F238E27FC236}">
                <a16:creationId xmlns:a16="http://schemas.microsoft.com/office/drawing/2014/main" id="{115290B5-E264-ADE7-83E3-F898E5D4422E}"/>
              </a:ext>
            </a:extLst>
          </p:cNvPr>
          <p:cNvSpPr/>
          <p:nvPr/>
        </p:nvSpPr>
        <p:spPr>
          <a:xfrm>
            <a:off x="8233136" y="4925332"/>
            <a:ext cx="290730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D7DD7442-750B-68B2-34A0-39F864B558A3}"/>
              </a:ext>
            </a:extLst>
          </p:cNvPr>
          <p:cNvSpPr txBox="1"/>
          <p:nvPr/>
        </p:nvSpPr>
        <p:spPr>
          <a:xfrm>
            <a:off x="8369703" y="5049478"/>
            <a:ext cx="2817860"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Reduktion</a:t>
            </a:r>
            <a:r>
              <a:rPr lang="en-US" sz="1200">
                <a:solidFill>
                  <a:srgbClr val="FFFFFF"/>
                </a:solidFill>
              </a:rPr>
              <a:t> von </a:t>
            </a:r>
            <a:r>
              <a:rPr lang="en-US" sz="1200" err="1">
                <a:solidFill>
                  <a:srgbClr val="FFFFFF"/>
                </a:solidFill>
              </a:rPr>
              <a:t>Kosten</a:t>
            </a:r>
            <a:r>
              <a:rPr lang="en-US" sz="1200">
                <a:solidFill>
                  <a:srgbClr val="FFFFFF"/>
                </a:solidFill>
              </a:rPr>
              <a:t> und </a:t>
            </a:r>
            <a:r>
              <a:rPr lang="en-US" sz="1200" err="1">
                <a:solidFill>
                  <a:srgbClr val="FFFFFF"/>
                </a:solidFill>
              </a:rPr>
              <a:t>Aufwänden</a:t>
            </a:r>
            <a:endParaRPr lang="en-US" sz="1200">
              <a:solidFill>
                <a:srgbClr val="FFFFFF"/>
              </a:solidFill>
            </a:endParaRPr>
          </a:p>
        </p:txBody>
      </p:sp>
      <p:pic>
        <p:nvPicPr>
          <p:cNvPr id="31" name="Bildplatzhalter 11">
            <a:extLst>
              <a:ext uri="{FF2B5EF4-FFF2-40B4-BE49-F238E27FC236}">
                <a16:creationId xmlns:a16="http://schemas.microsoft.com/office/drawing/2014/main" id="{551AE502-C332-60F3-4583-7DF71B3382CE}"/>
              </a:ext>
            </a:extLst>
          </p:cNvPr>
          <p:cNvPicPr>
            <a:picLocks noGrp="1" noChangeAspect="1"/>
          </p:cNvPicPr>
          <p:nvPr>
            <p:ph type="pic" sz="quarter" idx="46"/>
          </p:nvPr>
        </p:nvPicPr>
        <p:blipFill rotWithShape="1">
          <a:blip r:embed="rId11"/>
          <a:srcRect l="-20402" t="11866" r="-20402" b="11866"/>
          <a:stretch/>
        </p:blipFill>
        <p:spPr>
          <a:xfrm>
            <a:off x="765175" y="603250"/>
            <a:ext cx="1728788" cy="576263"/>
          </a:xfrm>
        </p:spPr>
      </p:pic>
    </p:spTree>
    <p:extLst>
      <p:ext uri="{BB962C8B-B14F-4D97-AF65-F5344CB8AC3E}">
        <p14:creationId xmlns:p14="http://schemas.microsoft.com/office/powerpoint/2010/main" val="17573500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2AC4B403-1E28-45FC-9084-936FDC14F6C6}"/>
              </a:ext>
            </a:extLst>
          </p:cNvPr>
          <p:cNvPicPr>
            <a:picLocks noGrp="1" noChangeAspect="1"/>
          </p:cNvPicPr>
          <p:nvPr>
            <p:ph type="pic" sz="quarter" idx="10"/>
          </p:nvPr>
        </p:nvPicPr>
        <p:blipFill rotWithShape="1">
          <a:blip r:embed="rId3"/>
          <a:srcRect l="33580" t="13674" r="24729"/>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a:t>
            </a:r>
          </a:p>
          <a:p>
            <a:r>
              <a:rPr lang="de-DE" dirty="0"/>
              <a:t>Ivoclar die Kund*innen zum Lächeln bringt.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Ivoclar ist ein international erfolgreiches familiengeführtes Dentalunternehmen aus Liechtenstein mit weltweit 3.500 Mitarbeitenden</a:t>
            </a:r>
          </a:p>
          <a:p>
            <a:pPr lvl="1"/>
            <a:r>
              <a:rPr lang="de-DE" dirty="0"/>
              <a:t>Der Vertrieb der innovativen Lösungen für Zahnärzt*innen, Zahntechniker*innen und Dentalhygieniker*innen erfordert intensive Beratung</a:t>
            </a:r>
          </a:p>
          <a:p>
            <a:pPr lvl="1"/>
            <a:r>
              <a:rPr lang="de-DE" dirty="0"/>
              <a:t>Für eine fachgerechte Anwendung bietet Ivoclar den Kund*innen ein E-Learning-Portal an </a:t>
            </a:r>
          </a:p>
          <a:p>
            <a:pPr lvl="1"/>
            <a:endParaRPr lang="de-DE" dirty="0"/>
          </a:p>
          <a:p>
            <a:pPr lvl="4"/>
            <a:r>
              <a:rPr lang="de-DE" dirty="0"/>
              <a:t>valantic implementierte eine zentralen Plattform für alles, die das Kundenerlebnis optimiert und den Administrationsaufwand minimiert.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IVOCLAR</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Life Science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2" name="Bildplatzhalter 5">
            <a:extLst>
              <a:ext uri="{FF2B5EF4-FFF2-40B4-BE49-F238E27FC236}">
                <a16:creationId xmlns:a16="http://schemas.microsoft.com/office/drawing/2014/main" id="{F89AB841-3594-86D1-9C6B-F684B3913AB8}"/>
              </a:ext>
            </a:extLst>
          </p:cNvPr>
          <p:cNvPicPr>
            <a:picLocks noGrp="1" noChangeAspect="1"/>
          </p:cNvPicPr>
          <p:nvPr>
            <p:ph type="pic" sz="quarter" idx="46"/>
          </p:nvPr>
        </p:nvPicPr>
        <p:blipFill rotWithShape="1">
          <a:blip r:embed="rId4"/>
          <a:srcRect t="22642" b="22642"/>
          <a:stretch/>
        </p:blipFill>
        <p:spPr>
          <a:xfrm>
            <a:off x="6105525" y="603250"/>
            <a:ext cx="1728788" cy="576263"/>
          </a:xfrm>
        </p:spPr>
      </p:pic>
    </p:spTree>
    <p:extLst>
      <p:ext uri="{BB962C8B-B14F-4D97-AF65-F5344CB8AC3E}">
        <p14:creationId xmlns:p14="http://schemas.microsoft.com/office/powerpoint/2010/main" val="21570107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3">
            <a:extLst>
              <a:ext uri="{FF2B5EF4-FFF2-40B4-BE49-F238E27FC236}">
                <a16:creationId xmlns:a16="http://schemas.microsoft.com/office/drawing/2014/main" id="{B58D7D4E-E2C2-98A4-7EBC-5FD5FBD77ADD}"/>
              </a:ext>
            </a:extLst>
          </p:cNvPr>
          <p:cNvPicPr>
            <a:picLocks noGrp="1" noChangeAspect="1"/>
          </p:cNvPicPr>
          <p:nvPr>
            <p:ph type="pic" sz="quarter" idx="10"/>
          </p:nvPr>
        </p:nvPicPr>
        <p:blipFill rotWithShape="1">
          <a:blip r:embed="rId3"/>
          <a:srcRect l="27730" t="15880" r="24046" b="591"/>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76000"/>
          <a:lstStyle/>
          <a:p>
            <a:r>
              <a:rPr lang="de-DE" sz="1200" dirty="0">
                <a:solidFill>
                  <a:schemeClr val="tx1"/>
                </a:solidFill>
              </a:rPr>
              <a:t>Zentrale Plattform für 36 lokale Websites, den E-Commerce-Bereich und die Academy optimiert das Kundenerlebnis. Systemintegration und minimierter Administrationsaufwand schaffen freie Kapazitäten für Beratung und Vertrieb.</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17874"/>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tIns="576000"/>
          <a:lstStyle/>
          <a:p>
            <a:r>
              <a:rPr lang="de-DE" sz="1200" dirty="0">
                <a:solidFill>
                  <a:schemeClr val="tx1"/>
                </a:solidFill>
              </a:rPr>
              <a:t>Nutzenorientierte Priorisierung der Anforderungen, agile Konzeption und Entwicklung einer Lösung mit Pimcore als globalem CMS für Website und Academy sowie integriertem E-Commerce mit SAP Commerce Cloud.</a:t>
            </a:r>
            <a:endParaRPr lang="de-DE" sz="1200" dirty="0">
              <a:solidFill>
                <a:schemeClr val="tx1"/>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1967874"/>
            <a:ext cx="2340000" cy="540000"/>
          </a:xfrm>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576000"/>
          <a:lstStyle/>
          <a:p>
            <a:r>
              <a:rPr lang="de-DE" sz="1200" dirty="0">
                <a:solidFill>
                  <a:schemeClr val="tx1"/>
                </a:solidFill>
              </a:rPr>
              <a:t>Schaffung einer zentralen digitalen Plattform, die Content, Commerce und Community für alle 130 Absatzländer vereint, vollständig in die IT-Umgebung integriert ist und die Administrationsaufgaben automatisiert.</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1967874"/>
            <a:ext cx="2340000" cy="540000"/>
          </a:xfrm>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IVOCLAR</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Life Science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1967999"/>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1967999"/>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17487"/>
            <a:ext cx="539750" cy="539750"/>
          </a:xfrm>
        </p:spPr>
      </p:pic>
      <p:sp>
        <p:nvSpPr>
          <p:cNvPr id="5" name="Rectangle 10">
            <a:extLst>
              <a:ext uri="{FF2B5EF4-FFF2-40B4-BE49-F238E27FC236}">
                <a16:creationId xmlns:a16="http://schemas.microsoft.com/office/drawing/2014/main" id="{198235B7-2A14-8482-C24D-21C6CA68844F}"/>
              </a:ext>
            </a:extLst>
          </p:cNvPr>
          <p:cNvSpPr/>
          <p:nvPr/>
        </p:nvSpPr>
        <p:spPr>
          <a:xfrm>
            <a:off x="8233134" y="4179165"/>
            <a:ext cx="201777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BA1E6667-E26A-2068-4DB7-4C2EDB90D9FA}"/>
              </a:ext>
            </a:extLst>
          </p:cNvPr>
          <p:cNvSpPr txBox="1"/>
          <p:nvPr/>
        </p:nvSpPr>
        <p:spPr>
          <a:xfrm>
            <a:off x="8369703" y="4223577"/>
            <a:ext cx="2436841" cy="442035"/>
          </a:xfrm>
          <a:prstGeom prst="rect">
            <a:avLst/>
          </a:prstGeom>
          <a:noFill/>
        </p:spPr>
        <p:txBody>
          <a:bodyPr wrap="square" lIns="0" tIns="36000" rIns="216000" bIns="36000" rtlCol="0" anchor="ctr">
            <a:spAutoFit/>
          </a:bodyPr>
          <a:lstStyle/>
          <a:p>
            <a:r>
              <a:rPr lang="en-US" sz="1200" err="1">
                <a:solidFill>
                  <a:schemeClr val="bg1"/>
                </a:solidFill>
                <a:cs typeface="Arial"/>
              </a:rPr>
              <a:t>Reduktion</a:t>
            </a:r>
            <a:r>
              <a:rPr lang="en-US" sz="1200">
                <a:solidFill>
                  <a:schemeClr val="bg1"/>
                </a:solidFill>
                <a:cs typeface="Arial"/>
              </a:rPr>
              <a:t> </a:t>
            </a:r>
            <a:r>
              <a:rPr lang="en-US" sz="1200" err="1">
                <a:solidFill>
                  <a:schemeClr val="bg1"/>
                </a:solidFill>
                <a:cs typeface="Arial"/>
              </a:rPr>
              <a:t>Administrationsaufwand</a:t>
            </a:r>
            <a:r>
              <a:rPr lang="en-US" sz="1200">
                <a:solidFill>
                  <a:schemeClr val="bg1"/>
                </a:solidFill>
              </a:rPr>
              <a:t> </a:t>
            </a:r>
          </a:p>
        </p:txBody>
      </p:sp>
      <p:sp>
        <p:nvSpPr>
          <p:cNvPr id="17" name="Rectangle 12">
            <a:extLst>
              <a:ext uri="{FF2B5EF4-FFF2-40B4-BE49-F238E27FC236}">
                <a16:creationId xmlns:a16="http://schemas.microsoft.com/office/drawing/2014/main" id="{A18AD7FD-13ED-3EE2-4812-6EA69DF81FF3}"/>
              </a:ext>
            </a:extLst>
          </p:cNvPr>
          <p:cNvSpPr/>
          <p:nvPr/>
        </p:nvSpPr>
        <p:spPr>
          <a:xfrm>
            <a:off x="8233137" y="5663803"/>
            <a:ext cx="277083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435A2F40-B4DD-7B13-5190-8141466D9F65}"/>
              </a:ext>
            </a:extLst>
          </p:cNvPr>
          <p:cNvSpPr txBox="1"/>
          <p:nvPr/>
        </p:nvSpPr>
        <p:spPr>
          <a:xfrm>
            <a:off x="8398578" y="5787949"/>
            <a:ext cx="1268077"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Kundenerlebnis</a:t>
            </a:r>
            <a:endParaRPr lang="en-US" sz="1200">
              <a:solidFill>
                <a:srgbClr val="FFFFFF"/>
              </a:solidFill>
              <a:cs typeface="Arial"/>
            </a:endParaRPr>
          </a:p>
        </p:txBody>
      </p:sp>
      <p:sp>
        <p:nvSpPr>
          <p:cNvPr id="24" name="Rectangle 14">
            <a:extLst>
              <a:ext uri="{FF2B5EF4-FFF2-40B4-BE49-F238E27FC236}">
                <a16:creationId xmlns:a16="http://schemas.microsoft.com/office/drawing/2014/main" id="{8AE127B6-C565-6721-FB98-A3F13ADC4F79}"/>
              </a:ext>
            </a:extLst>
          </p:cNvPr>
          <p:cNvSpPr/>
          <p:nvPr/>
        </p:nvSpPr>
        <p:spPr>
          <a:xfrm>
            <a:off x="8233136" y="4925332"/>
            <a:ext cx="28643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BADD2389-7557-837E-32A0-2F41AEADECA4}"/>
              </a:ext>
            </a:extLst>
          </p:cNvPr>
          <p:cNvSpPr txBox="1"/>
          <p:nvPr/>
        </p:nvSpPr>
        <p:spPr>
          <a:xfrm>
            <a:off x="8369703" y="5049478"/>
            <a:ext cx="1486534"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Systemintegration</a:t>
            </a:r>
            <a:endParaRPr lang="en-US" sz="1200">
              <a:solidFill>
                <a:srgbClr val="FFFFFF"/>
              </a:solidFill>
              <a:cs typeface="Arial"/>
            </a:endParaRPr>
          </a:p>
        </p:txBody>
      </p:sp>
      <p:pic>
        <p:nvPicPr>
          <p:cNvPr id="31" name="Bildplatzhalter 5">
            <a:extLst>
              <a:ext uri="{FF2B5EF4-FFF2-40B4-BE49-F238E27FC236}">
                <a16:creationId xmlns:a16="http://schemas.microsoft.com/office/drawing/2014/main" id="{17D70DDE-EDC8-490F-DF38-3240A99DB833}"/>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21769348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5E31585F-74CB-4A1F-7729-FC4A1B3996AF}"/>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Gabor beim Onlineshopping immer einen Schritt voraus ist.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Die Traditionsmarke Gabor steht für hochwertige Schuhe. Der Hersteller hat seinen Sitz in Rosenheim</a:t>
            </a:r>
          </a:p>
          <a:p>
            <a:pPr lvl="1"/>
            <a:r>
              <a:rPr lang="de-DE" dirty="0"/>
              <a:t>Der stark Retail-lastige Verkauf der Schuhe sollte zu einem innovativen E-Commerce-Netzwerk ausgebaut werden</a:t>
            </a:r>
          </a:p>
          <a:p>
            <a:pPr lvl="1"/>
            <a:r>
              <a:rPr lang="de-DE" dirty="0"/>
              <a:t>70 Händler waren über eine Schnittstelle an den Onlinemarktplatz anzubinden</a:t>
            </a:r>
          </a:p>
          <a:p>
            <a:pPr lvl="1"/>
            <a:r>
              <a:rPr lang="de-DE" dirty="0"/>
              <a:t>Die Open-Source-Lösung Pimcore erfüllt alle Anforderungen und schafft langfristig finanzielle Vorteile</a:t>
            </a:r>
          </a:p>
          <a:p>
            <a:pPr lvl="1"/>
            <a:endParaRPr lang="de-DE" dirty="0"/>
          </a:p>
          <a:p>
            <a:pPr lvl="4"/>
            <a:r>
              <a:rPr lang="de-DE" dirty="0"/>
              <a:t>Dank valantic und Pimcore bietet der Gabor Onlineshop exzellente Kundenerlebnisse.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GABOR</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SCHUHE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6">
            <a:extLst>
              <a:ext uri="{FF2B5EF4-FFF2-40B4-BE49-F238E27FC236}">
                <a16:creationId xmlns:a16="http://schemas.microsoft.com/office/drawing/2014/main" id="{DE5EA878-0AC3-0552-5D3B-E170D5BAEF5D}"/>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29747303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a:extLst>
              <a:ext uri="{FF2B5EF4-FFF2-40B4-BE49-F238E27FC236}">
                <a16:creationId xmlns:a16="http://schemas.microsoft.com/office/drawing/2014/main" id="{5C4B8A27-7F7B-1EBC-DD29-C25F527328F3}"/>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dirty="0"/>
              <a:t>Exzellente</a:t>
            </a:r>
            <a:r>
              <a:rPr lang="de-DE" sz="1200" dirty="0"/>
              <a:t> Shoppingerlebnisse und zahlreiche Möglichkeiten für die stetige Weiterentwicklung des Onlinemarktplatzes.</a:t>
            </a:r>
            <a:endParaRPr lang="de-DE" sz="1400"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ysClr val="windowText" lastClr="000000"/>
                </a:solidFill>
              </a:rPr>
              <a:t>Ein durchdachtes Konzept für den Übergang in die neue E-Commerce-Welt und eine leistungsstarke Pimcore-Lösung für stabile Prozesse und Schnittstellen.</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ysClr val="windowText" lastClr="000000"/>
                </a:solidFill>
              </a:rPr>
              <a:t>Bestehende E-Commerce-Infrastruktur zum innovativen Onlinemarktplatz ausbauen und 70 Gabor-Händler über eine Schnittstelle verbinden.</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GABOR</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Schuhe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F7B177B6-0C4E-455E-0AF9-D726CCC10C40}"/>
              </a:ext>
            </a:extLst>
          </p:cNvPr>
          <p:cNvSpPr/>
          <p:nvPr/>
        </p:nvSpPr>
        <p:spPr>
          <a:xfrm>
            <a:off x="8233134" y="4179165"/>
            <a:ext cx="273828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60416695-F5D8-3346-9527-73790463A129}"/>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err="1">
                <a:solidFill>
                  <a:srgbClr val="FFFFFF"/>
                </a:solidFill>
              </a:rPr>
              <a:t>Kostenvorteile</a:t>
            </a:r>
            <a:endParaRPr lang="en-US" sz="1200">
              <a:solidFill>
                <a:srgbClr val="FFFFFF"/>
              </a:solidFill>
            </a:endParaRPr>
          </a:p>
        </p:txBody>
      </p:sp>
      <p:sp>
        <p:nvSpPr>
          <p:cNvPr id="17" name="Rectangle 12">
            <a:extLst>
              <a:ext uri="{FF2B5EF4-FFF2-40B4-BE49-F238E27FC236}">
                <a16:creationId xmlns:a16="http://schemas.microsoft.com/office/drawing/2014/main" id="{3ABF87C1-21E7-684E-84BB-85090626B412}"/>
              </a:ext>
            </a:extLst>
          </p:cNvPr>
          <p:cNvSpPr/>
          <p:nvPr/>
        </p:nvSpPr>
        <p:spPr>
          <a:xfrm>
            <a:off x="8233136" y="5663803"/>
            <a:ext cx="3120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AE75723F-E8A5-5429-C694-94D1CD0706B8}"/>
              </a:ext>
            </a:extLst>
          </p:cNvPr>
          <p:cNvSpPr txBox="1"/>
          <p:nvPr/>
        </p:nvSpPr>
        <p:spPr>
          <a:xfrm>
            <a:off x="8398578" y="5787949"/>
            <a:ext cx="1545396"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Shoppingerlebnisse</a:t>
            </a:r>
            <a:endParaRPr lang="en-US" sz="1200">
              <a:solidFill>
                <a:srgbClr val="FFFFFF"/>
              </a:solidFill>
            </a:endParaRPr>
          </a:p>
        </p:txBody>
      </p:sp>
      <p:sp>
        <p:nvSpPr>
          <p:cNvPr id="24" name="Rectangle 14">
            <a:extLst>
              <a:ext uri="{FF2B5EF4-FFF2-40B4-BE49-F238E27FC236}">
                <a16:creationId xmlns:a16="http://schemas.microsoft.com/office/drawing/2014/main" id="{DF3413F7-7463-C9C9-CB2A-E81529BE66D5}"/>
              </a:ext>
            </a:extLst>
          </p:cNvPr>
          <p:cNvSpPr/>
          <p:nvPr/>
        </p:nvSpPr>
        <p:spPr>
          <a:xfrm>
            <a:off x="8233136" y="4925332"/>
            <a:ext cx="28643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374A7433-4571-390D-8432-B430A16D00F9}"/>
              </a:ext>
            </a:extLst>
          </p:cNvPr>
          <p:cNvSpPr txBox="1"/>
          <p:nvPr/>
        </p:nvSpPr>
        <p:spPr>
          <a:xfrm>
            <a:off x="8369702" y="5049478"/>
            <a:ext cx="2266214" cy="257369"/>
          </a:xfrm>
          <a:prstGeom prst="rect">
            <a:avLst/>
          </a:prstGeom>
          <a:noFill/>
        </p:spPr>
        <p:txBody>
          <a:bodyPr wrap="square" lIns="0" tIns="36000" rIns="216000" bIns="36000" rtlCol="0" anchor="ctr">
            <a:spAutoFit/>
          </a:bodyPr>
          <a:lstStyle/>
          <a:p>
            <a:pPr>
              <a:spcAft>
                <a:spcPts val="900"/>
              </a:spcAft>
            </a:pPr>
            <a:r>
              <a:rPr lang="en-GB" sz="1200" err="1">
                <a:solidFill>
                  <a:srgbClr val="FFFFFF"/>
                </a:solidFill>
              </a:rPr>
              <a:t>Entwicklungsmöglichkeiten</a:t>
            </a:r>
            <a:endParaRPr lang="en-GB" sz="1200">
              <a:solidFill>
                <a:srgbClr val="FFFFFF"/>
              </a:solidFill>
            </a:endParaRPr>
          </a:p>
        </p:txBody>
      </p:sp>
      <p:pic>
        <p:nvPicPr>
          <p:cNvPr id="31" name="Bildplatzhalter 6">
            <a:extLst>
              <a:ext uri="{FF2B5EF4-FFF2-40B4-BE49-F238E27FC236}">
                <a16:creationId xmlns:a16="http://schemas.microsoft.com/office/drawing/2014/main" id="{46DB0922-1E8F-A033-DF7F-3CAF5A2F90D1}"/>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39782015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DEE4DA5C-11F0-EEE8-DE75-C5F19C5F3658}"/>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V-ZUG Kunden digitale Services physisch genießen.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V-ZUG ist Schweizer Marktführer für Hausgeräte und fertigt seit über 100 Jahren Premium-Lösungen fürs Kochen, Spülen und Waschen</a:t>
            </a:r>
          </a:p>
          <a:p>
            <a:pPr lvl="1"/>
            <a:r>
              <a:rPr lang="de-DE" dirty="0"/>
              <a:t>Kunden sollen über einen einzigen Login Zugang zur gesamten digitalen Welt von V-ZUG haben</a:t>
            </a:r>
          </a:p>
          <a:p>
            <a:pPr lvl="1"/>
            <a:r>
              <a:rPr lang="de-DE" dirty="0"/>
              <a:t>Detaillierte und ganzheitliche Lösungsevaluation</a:t>
            </a:r>
          </a:p>
          <a:p>
            <a:pPr lvl="1"/>
            <a:r>
              <a:rPr lang="de-DE" dirty="0"/>
              <a:t>Gemeinsam mit valantic implementierte V-ZUG ein zentrales Customer-Identity- und Access-Management auf Basis der SAP Customer Data Cloud (SAP CDC) </a:t>
            </a:r>
          </a:p>
          <a:p>
            <a:pPr lvl="1"/>
            <a:endParaRPr lang="de-DE" dirty="0"/>
          </a:p>
          <a:p>
            <a:pPr lvl="4"/>
            <a:r>
              <a:rPr lang="de-DE" dirty="0"/>
              <a:t>V-ZUG und valantic schaffen kunden- und  zukunftsorientierte CIAM-Plattform.</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V-ZUG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Produzierendes Gewerbe – Haushaltsgeräte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3" name="Bildplatzhalter 10">
            <a:extLst>
              <a:ext uri="{FF2B5EF4-FFF2-40B4-BE49-F238E27FC236}">
                <a16:creationId xmlns:a16="http://schemas.microsoft.com/office/drawing/2014/main" id="{207C3C7C-C19A-E140-377D-D2331993BE6D}"/>
              </a:ext>
            </a:extLst>
          </p:cNvPr>
          <p:cNvPicPr>
            <a:picLocks noGrp="1" noChangeAspect="1"/>
          </p:cNvPicPr>
          <p:nvPr>
            <p:ph type="pic" sz="quarter" idx="46"/>
          </p:nvPr>
        </p:nvPicPr>
        <p:blipFill rotWithShape="1">
          <a:blip r:embed="rId4"/>
          <a:srcRect l="-12488" t="15808" r="-12488" b="15808"/>
          <a:stretch/>
        </p:blipFill>
        <p:spPr>
          <a:xfrm>
            <a:off x="6105525" y="603250"/>
            <a:ext cx="1728788" cy="576263"/>
          </a:xfrm>
        </p:spPr>
      </p:pic>
    </p:spTree>
    <p:extLst>
      <p:ext uri="{BB962C8B-B14F-4D97-AF65-F5344CB8AC3E}">
        <p14:creationId xmlns:p14="http://schemas.microsoft.com/office/powerpoint/2010/main" val="544681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a:srcRect l="8213" r="8213"/>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der Schweizer Versicherer Helsana den sichersten Kurs fährt.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4"/>
            <a:r>
              <a:rPr lang="de-DE" dirty="0"/>
              <a:t>Ein zentrales Steuerungscockpit und intuitive Dashboards stärken die Helsana und </a:t>
            </a:r>
            <a:br>
              <a:rPr lang="de-DE" dirty="0"/>
            </a:br>
            <a:r>
              <a:rPr lang="de-DE" dirty="0"/>
              <a:t>erhöhen die Kundenzufriedenheit.</a:t>
            </a:r>
          </a:p>
          <a:p>
            <a:pPr lvl="1"/>
            <a:r>
              <a:rPr lang="de-DE" dirty="0"/>
              <a:t>Die Helsana ist mit 2,2 Mio. Versicherten der führende Kranken-/Unfallversicherer der Schweiz</a:t>
            </a:r>
          </a:p>
          <a:p>
            <a:pPr lvl="1"/>
            <a:r>
              <a:rPr lang="de-DE" dirty="0"/>
              <a:t>Die Rentabilität des Portfolios und die Kundenzufriedenheit sollten optimiert werden</a:t>
            </a:r>
          </a:p>
          <a:p>
            <a:pPr lvl="1"/>
            <a:r>
              <a:rPr lang="de-DE" dirty="0"/>
              <a:t>Nur durch kontinuierliche Verbesserungen können Versicherer ihre Leistungen auch weiterhin zu attraktiven Konditionen anbieten</a:t>
            </a:r>
          </a:p>
          <a:p>
            <a:pPr lvl="1"/>
            <a:r>
              <a:rPr lang="de-DE" dirty="0"/>
              <a:t>Ein datenbasiertes Steuerungscockpit unterstützt Mitarbeitende, Verträge, Kunden und Regionen zu analysieren und wenn nötig anzupassen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Schweizer Kranken- und Unfallversicherer Helsana</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Versicherungen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4" name="Bildplatzhalter 23">
            <a:extLst>
              <a:ext uri="{FF2B5EF4-FFF2-40B4-BE49-F238E27FC236}">
                <a16:creationId xmlns:a16="http://schemas.microsoft.com/office/drawing/2014/main" id="{BC1DB536-EB77-6064-264B-79C3B9718B78}"/>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971" b="-32971"/>
          <a:stretch/>
        </p:blipFill>
        <p:spPr>
          <a:xfrm>
            <a:off x="6105525" y="603250"/>
            <a:ext cx="1728788" cy="576263"/>
          </a:xfrm>
        </p:spPr>
      </p:pic>
    </p:spTree>
    <p:extLst>
      <p:ext uri="{BB962C8B-B14F-4D97-AF65-F5344CB8AC3E}">
        <p14:creationId xmlns:p14="http://schemas.microsoft.com/office/powerpoint/2010/main" val="7611785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ED58379B-6F6A-FE77-FA1F-980628C6F8D4}"/>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ysClr val="windowText" lastClr="000000"/>
                </a:solidFill>
              </a:rPr>
              <a:t>Einzigartige Customer Experience, die Alleinstellungsmerkmale der High-End-Geräte aus der physischen Welt mit den Kunden-Touchpoints in der digitalen Welt verbindet.</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ysClr val="windowText" lastClr="000000"/>
                </a:solidFill>
              </a:rPr>
              <a:t>SAP CDC ermöglicht eindeutige Customer ID für zentrale Registration, Single Sign-on sowie 360-Grad-Kundensicht und ebnet den Weg zu Marketing Automation und Progressive Profiling.</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ysClr val="windowText" lastClr="000000"/>
                </a:solidFill>
              </a:rPr>
              <a:t>Einfacher, einheitlicher und komfortabler Kundenzugang in die digitale V-ZUG Welt unter Einhaltung internationaler Anforderungen an Datenschutz und -sicherheit.</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V-ZUG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Produzierendes Gewerbe – Haushaltsgeräte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87405F40-8501-4AA4-F735-85020862FC5F}"/>
              </a:ext>
            </a:extLst>
          </p:cNvPr>
          <p:cNvSpPr/>
          <p:nvPr/>
        </p:nvSpPr>
        <p:spPr>
          <a:xfrm>
            <a:off x="8233134" y="4179165"/>
            <a:ext cx="257341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7A3BC36E-12B5-E48E-1D3A-516C44B2C6DD}"/>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err="1">
                <a:solidFill>
                  <a:srgbClr val="FFFFFF"/>
                </a:solidFill>
              </a:rPr>
              <a:t>Sicherheit</a:t>
            </a:r>
            <a:endParaRPr lang="en-US" sz="1200">
              <a:solidFill>
                <a:srgbClr val="FFFFFF"/>
              </a:solidFill>
            </a:endParaRPr>
          </a:p>
        </p:txBody>
      </p:sp>
      <p:sp>
        <p:nvSpPr>
          <p:cNvPr id="17" name="Rectangle 12">
            <a:extLst>
              <a:ext uri="{FF2B5EF4-FFF2-40B4-BE49-F238E27FC236}">
                <a16:creationId xmlns:a16="http://schemas.microsoft.com/office/drawing/2014/main" id="{1D5D3D21-FC95-1E14-C331-96A3744ED122}"/>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76133629-A590-5604-D002-11E9A4591C1B}"/>
              </a:ext>
            </a:extLst>
          </p:cNvPr>
          <p:cNvSpPr txBox="1"/>
          <p:nvPr/>
        </p:nvSpPr>
        <p:spPr>
          <a:xfrm>
            <a:off x="8398578" y="5787949"/>
            <a:ext cx="1572647"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Kundenorientierung</a:t>
            </a:r>
            <a:endParaRPr lang="en-US" sz="1200">
              <a:solidFill>
                <a:srgbClr val="FFFFFF"/>
              </a:solidFill>
            </a:endParaRPr>
          </a:p>
        </p:txBody>
      </p:sp>
      <p:sp>
        <p:nvSpPr>
          <p:cNvPr id="24" name="Rectangle 14">
            <a:extLst>
              <a:ext uri="{FF2B5EF4-FFF2-40B4-BE49-F238E27FC236}">
                <a16:creationId xmlns:a16="http://schemas.microsoft.com/office/drawing/2014/main" id="{169553B0-D84F-19A1-9161-275F8A65ED2B}"/>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D116230A-A778-AC2C-34E0-70C2EE29F724}"/>
              </a:ext>
            </a:extLst>
          </p:cNvPr>
          <p:cNvSpPr txBox="1"/>
          <p:nvPr/>
        </p:nvSpPr>
        <p:spPr>
          <a:xfrm>
            <a:off x="8369703" y="5049478"/>
            <a:ext cx="1397599"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Zukunftsfähigkeit</a:t>
            </a:r>
            <a:endParaRPr lang="en-US" sz="1200">
              <a:solidFill>
                <a:srgbClr val="FFFFFF"/>
              </a:solidFill>
            </a:endParaRPr>
          </a:p>
        </p:txBody>
      </p:sp>
      <p:pic>
        <p:nvPicPr>
          <p:cNvPr id="31" name="Bildplatzhalter 10">
            <a:extLst>
              <a:ext uri="{FF2B5EF4-FFF2-40B4-BE49-F238E27FC236}">
                <a16:creationId xmlns:a16="http://schemas.microsoft.com/office/drawing/2014/main" id="{BFB11E57-4269-B38E-5FD7-286EEB17B27E}"/>
              </a:ext>
            </a:extLst>
          </p:cNvPr>
          <p:cNvPicPr>
            <a:picLocks noGrp="1" noChangeAspect="1"/>
          </p:cNvPicPr>
          <p:nvPr>
            <p:ph type="pic" sz="quarter" idx="46"/>
          </p:nvPr>
        </p:nvPicPr>
        <p:blipFill rotWithShape="1">
          <a:blip r:embed="rId12"/>
          <a:srcRect l="-8436" t="18025" r="-8436" b="18025"/>
          <a:stretch/>
        </p:blipFill>
        <p:spPr>
          <a:xfrm>
            <a:off x="765175" y="603250"/>
            <a:ext cx="1728788" cy="576263"/>
          </a:xfrm>
        </p:spPr>
      </p:pic>
    </p:spTree>
    <p:extLst>
      <p:ext uri="{BB962C8B-B14F-4D97-AF65-F5344CB8AC3E}">
        <p14:creationId xmlns:p14="http://schemas.microsoft.com/office/powerpoint/2010/main" val="32181282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6">
            <a:extLst>
              <a:ext uri="{FF2B5EF4-FFF2-40B4-BE49-F238E27FC236}">
                <a16:creationId xmlns:a16="http://schemas.microsoft.com/office/drawing/2014/main" id="{2C41AA85-1C86-155D-AC3A-3AF876E5F779}"/>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der Kundschaft von Sonepar Suisse nicht das Licht ausgeht.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Ausgeklügeltes Navigationskonzept: 220.000 Artikel nutzerfreundlich dargestellt</a:t>
            </a:r>
          </a:p>
          <a:p>
            <a:pPr lvl="1"/>
            <a:r>
              <a:rPr lang="de-DE" dirty="0"/>
              <a:t>Kombitool: Beliebige Schalterkombinationen per Klick oder Drag &amp; Drop individuell zusammenstellen und bestellen</a:t>
            </a:r>
          </a:p>
          <a:p>
            <a:pPr lvl="1"/>
            <a:r>
              <a:rPr lang="de-DE" dirty="0"/>
              <a:t>Power Features: Ähnlich wie bei ERP-Systemen haben Kund*innen jederzeit Einblick in die Warenbewirtschaftung und Bestellhistorie</a:t>
            </a:r>
          </a:p>
          <a:p>
            <a:pPr lvl="1"/>
            <a:r>
              <a:rPr lang="de-DE" dirty="0"/>
              <a:t>Corporate &amp; Commerce: Die beiden Bereiche verschmelzen harmonisch auf einer Seite</a:t>
            </a:r>
          </a:p>
          <a:p>
            <a:pPr lvl="1"/>
            <a:endParaRPr lang="de-DE" dirty="0"/>
          </a:p>
          <a:p>
            <a:pPr lvl="4"/>
            <a:r>
              <a:rPr lang="de-DE" dirty="0"/>
              <a:t>Innovative Spryker-Onlineplattform für den Schweizer Elektrogroßhandel.</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Sonepar Suisse: Das führende Unternehmen im Schweizer Elektrogroßhandel</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Elektrogroßhandel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2" name="Bildplatzhalter 11">
            <a:extLst>
              <a:ext uri="{FF2B5EF4-FFF2-40B4-BE49-F238E27FC236}">
                <a16:creationId xmlns:a16="http://schemas.microsoft.com/office/drawing/2014/main" id="{E7FC82AC-D80C-0B3D-FB63-96E4F0C78B43}"/>
              </a:ext>
            </a:extLst>
          </p:cNvPr>
          <p:cNvPicPr>
            <a:picLocks noGrp="1" noChangeAspect="1"/>
          </p:cNvPicPr>
          <p:nvPr>
            <p:ph type="pic" sz="quarter" idx="46"/>
          </p:nvPr>
        </p:nvPicPr>
        <p:blipFill rotWithShape="1">
          <a:blip r:embed="rId4"/>
          <a:srcRect l="-15389" t="14221" r="-15389" b="14221"/>
          <a:stretch/>
        </p:blipFill>
        <p:spPr>
          <a:xfrm>
            <a:off x="6105525" y="603250"/>
            <a:ext cx="1728788" cy="576263"/>
          </a:xfrm>
        </p:spPr>
      </p:pic>
    </p:spTree>
    <p:extLst>
      <p:ext uri="{BB962C8B-B14F-4D97-AF65-F5344CB8AC3E}">
        <p14:creationId xmlns:p14="http://schemas.microsoft.com/office/powerpoint/2010/main" val="13872372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2D17DD21-C652-CF00-1B3F-1405BBC9EB75}"/>
              </a:ext>
            </a:extLst>
          </p:cNvPr>
          <p:cNvSpPr/>
          <p:nvPr/>
        </p:nvSpPr>
        <p:spPr>
          <a:xfrm>
            <a:off x="8100410" y="4038600"/>
            <a:ext cx="3694209"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1"/>
              </a:solidFill>
              <a:effectLst/>
              <a:latin typeface="+mj-lt"/>
            </a:endParaRPr>
          </a:p>
        </p:txBody>
      </p:sp>
      <p:pic>
        <p:nvPicPr>
          <p:cNvPr id="5" name="Bildplatzhalter 6">
            <a:extLst>
              <a:ext uri="{FF2B5EF4-FFF2-40B4-BE49-F238E27FC236}">
                <a16:creationId xmlns:a16="http://schemas.microsoft.com/office/drawing/2014/main" id="{11DB4E1E-ED94-5C00-D848-F26CD7932AA7}"/>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650772"/>
            <a:ext cx="7175998" cy="1515078"/>
          </a:xfrm>
        </p:spPr>
        <p:txBody>
          <a:bodyPr tIns="540000"/>
          <a:lstStyle/>
          <a:p>
            <a:r>
              <a:rPr lang="de-DE" sz="1200" dirty="0">
                <a:solidFill>
                  <a:schemeClr val="tx1"/>
                </a:solidFill>
              </a:rPr>
              <a:t>Dank der Optimierungen am Kombitool und dem neuen Navigationskonzept mit One-Click-Philosophie kommen Kund*innen von Sonepar Suisse künftig noch schneller ans Ziel. Als ERP-ähnliches Gebilde stellt die B2B-Plattform volle Bestelltransparenz sicher und bietet verlässliche Tools zur individuellen Selbstverwaltung.</a:t>
            </a:r>
            <a:endParaRPr lang="de-DE" sz="1400" dirty="0">
              <a:solidFill>
                <a:schemeClr val="tx1"/>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733290"/>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769912" y="5361687"/>
            <a:ext cx="1515078" cy="108000"/>
          </a:xfrm>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5"/>
            <a:ext cx="3420000" cy="2634772"/>
          </a:xfrm>
        </p:spPr>
        <p:txBody>
          <a:bodyPr/>
          <a:lstStyle/>
          <a:p>
            <a:r>
              <a:rPr lang="de-DE" sz="1200" dirty="0">
                <a:solidFill>
                  <a:schemeClr val="tx1"/>
                </a:solidFill>
              </a:rPr>
              <a:t>Umfassende Beratung mit Kund*innen-Interviews, Workshops mit der Geschäftslei-tung, Marketing, Vertrieb und Produkt-management. Designs und Unterstützung in der Content-Aufbereitung. Erarbeitung einer Roadmap über 3-5 Jahre. Platform-as-a-Service-Lösung von Spryker mit über 900 API-basierten Modulen. </a:t>
            </a:r>
            <a:endParaRPr lang="de-DE" sz="1400" dirty="0">
              <a:solidFill>
                <a:schemeClr val="tx1"/>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962614" y="3189980"/>
            <a:ext cx="2634772"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3420000" cy="2634772"/>
          </a:xfrm>
        </p:spPr>
        <p:txBody>
          <a:bodyPr/>
          <a:lstStyle/>
          <a:p>
            <a:r>
              <a:rPr lang="de-DE" sz="1200" dirty="0">
                <a:solidFill>
                  <a:sysClr val="windowText" lastClr="000000"/>
                </a:solidFill>
              </a:rPr>
              <a:t>Die Kundschaft von Sonepar Suisse hat oft keine eigene Lagerhaltung. Die Möglichkeit, einfach und intuitiv zu bestellen, hat daher oberste Priorität.</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210065" y="3189980"/>
            <a:ext cx="2634772" cy="108000"/>
          </a:xfrm>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Sonepar Suisse: Das führende Unternehmen im Schweizer Elektrogroßhandel</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Elektrogroßhandel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732903"/>
            <a:ext cx="539750" cy="539750"/>
          </a:xfrm>
        </p:spPr>
      </p:pic>
      <p:pic>
        <p:nvPicPr>
          <p:cNvPr id="9" name="Bildplatzhalter 11">
            <a:extLst>
              <a:ext uri="{FF2B5EF4-FFF2-40B4-BE49-F238E27FC236}">
                <a16:creationId xmlns:a16="http://schemas.microsoft.com/office/drawing/2014/main" id="{1DD96701-6A27-A7F3-24B0-EE8877D209D1}"/>
              </a:ext>
            </a:extLst>
          </p:cNvPr>
          <p:cNvPicPr>
            <a:picLocks noGrp="1" noChangeAspect="1"/>
          </p:cNvPicPr>
          <p:nvPr>
            <p:ph type="pic" sz="quarter" idx="46"/>
          </p:nvPr>
        </p:nvPicPr>
        <p:blipFill rotWithShape="1">
          <a:blip r:embed="rId12"/>
          <a:srcRect l="-8580" t="17946" r="-8580" b="17946"/>
          <a:stretch/>
        </p:blipFill>
        <p:spPr>
          <a:xfrm>
            <a:off x="765175" y="603250"/>
            <a:ext cx="1728788" cy="576263"/>
          </a:xfrm>
        </p:spPr>
      </p:pic>
    </p:spTree>
    <p:extLst>
      <p:ext uri="{BB962C8B-B14F-4D97-AF65-F5344CB8AC3E}">
        <p14:creationId xmlns:p14="http://schemas.microsoft.com/office/powerpoint/2010/main" val="6129198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D6141A03-107C-6BBA-AB1A-3E7FAC794AFC}"/>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die Kunden von Spaeter auf dem richtigen Weg sind.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Spaeter hebt mit einer Augmented Shop Experience das Kundenerlebnis auf das </a:t>
            </a:r>
            <a:br>
              <a:rPr lang="de-DE" dirty="0"/>
            </a:br>
            <a:r>
              <a:rPr lang="de-DE" dirty="0"/>
              <a:t>nächste Level</a:t>
            </a:r>
          </a:p>
          <a:p>
            <a:pPr lvl="1"/>
            <a:r>
              <a:rPr lang="de-DE" dirty="0"/>
              <a:t>Der Flagship Store in Luzern (Schweiz) ist 24/7 für die Kundschaft zugänglich</a:t>
            </a:r>
          </a:p>
          <a:p>
            <a:pPr lvl="1"/>
            <a:r>
              <a:rPr lang="de-DE" dirty="0"/>
              <a:t>Der Zugang zum Shop erfolgt mittels </a:t>
            </a:r>
            <a:br>
              <a:rPr lang="de-DE" dirty="0"/>
            </a:br>
            <a:r>
              <a:rPr lang="de-DE" dirty="0"/>
              <a:t>Spaeter-App</a:t>
            </a:r>
          </a:p>
          <a:p>
            <a:pPr lvl="1"/>
            <a:r>
              <a:rPr lang="de-DE" dirty="0"/>
              <a:t>Die Augmented-Reality-Navigation führt die Kundschaft zum gewünschten Produkt, das mit der Scan-to-basket-Funktion direkt dem Warenkorb hinzugefügt werden kann</a:t>
            </a:r>
          </a:p>
          <a:p>
            <a:pPr lvl="1"/>
            <a:endParaRPr lang="de-DE" dirty="0"/>
          </a:p>
          <a:p>
            <a:pPr lvl="4"/>
            <a:r>
              <a:rPr lang="de-DE" dirty="0"/>
              <a:t>Mit dem Self-Checkout kann der Einkauf direkt und kontaktlos bezahlt werden.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Spaeter: Schweizer Großhandelsunternehmen in der Bauzuliefer-Industrie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Baugewerbe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33">
            <a:extLst>
              <a:ext uri="{FF2B5EF4-FFF2-40B4-BE49-F238E27FC236}">
                <a16:creationId xmlns:a16="http://schemas.microsoft.com/office/drawing/2014/main" id="{B3799789-7A10-D2C9-7D74-AC4417E0F1CA}"/>
              </a:ext>
            </a:extLst>
          </p:cNvPr>
          <p:cNvPicPr>
            <a:picLocks noGrp="1" noChangeAspect="1"/>
          </p:cNvPicPr>
          <p:nvPr>
            <p:ph type="pic" sz="quarter" idx="46"/>
          </p:nvPr>
        </p:nvPicPr>
        <p:blipFill rotWithShape="1">
          <a:blip r:embed="rId4"/>
          <a:srcRect t="22642" b="22642"/>
          <a:stretch/>
        </p:blipFill>
        <p:spPr>
          <a:xfrm>
            <a:off x="6105525" y="603250"/>
            <a:ext cx="1728788" cy="576263"/>
          </a:xfrm>
        </p:spPr>
      </p:pic>
    </p:spTree>
    <p:extLst>
      <p:ext uri="{BB962C8B-B14F-4D97-AF65-F5344CB8AC3E}">
        <p14:creationId xmlns:p14="http://schemas.microsoft.com/office/powerpoint/2010/main" val="18293180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a:extLst>
              <a:ext uri="{FF2B5EF4-FFF2-40B4-BE49-F238E27FC236}">
                <a16:creationId xmlns:a16="http://schemas.microsoft.com/office/drawing/2014/main" id="{3FF921D2-7183-193C-E9BE-7B492C8C47CA}"/>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Zeitlich uneingeschränkter Zugang zu den Produkten. Selbstständiges Finden und Aufnehmen der gewünschten Artikel. Kontaktloses Einkaufen und Bezahlen.</a:t>
            </a:r>
            <a:endParaRPr lang="de-DE" sz="1400" dirty="0">
              <a:solidFill>
                <a:schemeClr val="tx1"/>
              </a:solidFill>
              <a:cs typeface="Aria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4246630"/>
          </a:xfrm>
        </p:spPr>
        <p:txBody>
          <a:bodyPr/>
          <a:lstStyle/>
          <a:p>
            <a:r>
              <a:rPr lang="de-DE" sz="1200" dirty="0">
                <a:solidFill>
                  <a:schemeClr val="tx1"/>
                </a:solidFill>
              </a:rPr>
              <a:t>Optimiertes Kundenerlebnis dank Pimcore: Eine Map bildet das Herzstück der Augmented-Reality-Navigation. Sie stellt die Regale des Stores grafisch dar. Auch nicht zugängliche Zonen oder Hindernisse sind gekennzeichnet. Ein Koordinationssystem übermittelt die entsprechenden Daten an die App. Ein visueller Editor gestaltet das Aktualisieren der Map möglichst benutzerfreundlich. </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156685" y="3995910"/>
            <a:ext cx="4246630"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Ein Abholshop, der rund um die Uhr für die Kundschaft geöffnet ist und in dem sich die Kund*innen auch ohne Verkaufspersonal zurechtfinden.</a:t>
            </a:r>
            <a:endParaRPr lang="de-DE" sz="1400" dirty="0">
              <a:solidFill>
                <a:schemeClr val="tx1"/>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Spaeter: Schweizer Großhandelsunternehmen in der Bauzuliefer-Industrie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Baugewerbe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9" name="Bildplatzhalter 33">
            <a:extLst>
              <a:ext uri="{FF2B5EF4-FFF2-40B4-BE49-F238E27FC236}">
                <a16:creationId xmlns:a16="http://schemas.microsoft.com/office/drawing/2014/main" id="{826041C6-F9ED-4BDE-7543-144887FEA272}"/>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20109211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6">
            <a:extLst>
              <a:ext uri="{FF2B5EF4-FFF2-40B4-BE49-F238E27FC236}">
                <a16:creationId xmlns:a16="http://schemas.microsoft.com/office/drawing/2014/main" id="{A1920F5D-791D-C15E-B666-A6601E765E71}"/>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die Kunden auf HGC bauen können.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Neuer Baumaterial-Onlineshop und Inspiration für Wand- und Bodenbeläge in einer Plattform vereint</a:t>
            </a:r>
          </a:p>
          <a:p>
            <a:pPr lvl="1"/>
            <a:r>
              <a:rPr lang="de-DE" dirty="0"/>
              <a:t>Komplexes Benutzermanagement: Multi-User mit verschiedenen Berechtigungen und Use Cases</a:t>
            </a:r>
          </a:p>
          <a:p>
            <a:pPr lvl="1"/>
            <a:r>
              <a:rPr lang="de-DE" dirty="0"/>
              <a:t>Einheitenrechner: Wie viele Verpackungseinheiten werden für welche Fläche benötigt?</a:t>
            </a:r>
          </a:p>
          <a:p>
            <a:pPr lvl="1"/>
            <a:r>
              <a:rPr lang="de-DE" dirty="0"/>
              <a:t>Bestellung über Company-Listen</a:t>
            </a:r>
          </a:p>
          <a:p>
            <a:pPr lvl="1"/>
            <a:r>
              <a:rPr lang="de-DE" dirty="0"/>
              <a:t>Kundenspezifische Preise: Listenpreis, Nettopreis und individueller Rabatt nach Objekten ausgegeben</a:t>
            </a:r>
          </a:p>
          <a:p>
            <a:pPr lvl="4"/>
            <a:endParaRPr lang="de-DE" dirty="0"/>
          </a:p>
          <a:p>
            <a:pPr lvl="4"/>
            <a:r>
              <a:rPr lang="de-DE" dirty="0"/>
              <a:t>Smarte E-Commerce- &amp; Corporate-Plattform mit der SAP Commerce Cloud für HGC.</a:t>
            </a:r>
          </a:p>
          <a:p>
            <a:endParaRPr lang="de-DE"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HG COMMERCIALE, der Schweizer Dienstleister rund um das Thema Bauen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Baugewerbe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2" name="Bildplatzhalter 10">
            <a:extLst>
              <a:ext uri="{FF2B5EF4-FFF2-40B4-BE49-F238E27FC236}">
                <a16:creationId xmlns:a16="http://schemas.microsoft.com/office/drawing/2014/main" id="{155D273D-CC2D-A9AB-0F0E-22C3128A00BF}"/>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29005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F14DEB02-84ED-8348-F5B7-B21C98B76204}"/>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40000"/>
          <a:lstStyle/>
          <a:p>
            <a:r>
              <a:rPr lang="de-DE" sz="1200" dirty="0">
                <a:solidFill>
                  <a:sysClr val="windowText" lastClr="000000"/>
                </a:solidFill>
              </a:rPr>
              <a:t>Branchenspezifische Inspiration und Information. Optimierte Registrierung und </a:t>
            </a:r>
            <a:r>
              <a:rPr lang="de-DE" sz="1200" dirty="0">
                <a:solidFill>
                  <a:schemeClr val="tx1"/>
                </a:solidFill>
              </a:rPr>
              <a:t>Bestellprozesse. Personalisierte Service-Lösungen im </a:t>
            </a:r>
            <a:r>
              <a:rPr lang="de-DE" sz="1200" dirty="0">
                <a:solidFill>
                  <a:sysClr val="windowText" lastClr="000000"/>
                </a:solidFill>
              </a:rPr>
              <a:t>Buying-Center. Die Neukundenbearbeitungszeit wurde von 2 Wochen auf 4 Stunden optimiert.</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tIns="540000"/>
          <a:lstStyle/>
          <a:p>
            <a:r>
              <a:rPr lang="de-DE" sz="1200" dirty="0">
                <a:solidFill>
                  <a:schemeClr val="tx1"/>
                </a:solidFill>
              </a:rPr>
              <a:t>Usability, Technology, Digital Commerce und Productivity – die HGC und valantic gemeinsam angegangen sind. Dabei galt es, die Besonderheiten des B2B-Onlinehandels zu berücksichtigen. SAP Commerce Cloud bildet die verlässliche technologische Basis.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540000"/>
          <a:lstStyle/>
          <a:p>
            <a:r>
              <a:rPr lang="de-DE" sz="1200" dirty="0">
                <a:solidFill>
                  <a:schemeClr val="tx1"/>
                </a:solidFill>
              </a:rPr>
              <a:t>Handwerksunternehmen, Bauplaner*innen, private Auftraggeber*innen und die Öffentlichkeit. Die individuellen Anforderungen von sehr unterschiedlichen Zielgruppen sollen bestmöglich erfüllt und in die neue Plattform integriert werden.</a:t>
            </a:r>
            <a:endParaRPr lang="de-DE" sz="1400" dirty="0">
              <a:solidFill>
                <a:schemeClr val="tx1"/>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HG COMMERCIALE, der Schweizer Dienstleister rund um das Thema Bauen</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sz="1200" b="1" dirty="0"/>
              <a:t>Baugewerbe</a:t>
            </a:r>
            <a:endParaRPr lang="de-DE"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870E7D90-9906-66F2-A6C3-56D74F6F0886}"/>
              </a:ext>
            </a:extLst>
          </p:cNvPr>
          <p:cNvSpPr/>
          <p:nvPr/>
        </p:nvSpPr>
        <p:spPr>
          <a:xfrm>
            <a:off x="8233134" y="4179165"/>
            <a:ext cx="271560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chemeClr val="bg1"/>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EAC4A0C5-9DD1-0A29-A29E-60A8DF1CAD9E}"/>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US" sz="1200" err="1">
                <a:solidFill>
                  <a:schemeClr val="bg1"/>
                </a:solidFill>
              </a:rPr>
              <a:t>Kürzere</a:t>
            </a:r>
            <a:r>
              <a:rPr lang="en-US" sz="1200">
                <a:solidFill>
                  <a:schemeClr val="bg1"/>
                </a:solidFill>
              </a:rPr>
              <a:t> </a:t>
            </a:r>
            <a:r>
              <a:rPr lang="en-US" sz="1200" err="1">
                <a:solidFill>
                  <a:schemeClr val="bg1"/>
                </a:solidFill>
              </a:rPr>
              <a:t>Bearbeitungszeiten</a:t>
            </a:r>
            <a:endParaRPr lang="en-US" sz="1200">
              <a:solidFill>
                <a:schemeClr val="bg1"/>
              </a:solidFill>
            </a:endParaRPr>
          </a:p>
        </p:txBody>
      </p:sp>
      <p:sp>
        <p:nvSpPr>
          <p:cNvPr id="17" name="Rectangle 12">
            <a:extLst>
              <a:ext uri="{FF2B5EF4-FFF2-40B4-BE49-F238E27FC236}">
                <a16:creationId xmlns:a16="http://schemas.microsoft.com/office/drawing/2014/main" id="{FB760398-36B7-DDC4-1600-B2C084F2A1BE}"/>
              </a:ext>
            </a:extLst>
          </p:cNvPr>
          <p:cNvSpPr/>
          <p:nvPr/>
        </p:nvSpPr>
        <p:spPr>
          <a:xfrm>
            <a:off x="8233137" y="5663803"/>
            <a:ext cx="32857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08E4CAC4-6A13-B028-9853-5B8EBF6302B0}"/>
              </a:ext>
            </a:extLst>
          </p:cNvPr>
          <p:cNvSpPr txBox="1"/>
          <p:nvPr/>
        </p:nvSpPr>
        <p:spPr>
          <a:xfrm>
            <a:off x="8398578" y="5787949"/>
            <a:ext cx="2407966" cy="257369"/>
          </a:xfrm>
          <a:prstGeom prst="rect">
            <a:avLst/>
          </a:prstGeom>
          <a:noFill/>
        </p:spPr>
        <p:txBody>
          <a:bodyPr wrap="square" lIns="0" tIns="36000" rIns="216000" bIns="36000" rtlCol="0" anchor="ctr">
            <a:spAutoFit/>
          </a:bodyPr>
          <a:lstStyle/>
          <a:p>
            <a:pPr>
              <a:spcAft>
                <a:spcPts val="900"/>
              </a:spcAft>
            </a:pPr>
            <a:r>
              <a:rPr lang="en-US" sz="1200" err="1">
                <a:solidFill>
                  <a:schemeClr val="bg1"/>
                </a:solidFill>
              </a:rPr>
              <a:t>Plattformqualität</a:t>
            </a:r>
            <a:r>
              <a:rPr lang="en-US" sz="1200">
                <a:solidFill>
                  <a:schemeClr val="bg1"/>
                </a:solidFill>
              </a:rPr>
              <a:t> und </a:t>
            </a:r>
            <a:r>
              <a:rPr lang="en-US" sz="1200" err="1">
                <a:solidFill>
                  <a:schemeClr val="bg1"/>
                </a:solidFill>
              </a:rPr>
              <a:t>Stabilität</a:t>
            </a:r>
            <a:endParaRPr lang="en-US" sz="1200">
              <a:solidFill>
                <a:schemeClr val="bg1"/>
              </a:solidFill>
            </a:endParaRPr>
          </a:p>
        </p:txBody>
      </p:sp>
      <p:sp>
        <p:nvSpPr>
          <p:cNvPr id="24" name="Rectangle 14">
            <a:extLst>
              <a:ext uri="{FF2B5EF4-FFF2-40B4-BE49-F238E27FC236}">
                <a16:creationId xmlns:a16="http://schemas.microsoft.com/office/drawing/2014/main" id="{0EB9A422-0D5B-5E89-24D9-C533DFC93B3B}"/>
              </a:ext>
            </a:extLst>
          </p:cNvPr>
          <p:cNvSpPr/>
          <p:nvPr/>
        </p:nvSpPr>
        <p:spPr>
          <a:xfrm>
            <a:off x="8233136" y="4925332"/>
            <a:ext cx="243684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86DF0490-63F1-B48F-13AF-E8F16BE1787C}"/>
              </a:ext>
            </a:extLst>
          </p:cNvPr>
          <p:cNvSpPr txBox="1"/>
          <p:nvPr/>
        </p:nvSpPr>
        <p:spPr>
          <a:xfrm>
            <a:off x="8369703" y="5049478"/>
            <a:ext cx="2374918" cy="257369"/>
          </a:xfrm>
          <a:prstGeom prst="rect">
            <a:avLst/>
          </a:prstGeom>
          <a:noFill/>
        </p:spPr>
        <p:txBody>
          <a:bodyPr wrap="none" lIns="0" tIns="36000" rIns="216000" bIns="36000" rtlCol="0" anchor="ctr">
            <a:spAutoFit/>
          </a:bodyPr>
          <a:lstStyle/>
          <a:p>
            <a:pPr>
              <a:spcAft>
                <a:spcPts val="900"/>
              </a:spcAft>
            </a:pPr>
            <a:r>
              <a:rPr lang="en-US" sz="1200" err="1">
                <a:solidFill>
                  <a:schemeClr val="bg1"/>
                </a:solidFill>
              </a:rPr>
              <a:t>Automatische</a:t>
            </a:r>
            <a:r>
              <a:rPr lang="en-US" sz="1200">
                <a:solidFill>
                  <a:schemeClr val="bg1"/>
                </a:solidFill>
              </a:rPr>
              <a:t> </a:t>
            </a:r>
            <a:r>
              <a:rPr lang="en-US" sz="1200" err="1">
                <a:solidFill>
                  <a:schemeClr val="bg1"/>
                </a:solidFill>
              </a:rPr>
              <a:t>Bestellabwicklung</a:t>
            </a:r>
            <a:endParaRPr lang="en-US" sz="1200">
              <a:solidFill>
                <a:schemeClr val="bg1"/>
              </a:solidFill>
            </a:endParaRPr>
          </a:p>
        </p:txBody>
      </p:sp>
      <p:pic>
        <p:nvPicPr>
          <p:cNvPr id="31" name="Bildplatzhalter 10">
            <a:extLst>
              <a:ext uri="{FF2B5EF4-FFF2-40B4-BE49-F238E27FC236}">
                <a16:creationId xmlns:a16="http://schemas.microsoft.com/office/drawing/2014/main" id="{24FE2938-41C6-0201-BA6B-C1483A4BDE8F}"/>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1196754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descr="Frische Brotlaibe in einem Behälter">
            <a:extLst>
              <a:ext uri="{FF2B5EF4-FFF2-40B4-BE49-F238E27FC236}">
                <a16:creationId xmlns:a16="http://schemas.microsoft.com/office/drawing/2014/main" id="{4F70C1D9-8E28-3F4A-0F69-A84AA029A982}"/>
              </a:ext>
            </a:extLst>
          </p:cNvPr>
          <p:cNvPicPr>
            <a:picLocks noGrp="1" noChangeAspect="1"/>
          </p:cNvPicPr>
          <p:nvPr>
            <p:ph type="pic" sz="quarter" idx="10"/>
          </p:nvPr>
        </p:nvPicPr>
        <p:blipFill>
          <a:blip r:embed="rId3"/>
          <a:srcRect l="33904" r="33904"/>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Aryzta garantiert keine „kleinen Brötchen“ backt.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Einführung einer mobilen SAP CRM-Lösung beim weltweit tätigen Nahrungsmittelproduzenten Aryzta</a:t>
            </a:r>
          </a:p>
          <a:p>
            <a:pPr lvl="1"/>
            <a:r>
              <a:rPr lang="de-DE" dirty="0"/>
              <a:t>Klare Kunden-Fokussierung durch Zugriff auf alle wichtigen Kundendaten für den Außendienst – online wie offline</a:t>
            </a:r>
          </a:p>
          <a:p>
            <a:pPr lvl="1"/>
            <a:r>
              <a:rPr lang="de-DE" dirty="0"/>
              <a:t>Die CRM-App ermöglicht das Kampagnen- und Opportunity-Management sowie die Angebotserstellung am Point of Sale</a:t>
            </a:r>
          </a:p>
          <a:p>
            <a:pPr lvl="1"/>
            <a:r>
              <a:rPr lang="de-DE" dirty="0"/>
              <a:t>Statt eines Katalogs nutzt Aryzta eine App für das Product Information Management (PIM)</a:t>
            </a:r>
          </a:p>
          <a:p>
            <a:pPr lvl="1"/>
            <a:endParaRPr lang="de-DE" dirty="0"/>
          </a:p>
          <a:p>
            <a:pPr lvl="4"/>
            <a:r>
              <a:rPr lang="de-DE" dirty="0"/>
              <a:t>Anbindung an interne SAP Systeme sorgt für </a:t>
            </a:r>
            <a:br>
              <a:rPr lang="de-DE" dirty="0"/>
            </a:br>
            <a:r>
              <a:rPr lang="de-DE" dirty="0"/>
              <a:t>einen effizienteren Bestell- und Verkaufsprozess.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Mobile CRM- und PIM-App sorgt für Mobilisierung des internationalen Außendienstes </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Lebensmittel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3" name="Bildplatzhalter 19">
            <a:extLst>
              <a:ext uri="{FF2B5EF4-FFF2-40B4-BE49-F238E27FC236}">
                <a16:creationId xmlns:a16="http://schemas.microsoft.com/office/drawing/2014/main" id="{8427B766-443C-4C0F-21CA-831199E87AF1}"/>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17931696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EFF3D24E-C8BF-3376-6297-A3263CA36BE8}"/>
              </a:ext>
            </a:extLst>
          </p:cNvPr>
          <p:cNvSpPr/>
          <p:nvPr/>
        </p:nvSpPr>
        <p:spPr>
          <a:xfrm>
            <a:off x="7178426" y="3624943"/>
            <a:ext cx="4915603" cy="2610756"/>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1"/>
              </a:solidFill>
              <a:effectLst/>
              <a:latin typeface="+mj-lt"/>
            </a:endParaRPr>
          </a:p>
        </p:txBody>
      </p:sp>
      <p:pic>
        <p:nvPicPr>
          <p:cNvPr id="5" name="Bildplatzhalter 5" descr="Frische Brotlaibe in einem Behälter">
            <a:extLst>
              <a:ext uri="{FF2B5EF4-FFF2-40B4-BE49-F238E27FC236}">
                <a16:creationId xmlns:a16="http://schemas.microsoft.com/office/drawing/2014/main" id="{B3430EF7-08AA-39B0-C55E-3D8D9C82BBD5}"/>
              </a:ext>
            </a:extLst>
          </p:cNvPr>
          <p:cNvPicPr>
            <a:picLocks noGrp="1" noChangeAspect="1"/>
          </p:cNvPicPr>
          <p:nvPr>
            <p:ph type="pic" sz="quarter" idx="10"/>
          </p:nvPr>
        </p:nvPicPr>
        <p:blipFill>
          <a:blip r:embed="rId3"/>
          <a:srcRect l="30756" r="30756"/>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423144"/>
            <a:ext cx="7175998" cy="1742706"/>
          </a:xfrm>
        </p:spPr>
        <p:txBody>
          <a:bodyPr/>
          <a:lstStyle/>
          <a:p>
            <a:r>
              <a:rPr lang="de-DE" sz="1200" dirty="0">
                <a:solidFill>
                  <a:schemeClr val="tx1"/>
                </a:solidFill>
              </a:rPr>
              <a:t>Die App garantiert allen Abteilungen einen reibungslosen Verkaufs- und Bestellprozess und ein unkompliziertes Arbeiten am Point of Sale. Produkt-präsentationen werden vereinfacht und individuelle Preis- und Rabatt-Aktionen durch das integrierte Kampagnen- und Opportunity-Management ermöglicht.</a:t>
            </a:r>
            <a:endParaRPr lang="de-DE" sz="1200" dirty="0">
              <a:solidFill>
                <a:schemeClr val="tx1"/>
              </a:solidFill>
              <a:cs typeface="Aria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519017"/>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656097" y="5247872"/>
            <a:ext cx="1742707" cy="108000"/>
          </a:xfrm>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7428996" y="1926595"/>
            <a:ext cx="4224138" cy="2376000"/>
          </a:xfrm>
        </p:spPr>
        <p:txBody>
          <a:bodyPr/>
          <a:lstStyle/>
          <a:p>
            <a:r>
              <a:rPr lang="de-DE" sz="1200" dirty="0">
                <a:solidFill>
                  <a:schemeClr val="tx1"/>
                </a:solidFill>
              </a:rPr>
              <a:t>Einführung einer SAP-basierten CRM- und PIM-Lösung als mobile App inkl. Anbindung an die bestehende IT-Landschaft und Integration in die SAP Backend-Systeme; Technologien im Einsatz u. a. SAP CRM (Sales &amp; Marketing), SAP Hybris Cloud for Customer, SAP mobile BI, SAP Customer Insight und SAP NetWeaver Process Integration.</a:t>
            </a:r>
            <a:endParaRPr lang="de-DE" sz="1200" dirty="0">
              <a:solidFill>
                <a:schemeClr val="tx1"/>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8379505" y="2016000"/>
            <a:ext cx="2340000" cy="540000"/>
          </a:xfrm>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294996" y="3060000"/>
            <a:ext cx="2376000"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2805605" cy="2376000"/>
          </a:xfrm>
        </p:spPr>
        <p:txBody>
          <a:bodyPr/>
          <a:lstStyle/>
          <a:p>
            <a:r>
              <a:rPr lang="de-DE" sz="1200" dirty="0">
                <a:solidFill>
                  <a:schemeClr val="tx1"/>
                </a:solidFill>
              </a:rPr>
              <a:t>Optimale Betreuung der Aryzta Kunden, darunter große Unternehmen wie Coop oder Tesco sowie lokale Bäckereien, Hotels und Einzelhändler durch den internationalen Außendienst.</a:t>
            </a:r>
            <a:endParaRPr lang="de-DE" sz="1400" dirty="0">
              <a:solidFill>
                <a:schemeClr val="tx1"/>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339450" y="3068278"/>
            <a:ext cx="2376000" cy="108000"/>
          </a:xfrm>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Mobile CRM- und PIM-App sorgt für Mobilisierung des internationalen Außendienstes </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sz="1200" b="1" dirty="0"/>
              <a:t>Lebensmittel</a:t>
            </a:r>
            <a:endParaRPr lang="de-DE"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7740918"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518630"/>
            <a:ext cx="539750" cy="539750"/>
          </a:xfrm>
        </p:spPr>
      </p:pic>
      <p:pic>
        <p:nvPicPr>
          <p:cNvPr id="9" name="Bildplatzhalter 19">
            <a:extLst>
              <a:ext uri="{FF2B5EF4-FFF2-40B4-BE49-F238E27FC236}">
                <a16:creationId xmlns:a16="http://schemas.microsoft.com/office/drawing/2014/main" id="{3D1B739B-0A86-75EF-5CBE-CEF5A70EB4CC}"/>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11221066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26">
            <a:extLst>
              <a:ext uri="{FF2B5EF4-FFF2-40B4-BE49-F238E27FC236}">
                <a16:creationId xmlns:a16="http://schemas.microsoft.com/office/drawing/2014/main" id="{594A1DBF-101B-D37E-90EF-6A3D2B8AFF07}"/>
              </a:ext>
            </a:extLst>
          </p:cNvPr>
          <p:cNvPicPr>
            <a:picLocks noGrp="1" noChangeAspect="1"/>
          </p:cNvPicPr>
          <p:nvPr>
            <p:ph type="pic" sz="quarter" idx="10"/>
          </p:nvPr>
        </p:nvPicPr>
        <p:blipFill>
          <a:blip r:embed="rId3"/>
          <a:srcRect l="8146" r="8146"/>
          <a:stretch/>
        </p:blipFill>
        <p:spPr>
          <a:xfrm>
            <a:off x="5580063" y="0"/>
            <a:ext cx="3311525" cy="6858000"/>
          </a:xfrm>
          <a:prstGeom prst="rect">
            <a:avLst/>
          </a:prstGeo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Coop-Kunden und</a:t>
            </a:r>
            <a:br>
              <a:rPr lang="de-DE" dirty="0"/>
            </a:br>
            <a:r>
              <a:rPr lang="de-DE" dirty="0"/>
              <a:t>-Kundinnen immer nur die frischesten Waren auf den Tisch kommen.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750458" cy="4166862"/>
          </a:xfrm>
        </p:spPr>
        <p:txBody>
          <a:bodyPr/>
          <a:lstStyle/>
          <a:p>
            <a:pPr lvl="1"/>
            <a:r>
              <a:rPr lang="de-DE" dirty="0"/>
              <a:t>valantic sorgt für ein einzigartiges Einkaufserlebnis mit prämierter Verknüpfung von Offline- und Online-Geschäft</a:t>
            </a:r>
          </a:p>
          <a:p>
            <a:pPr lvl="1"/>
            <a:r>
              <a:rPr lang="de-DE" dirty="0"/>
              <a:t>8,5 Mio. Schweizer Online-Shopper*innen profitieren von der innovativen Lebensmittelplattform</a:t>
            </a:r>
          </a:p>
          <a:p>
            <a:pPr lvl="1"/>
            <a:r>
              <a:rPr lang="de-DE" dirty="0"/>
              <a:t>valantic übernahm die Gesamtprojektleitung inkl. Backend-Entwicklung für SAP Hybris, Design- und Frontend-Entwicklung und mobiler App </a:t>
            </a:r>
          </a:p>
          <a:p>
            <a:pPr lvl="1"/>
            <a:endParaRPr lang="de-DE" dirty="0"/>
          </a:p>
          <a:p>
            <a:pPr lvl="4"/>
            <a:r>
              <a:rPr lang="de-DE" dirty="0"/>
              <a:t>Ausgezeichnet als Digital Commerce Champion 2020.</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Gesamtprojektleitung und -koordination beim Relaunch der coop@home Commerce-Plattform</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sz="1200" dirty="0"/>
              <a:t>Lebensmittelhandel</a:t>
            </a:r>
            <a:endParaRPr lang="de-DE"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6">
            <a:extLst>
              <a:ext uri="{FF2B5EF4-FFF2-40B4-BE49-F238E27FC236}">
                <a16:creationId xmlns:a16="http://schemas.microsoft.com/office/drawing/2014/main" id="{2241AC5C-ADAE-06B8-9408-58F4C1FA6805}"/>
              </a:ext>
            </a:extLst>
          </p:cNvPr>
          <p:cNvPicPr>
            <a:picLocks noGrp="1" noChangeAspect="1"/>
          </p:cNvPicPr>
          <p:nvPr>
            <p:ph type="pic" sz="quarter" idx="46"/>
          </p:nvPr>
        </p:nvPicPr>
        <p:blipFill>
          <a:blip r:embed="rId4"/>
          <a:srcRect t="22746" b="22746"/>
          <a:stretch/>
        </p:blipFill>
        <p:spPr>
          <a:xfrm>
            <a:off x="6105525" y="603250"/>
            <a:ext cx="1728788" cy="576263"/>
          </a:xfrm>
        </p:spPr>
      </p:pic>
    </p:spTree>
    <p:extLst>
      <p:ext uri="{BB962C8B-B14F-4D97-AF65-F5344CB8AC3E}">
        <p14:creationId xmlns:p14="http://schemas.microsoft.com/office/powerpoint/2010/main" val="172869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dirty="0"/>
              <a:t>Höhere Transparenz über die Rentabilität des Portfolios im Unternehmensgeschäft, granularere Steuerung der Kundensegmente.</a:t>
            </a:r>
          </a:p>
        </p:txBody>
      </p:sp>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2"/>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dirty="0"/>
              <a:t>Ein intuitives Steuerungscockpit und Dashboards auf unterschiedlichen Granularitäten mit fachbereichsspezifischen Auswertungen.</a:t>
            </a:r>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21137" y="1926595"/>
            <a:ext cx="3420000" cy="1980000"/>
          </a:xfrm>
        </p:spPr>
        <p:txBody>
          <a:bodyPr/>
          <a:lstStyle/>
          <a:p>
            <a:r>
              <a:rPr lang="de-DE" dirty="0"/>
              <a:t>Design, Konzeption und Entwicklung auf Grundlage vorab definierter User Stories und Workshops.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Schweizer Kranken- und Unfallversicherer Helsana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Versicherungen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2971" b="-32971"/>
          <a:stretch/>
        </p:blipFill>
        <p:spPr>
          <a:xfrm>
            <a:off x="765175" y="603250"/>
            <a:ext cx="1728788" cy="576263"/>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5">
            <a:extLst>
              <a:ext uri="{96DAC541-7B7A-43D3-8B79-37D633B846F1}">
                <asvg:svgBlip xmlns:asvg="http://schemas.microsoft.com/office/drawing/2016/SVG/main" r:embed="rId6"/>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7">
            <a:extLst>
              <a:ext uri="{96DAC541-7B7A-43D3-8B79-37D633B846F1}">
                <asvg:svgBlip xmlns:asvg="http://schemas.microsoft.com/office/drawing/2016/SVG/main" r:embed="rId8"/>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9">
            <a:extLst>
              <a:ext uri="{96DAC541-7B7A-43D3-8B79-37D633B846F1}">
                <asvg:svgBlip xmlns:asvg="http://schemas.microsoft.com/office/drawing/2016/SVG/main" r:embed="rId10"/>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1">
            <a:extLst>
              <a:ext uri="{96DAC541-7B7A-43D3-8B79-37D633B846F1}">
                <asvg:svgBlip xmlns:asvg="http://schemas.microsoft.com/office/drawing/2016/SVG/main" r:embed="rId12"/>
              </a:ext>
            </a:extLst>
          </a:blip>
          <a:stretch>
            <a:fillRect/>
          </a:stretch>
        </p:blipFill>
        <p:spPr>
          <a:xfrm>
            <a:off x="4784725" y="4265613"/>
            <a:ext cx="539750" cy="539750"/>
          </a:xfrm>
        </p:spPr>
      </p:pic>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21343"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Transparenz</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627149"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Kundenzufriedenheit</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988064"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Rentabilität</a:t>
            </a:r>
            <a:endParaRPr lang="en-GB" sz="1200" dirty="0">
              <a:solidFill>
                <a:srgbClr val="FFFFFF"/>
              </a:solidFill>
              <a:cs typeface="Arial"/>
            </a:endParaRPr>
          </a:p>
        </p:txBody>
      </p:sp>
    </p:spTree>
    <p:extLst>
      <p:ext uri="{BB962C8B-B14F-4D97-AF65-F5344CB8AC3E}">
        <p14:creationId xmlns:p14="http://schemas.microsoft.com/office/powerpoint/2010/main" val="26945383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26">
            <a:extLst>
              <a:ext uri="{FF2B5EF4-FFF2-40B4-BE49-F238E27FC236}">
                <a16:creationId xmlns:a16="http://schemas.microsoft.com/office/drawing/2014/main" id="{4222F117-62C9-DBAD-3A28-5C912772CC01}"/>
              </a:ext>
            </a:extLst>
          </p:cNvPr>
          <p:cNvPicPr>
            <a:picLocks noGrp="1" noChangeAspect="1"/>
          </p:cNvPicPr>
          <p:nvPr>
            <p:ph type="pic" sz="quarter" idx="10"/>
          </p:nvPr>
        </p:nvPicPr>
        <p:blipFill>
          <a:blip r:embed="rId3"/>
          <a:srcRect t="40" b="40"/>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40000"/>
          <a:lstStyle/>
          <a:p>
            <a:r>
              <a:rPr lang="de-DE" sz="1200" dirty="0">
                <a:solidFill>
                  <a:schemeClr val="tx1"/>
                </a:solidFill>
              </a:rPr>
              <a:t>Basierend auf SAP Hybris Commerce, der SAP Commerce Cloud, hat valantic den Online-Shop coop@home technisch und optisch rundum erneuert. Hierfür wurde coop als "Digital Commerce Champion 2020" ausgezeichnet.</a:t>
            </a:r>
            <a:endParaRPr lang="de-DE" sz="1400" dirty="0">
              <a:solidFill>
                <a:schemeClr val="tx1"/>
              </a:solidFill>
              <a:cs typeface="Aria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23468"/>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4239254"/>
          </a:xfrm>
        </p:spPr>
        <p:txBody>
          <a:bodyPr tIns="540000"/>
          <a:lstStyle/>
          <a:p>
            <a:r>
              <a:rPr lang="de-DE" sz="1200" dirty="0">
                <a:solidFill>
                  <a:schemeClr val="tx1"/>
                </a:solidFill>
              </a:rPr>
              <a:t>Gestartet wurde das Projekt mit Analysen des Einkaufsverhaltens durch Befragungen und Usability-Tests, um ein optimales Kundenerlebnis zu schaffen. Danach wurden ein angepasstes Design und eine neue Shop-Oberfläche erarbeitet. Die mobile App für iOS und Android wurde ebenfalls neu entwickelt und deckt alle Funktionen der Webversion ab. Die App wurde an die SAP Hybris Plattform, an den App Store sowie an Webservices angebunden und basiert auf der Appcelerator-Technologie.</a:t>
            </a:r>
            <a:endParaRPr lang="de-DE" sz="1400" dirty="0">
              <a:solidFill>
                <a:schemeClr val="tx1"/>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1973468"/>
            <a:ext cx="2340000" cy="540000"/>
          </a:xfrm>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160373" y="3992222"/>
            <a:ext cx="4239254"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lIns="288000" tIns="540000" rIns="72000"/>
          <a:lstStyle/>
          <a:p>
            <a:r>
              <a:rPr lang="de-DE" sz="1200" dirty="0">
                <a:solidFill>
                  <a:sysClr val="windowText" lastClr="000000"/>
                </a:solidFill>
              </a:rPr>
              <a:t>Lebensmittel online einkaufen kann man bei Coop bereits seit 15 Jahren. valantic beglei-tete das Unternehmen beim Relaunch der vorhandenen Plattform und der Neuentwick-lung der mobilen, betriebssystem-unabhängigen Commerce-App. </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1973468"/>
            <a:ext cx="2340000" cy="540000"/>
          </a:xfrm>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Gesamtprojektleitung und -koordination beim Relaunch der coop@home Commerce-Plattform</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Lebensmittelhandel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1973593"/>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1973593"/>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23081"/>
            <a:ext cx="539750" cy="539750"/>
          </a:xfrm>
        </p:spPr>
      </p:pic>
      <p:pic>
        <p:nvPicPr>
          <p:cNvPr id="9" name="Bildplatzhalter 6">
            <a:extLst>
              <a:ext uri="{FF2B5EF4-FFF2-40B4-BE49-F238E27FC236}">
                <a16:creationId xmlns:a16="http://schemas.microsoft.com/office/drawing/2014/main" id="{7F649215-1EFB-396F-383B-4D19FDAE63C8}"/>
              </a:ext>
            </a:extLst>
          </p:cNvPr>
          <p:cNvPicPr>
            <a:picLocks noGrp="1" noChangeAspect="1"/>
          </p:cNvPicPr>
          <p:nvPr>
            <p:ph type="pic" sz="quarter" idx="46"/>
          </p:nvPr>
        </p:nvPicPr>
        <p:blipFill>
          <a:blip r:embed="rId12"/>
          <a:srcRect t="22746" b="22746"/>
          <a:stretch/>
        </p:blipFill>
        <p:spPr>
          <a:xfrm>
            <a:off x="765175" y="603250"/>
            <a:ext cx="1728788" cy="576263"/>
          </a:xfrm>
        </p:spPr>
      </p:pic>
    </p:spTree>
    <p:extLst>
      <p:ext uri="{BB962C8B-B14F-4D97-AF65-F5344CB8AC3E}">
        <p14:creationId xmlns:p14="http://schemas.microsoft.com/office/powerpoint/2010/main" val="34485700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CDC239E0-8547-99EA-21C3-D136F243FF8F}"/>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sich bei COSTA der Fisch immer von der besten Seite zeigt.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Entwicklung einer mobilen Lösung für den COSTA-Außendienst basierend auf dem SAP Cloud for Customer-System</a:t>
            </a:r>
          </a:p>
          <a:p>
            <a:pPr lvl="1"/>
            <a:r>
              <a:rPr lang="de-DE" dirty="0"/>
              <a:t>Außendienst-Mitarbeiter*innen überprüfen die Positionierung der COSTA-Produkte am Point of Sale und erfassen diese – statt wie früher auf Papier – direkt mobil im SAP-System</a:t>
            </a:r>
          </a:p>
          <a:p>
            <a:pPr lvl="1"/>
            <a:r>
              <a:rPr lang="de-DE" dirty="0"/>
              <a:t>Manuelle Prozesse wurden reduziert, die Daten werden vor Ort im Cloud-System erfasst und liegen sofort für weitere Auswertungen vor</a:t>
            </a:r>
          </a:p>
          <a:p>
            <a:pPr lvl="1"/>
            <a:endParaRPr lang="de-DE" dirty="0"/>
          </a:p>
          <a:p>
            <a:pPr lvl="4"/>
            <a:r>
              <a:rPr lang="de-DE" dirty="0"/>
              <a:t>Optimierungen hinsichtlich Präsentation und Positionierung können sofort erfolgen und Umsätze optimiert werden.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Mobiler Store-Check für COSTA sorgt für eine optimierte Sortiment-Darstellung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Lebensmittel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0">
            <a:extLst>
              <a:ext uri="{FF2B5EF4-FFF2-40B4-BE49-F238E27FC236}">
                <a16:creationId xmlns:a16="http://schemas.microsoft.com/office/drawing/2014/main" id="{35BECB30-498C-F316-9865-EA5EF2708D89}"/>
              </a:ext>
            </a:extLst>
          </p:cNvPr>
          <p:cNvPicPr>
            <a:picLocks noGrp="1" noChangeAspect="1"/>
          </p:cNvPicPr>
          <p:nvPr>
            <p:ph type="pic" sz="quarter" idx="46"/>
          </p:nvPr>
        </p:nvPicPr>
        <p:blipFill rotWithShape="1">
          <a:blip r:embed="rId4"/>
          <a:srcRect l="-28076" t="7708" r="-28076" b="7708"/>
          <a:stretch/>
        </p:blipFill>
        <p:spPr>
          <a:xfrm>
            <a:off x="6105525" y="603250"/>
            <a:ext cx="1728788" cy="576263"/>
          </a:xfrm>
        </p:spPr>
      </p:pic>
    </p:spTree>
    <p:extLst>
      <p:ext uri="{BB962C8B-B14F-4D97-AF65-F5344CB8AC3E}">
        <p14:creationId xmlns:p14="http://schemas.microsoft.com/office/powerpoint/2010/main" val="35104337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5">
            <a:extLst>
              <a:ext uri="{FF2B5EF4-FFF2-40B4-BE49-F238E27FC236}">
                <a16:creationId xmlns:a16="http://schemas.microsoft.com/office/drawing/2014/main" id="{754CA79C-5A41-4ED4-E91D-EA1C4CD7FBE4}"/>
              </a:ext>
            </a:extLst>
          </p:cNvPr>
          <p:cNvPicPr>
            <a:picLocks noGrp="1" noChangeAspect="1"/>
          </p:cNvPicPr>
          <p:nvPr>
            <p:ph type="pic" sz="quarter" idx="10"/>
          </p:nvPr>
        </p:nvPicPr>
        <p:blipFill>
          <a:blip r:embed="rId3"/>
          <a:srcRect t="40" b="40"/>
          <a:stretch/>
        </p:blipFill>
        <p:spPr>
          <a:xfrm>
            <a:off x="0" y="0"/>
            <a:ext cx="3959225" cy="6858000"/>
          </a:xfrm>
        </p:spPr>
      </p:pic>
      <p:sp>
        <p:nvSpPr>
          <p:cNvPr id="5" name="Rechteck 4">
            <a:extLst>
              <a:ext uri="{FF2B5EF4-FFF2-40B4-BE49-F238E27FC236}">
                <a16:creationId xmlns:a16="http://schemas.microsoft.com/office/drawing/2014/main" id="{A747DEA7-A7CC-D08E-2AE7-B404FA33796C}"/>
              </a:ext>
            </a:extLst>
          </p:cNvPr>
          <p:cNvSpPr/>
          <p:nvPr/>
        </p:nvSpPr>
        <p:spPr>
          <a:xfrm>
            <a:off x="7178426" y="3624943"/>
            <a:ext cx="4915603" cy="2610756"/>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1"/>
              </a:solidFill>
              <a:effectLst/>
              <a:latin typeface="+mj-lt"/>
            </a:endParaRPr>
          </a:p>
        </p:txBody>
      </p:sp>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912242"/>
            <a:ext cx="7175998" cy="1253608"/>
          </a:xfrm>
        </p:spPr>
        <p:txBody>
          <a:bodyPr tIns="540000"/>
          <a:lstStyle/>
          <a:p>
            <a:r>
              <a:rPr lang="de-DE" sz="1200" dirty="0">
                <a:solidFill>
                  <a:sysClr val="windowText" lastClr="000000"/>
                </a:solidFill>
              </a:rPr>
              <a:t>Manuelle Prozesse wurden reduziert: Daten werden mobil erfasst, direkt im Cloud-System verarbeitet und liegen sofort für weitere Auswertungen und historische Vergleiche vor. Produkte können sofort nachbestellt und Produkt-präsentation und -positionierung noch vor Ort optimiert werden.</a:t>
            </a:r>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912242"/>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896765" y="5488540"/>
            <a:ext cx="1261371" cy="108000"/>
          </a:xfrm>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700008" y="1926596"/>
            <a:ext cx="2953125" cy="2699018"/>
          </a:xfrm>
        </p:spPr>
        <p:txBody>
          <a:bodyPr/>
          <a:lstStyle/>
          <a:p>
            <a:r>
              <a:rPr lang="de-DE" sz="1200" dirty="0">
                <a:solidFill>
                  <a:sysClr val="windowText" lastClr="000000"/>
                </a:solidFill>
              </a:rPr>
              <a:t>valantic entwickelte gemeinsam mit dem Kunden einen mobilen Store-Check in SAP Cloud for Customer. COSTA-Mitarbeitende prüfen das Angebot im Supermarkt und erfassen dieses noch vor Ort mobil im System</a:t>
            </a:r>
            <a:r>
              <a:rPr lang="de-DE" sz="1400" dirty="0">
                <a:solidFill>
                  <a:sysClr val="windowText" lastClr="000000"/>
                </a:solidFill>
              </a:rPr>
              <a:t>.</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647507" y="2016000"/>
            <a:ext cx="2110588" cy="540000"/>
          </a:xfrm>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7402573" y="3222102"/>
            <a:ext cx="2699017"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4115984" cy="2699018"/>
          </a:xfrm>
        </p:spPr>
        <p:txBody>
          <a:bodyPr/>
          <a:lstStyle/>
          <a:p>
            <a:r>
              <a:rPr lang="de-DE" sz="1200" dirty="0">
                <a:solidFill>
                  <a:schemeClr val="tx1"/>
                </a:solidFill>
              </a:rPr>
              <a:t>Für den Vertriebserfolg eines Produktes im Supermarkt ist es wichtig, dass es stets gut sichtbar und in ausreichender Menge verfügbar ist. Denn nur optimierte Sortimente generieren mehr Umsatz. Um das zu gewährleisten, prüfen die Mitarbeitenden von COSTA die Produktpositionierung regelmäßig im Store und erfassten die Ergebnisse mit großem manuellem Aufwand in papierbasierten Formularen.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177942" y="3222104"/>
            <a:ext cx="2699018" cy="108000"/>
          </a:xfrm>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Mobiler Store-Check für COSTA sorgt für eine optimierte Sortiment-Darstellung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900892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911855"/>
            <a:ext cx="539750" cy="539750"/>
          </a:xfrm>
        </p:spPr>
      </p:pic>
      <p:pic>
        <p:nvPicPr>
          <p:cNvPr id="23" name="Bildplatzhalter 10">
            <a:extLst>
              <a:ext uri="{FF2B5EF4-FFF2-40B4-BE49-F238E27FC236}">
                <a16:creationId xmlns:a16="http://schemas.microsoft.com/office/drawing/2014/main" id="{E4681E92-8AF6-3588-0DB6-2668DFB8F007}"/>
              </a:ext>
            </a:extLst>
          </p:cNvPr>
          <p:cNvPicPr>
            <a:picLocks noGrp="1" noChangeAspect="1"/>
          </p:cNvPicPr>
          <p:nvPr>
            <p:ph type="pic" sz="quarter" idx="46"/>
          </p:nvPr>
        </p:nvPicPr>
        <p:blipFill rotWithShape="1">
          <a:blip r:embed="rId12"/>
          <a:srcRect l="-28566" t="7444" r="-28566" b="7444"/>
          <a:stretch/>
        </p:blipFill>
        <p:spPr>
          <a:xfrm>
            <a:off x="765175" y="603250"/>
            <a:ext cx="1728788" cy="576263"/>
          </a:xfrm>
        </p:spPr>
      </p:pic>
    </p:spTree>
    <p:extLst>
      <p:ext uri="{BB962C8B-B14F-4D97-AF65-F5344CB8AC3E}">
        <p14:creationId xmlns:p14="http://schemas.microsoft.com/office/powerpoint/2010/main" val="20911905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78324DF0-7C46-6381-AB39-051E129D34A1}"/>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Reinigungsprodukte von Vileda weltweit schnell zum Einsatz kommen.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Zentrale Plattform für B2B- und B2C-Kund*innen für alle Standorte und Marken weltweit in 30 Ländern</a:t>
            </a:r>
          </a:p>
          <a:p>
            <a:pPr lvl="1"/>
            <a:r>
              <a:rPr lang="de-DE" dirty="0"/>
              <a:t>Lösung auf Basis der SAP Commerce Cloud mit virtuellen Meeting-Räumen, integrierten Payment Service Providern, Ticketing und SAP ERP-Anbindung</a:t>
            </a:r>
          </a:p>
          <a:p>
            <a:pPr lvl="1"/>
            <a:r>
              <a:rPr lang="de-DE" dirty="0"/>
              <a:t>Ein einheitliches Content Management und moderne Shops für ein inspirierendes Einkaufserlebnis</a:t>
            </a:r>
          </a:p>
          <a:p>
            <a:pPr lvl="1"/>
            <a:endParaRPr lang="de-DE" dirty="0"/>
          </a:p>
          <a:p>
            <a:pPr lvl="4"/>
            <a:r>
              <a:rPr lang="de-DE" dirty="0"/>
              <a:t>Bessere Konvertierung, höhere Geschäftsergebnisse – eine globale Lösung kommuniziert Content perfekt an eine internationale Kundschaft.</a:t>
            </a:r>
          </a:p>
          <a:p>
            <a:endParaRPr lang="de-DE"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Vileda – führender Markenanbieter für Reinigungssysteme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Konsumgüter</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3" name="Bildplatzhalter 11">
            <a:extLst>
              <a:ext uri="{FF2B5EF4-FFF2-40B4-BE49-F238E27FC236}">
                <a16:creationId xmlns:a16="http://schemas.microsoft.com/office/drawing/2014/main" id="{AC183DEE-C362-96AD-4A37-515002DD4656}"/>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2802394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6">
            <a:extLst>
              <a:ext uri="{FF2B5EF4-FFF2-40B4-BE49-F238E27FC236}">
                <a16:creationId xmlns:a16="http://schemas.microsoft.com/office/drawing/2014/main" id="{3345E7CA-50CC-9044-5BDF-31FE3D44B583}"/>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Eine integrierte, zukunftsfähige Lösung zur nahtlosen Abbildung aller relevanten End-to-End-Prozesse.</a:t>
            </a:r>
            <a:endParaRPr lang="de-DE" sz="12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Die SAP Commerce Cloud bietet ein gutes Verhältnis zwischen Content, Shop und Positionierung für B2C und B2B.</a:t>
            </a:r>
            <a:endParaRPr lang="de-DE" sz="12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Eine integrierte Plattform zur Markenpositionierung weltweit, welche die Anforderungen jedes Landes und jeder Marke optimal umsetzt.</a:t>
            </a:r>
            <a:endParaRPr lang="de-DE" sz="1200" dirty="0">
              <a:solidFill>
                <a:schemeClr val="tx1"/>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ea typeface="Segoe UI Black"/>
                <a:cs typeface="Arial"/>
              </a:rPr>
              <a:t>Vileda </a:t>
            </a:r>
            <a:r>
              <a:rPr lang="de-DE" sz="2000" b="1" dirty="0">
                <a:latin typeface="Arial"/>
                <a:ea typeface="Segoe UI Black"/>
                <a:cs typeface="Segoe UI Light"/>
              </a:rPr>
              <a:t>–</a:t>
            </a:r>
            <a:r>
              <a:rPr lang="de-DE" dirty="0">
                <a:ea typeface="Segoe UI Black"/>
                <a:cs typeface="Arial"/>
              </a:rPr>
              <a:t> führender Markenanbieter für Reinigungssysteme</a:t>
            </a:r>
            <a:endParaRPr lang="de-DE" dirty="0"/>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Konsumgüter</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hteck 4">
            <a:extLst>
              <a:ext uri="{FF2B5EF4-FFF2-40B4-BE49-F238E27FC236}">
                <a16:creationId xmlns:a16="http://schemas.microsoft.com/office/drawing/2014/main" id="{F9996D6E-7C4A-A70B-3F71-A12938F84269}"/>
              </a:ext>
            </a:extLst>
          </p:cNvPr>
          <p:cNvSpPr/>
          <p:nvPr/>
        </p:nvSpPr>
        <p:spPr>
          <a:xfrm>
            <a:off x="8100410" y="4038600"/>
            <a:ext cx="3552724"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1"/>
              </a:solidFill>
              <a:effectLst/>
              <a:latin typeface="+mj-lt"/>
            </a:endParaRPr>
          </a:p>
        </p:txBody>
      </p:sp>
      <p:pic>
        <p:nvPicPr>
          <p:cNvPr id="17" name="Bildplatzhalter 11">
            <a:extLst>
              <a:ext uri="{FF2B5EF4-FFF2-40B4-BE49-F238E27FC236}">
                <a16:creationId xmlns:a16="http://schemas.microsoft.com/office/drawing/2014/main" id="{2E9FC9A2-2117-531E-C32F-026E623F5F4A}"/>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32313906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5">
            <a:extLst>
              <a:ext uri="{FF2B5EF4-FFF2-40B4-BE49-F238E27FC236}">
                <a16:creationId xmlns:a16="http://schemas.microsoft.com/office/drawing/2014/main" id="{34242ECD-61B2-BD42-A4B4-16CD3FA7454C}"/>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die Verkaufsberater bei Hero ihre Kunden frisch bedienen.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Das Traditionsunternehmen Hero ist ein Klassiker unter den Schweizer Marken. Es steht für</a:t>
            </a:r>
            <a:br>
              <a:rPr lang="de-DE" dirty="0"/>
            </a:br>
            <a:r>
              <a:rPr lang="de-DE" dirty="0"/>
              <a:t>"Frisches schmackhaft haltbar machen"</a:t>
            </a:r>
          </a:p>
          <a:p>
            <a:pPr lvl="1"/>
            <a:r>
              <a:rPr lang="de-DE" dirty="0"/>
              <a:t>Hero beschäftigt rund 4.300 Mitarbeitende in 16 Ländern</a:t>
            </a:r>
          </a:p>
          <a:p>
            <a:pPr lvl="1"/>
            <a:r>
              <a:rPr lang="de-DE" dirty="0"/>
              <a:t>Die mehrsprachige mobile App von valantic ist der ideale Begleiter für Verkaufsberater</a:t>
            </a:r>
          </a:p>
          <a:p>
            <a:pPr lvl="1"/>
            <a:r>
              <a:rPr lang="de-DE" dirty="0"/>
              <a:t>Optimale Vorbereitung auf den Kundenbesuch</a:t>
            </a:r>
          </a:p>
          <a:p>
            <a:pPr lvl="1"/>
            <a:r>
              <a:rPr lang="de-DE" dirty="0"/>
              <a:t>Edles Design kombiniert mit hoher Funktionalität</a:t>
            </a:r>
          </a:p>
          <a:p>
            <a:pPr lvl="1"/>
            <a:endParaRPr lang="de-DE" dirty="0"/>
          </a:p>
          <a:p>
            <a:pPr lvl="4"/>
            <a:r>
              <a:rPr lang="de-DE" dirty="0"/>
              <a:t>Mit der mobilen Hero-App beraten Verkäufer </a:t>
            </a:r>
            <a:br>
              <a:rPr lang="de-DE" dirty="0"/>
            </a:br>
            <a:r>
              <a:rPr lang="de-DE" dirty="0"/>
              <a:t>ihre Kunden erfolgreicher.</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HERO AG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lebensmittel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2" name="Bildplatzhalter 10">
            <a:extLst>
              <a:ext uri="{FF2B5EF4-FFF2-40B4-BE49-F238E27FC236}">
                <a16:creationId xmlns:a16="http://schemas.microsoft.com/office/drawing/2014/main" id="{A535B870-ADB7-3292-9A7E-474666928895}"/>
              </a:ext>
            </a:extLst>
          </p:cNvPr>
          <p:cNvPicPr>
            <a:picLocks noGrp="1" noChangeAspect="1"/>
          </p:cNvPicPr>
          <p:nvPr>
            <p:ph type="pic" sz="quarter" idx="46"/>
          </p:nvPr>
        </p:nvPicPr>
        <p:blipFill rotWithShape="1">
          <a:blip r:embed="rId4"/>
          <a:srcRect l="-18197" t="12685" r="-18197" b="12685"/>
          <a:stretch/>
        </p:blipFill>
        <p:spPr>
          <a:xfrm>
            <a:off x="6105525" y="603250"/>
            <a:ext cx="1728788" cy="576263"/>
          </a:xfrm>
        </p:spPr>
      </p:pic>
    </p:spTree>
    <p:extLst>
      <p:ext uri="{BB962C8B-B14F-4D97-AF65-F5344CB8AC3E}">
        <p14:creationId xmlns:p14="http://schemas.microsoft.com/office/powerpoint/2010/main" val="6225620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A6BA468B-6CB6-C351-0FC1-3CF8A59BD75F}"/>
              </a:ext>
            </a:extLst>
          </p:cNvPr>
          <p:cNvPicPr>
            <a:picLocks noGrp="1" noChangeAspect="1"/>
          </p:cNvPicPr>
          <p:nvPr>
            <p:ph type="pic" sz="quarter" idx="10"/>
          </p:nvPr>
        </p:nvPicPr>
        <p:blipFill>
          <a:blip r:embed="rId2"/>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Professionellere Präsentationen beim Kunden steigern die Verkaufsabschlüsse und den Umsatz von Hero. Effizienzgewinne: Bestellungen geben Berater über die mobile App direkt in das ERP ein. </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cs typeface="Arial"/>
              </a:rPr>
              <a:t>Eine mobile, edle Rundum-Info-App für Beratung und Verkauf auf Basis von Spryker Commerce OS inkl. SAP-Integration, Verkaufs-Website und CMS wurde von valantic entwickelt.</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cs typeface="Arial"/>
              </a:rPr>
              <a:t>In Beratungsgesprächen und Präsentationen beim Kunden gilt: Vorbereitung ist die halbe Miete. Den Hero-Beratern fehlten jedoch aktuelle Infos über den Kunden und aus dem CRM/ERP.</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HERO AG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82A3FEB0-772A-FB5F-B2AB-4AB63C09B0C6}"/>
              </a:ext>
            </a:extLst>
          </p:cNvPr>
          <p:cNvSpPr/>
          <p:nvPr/>
        </p:nvSpPr>
        <p:spPr>
          <a:xfrm>
            <a:off x="8233133" y="4179165"/>
            <a:ext cx="257341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DB33CCB5-6025-FBD6-BCFA-C4B1F07F4CAF}"/>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de-DE" sz="1200" dirty="0">
                <a:solidFill>
                  <a:srgbClr val="FFFFFF"/>
                </a:solidFill>
                <a:cs typeface="Arial"/>
              </a:rPr>
              <a:t>Beratungsqualität</a:t>
            </a:r>
          </a:p>
        </p:txBody>
      </p:sp>
      <p:sp>
        <p:nvSpPr>
          <p:cNvPr id="17" name="Rectangle 12">
            <a:extLst>
              <a:ext uri="{FF2B5EF4-FFF2-40B4-BE49-F238E27FC236}">
                <a16:creationId xmlns:a16="http://schemas.microsoft.com/office/drawing/2014/main" id="{0B7E2A67-9E55-D5DE-7105-689E2CFF3198}"/>
              </a:ext>
            </a:extLst>
          </p:cNvPr>
          <p:cNvSpPr/>
          <p:nvPr/>
        </p:nvSpPr>
        <p:spPr>
          <a:xfrm>
            <a:off x="8233137" y="5663803"/>
            <a:ext cx="265257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3BC1FF22-3EA4-6A6E-14B8-4F9D19D53DC7}"/>
              </a:ext>
            </a:extLst>
          </p:cNvPr>
          <p:cNvSpPr txBox="1"/>
          <p:nvPr/>
        </p:nvSpPr>
        <p:spPr>
          <a:xfrm>
            <a:off x="8398578" y="5787949"/>
            <a:ext cx="2407966" cy="257369"/>
          </a:xfrm>
          <a:prstGeom prst="rect">
            <a:avLst/>
          </a:prstGeom>
          <a:noFill/>
        </p:spPr>
        <p:txBody>
          <a:bodyPr wrap="square" lIns="0" tIns="36000" rIns="216000" bIns="36000" rtlCol="0" anchor="ctr">
            <a:spAutoFit/>
          </a:bodyPr>
          <a:lstStyle/>
          <a:p>
            <a:pPr>
              <a:spcAft>
                <a:spcPts val="900"/>
              </a:spcAft>
            </a:pPr>
            <a:r>
              <a:rPr lang="en-US" sz="1200" dirty="0" err="1">
                <a:solidFill>
                  <a:schemeClr val="bg1"/>
                </a:solidFill>
              </a:rPr>
              <a:t>Kundenzufriedenheit</a:t>
            </a:r>
            <a:endParaRPr lang="en-US" sz="1200" dirty="0">
              <a:solidFill>
                <a:schemeClr val="bg1"/>
              </a:solidFill>
            </a:endParaRPr>
          </a:p>
        </p:txBody>
      </p:sp>
      <p:sp>
        <p:nvSpPr>
          <p:cNvPr id="24" name="Rectangle 14">
            <a:extLst>
              <a:ext uri="{FF2B5EF4-FFF2-40B4-BE49-F238E27FC236}">
                <a16:creationId xmlns:a16="http://schemas.microsoft.com/office/drawing/2014/main" id="{7D3A0594-7FE8-DA31-D8E8-74A61C11FFDB}"/>
              </a:ext>
            </a:extLst>
          </p:cNvPr>
          <p:cNvSpPr/>
          <p:nvPr/>
        </p:nvSpPr>
        <p:spPr>
          <a:xfrm>
            <a:off x="8233136" y="4925332"/>
            <a:ext cx="243684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D0CC09BA-B043-5FE2-3952-B7EAAB783BBF}"/>
              </a:ext>
            </a:extLst>
          </p:cNvPr>
          <p:cNvSpPr txBox="1"/>
          <p:nvPr/>
        </p:nvSpPr>
        <p:spPr>
          <a:xfrm>
            <a:off x="8369703" y="5049478"/>
            <a:ext cx="1519684" cy="257369"/>
          </a:xfrm>
          <a:prstGeom prst="rect">
            <a:avLst/>
          </a:prstGeom>
          <a:noFill/>
        </p:spPr>
        <p:txBody>
          <a:bodyPr wrap="none" lIns="0" tIns="36000" rIns="216000" bIns="36000" rtlCol="0" anchor="ctr">
            <a:spAutoFit/>
          </a:bodyPr>
          <a:lstStyle/>
          <a:p>
            <a:pPr>
              <a:spcAft>
                <a:spcPts val="900"/>
              </a:spcAft>
            </a:pPr>
            <a:r>
              <a:rPr lang="de-DE" sz="1200">
                <a:solidFill>
                  <a:srgbClr val="FFFFFF"/>
                </a:solidFill>
                <a:cs typeface="Arial"/>
              </a:rPr>
              <a:t>Verkaufsabschlüsse</a:t>
            </a:r>
            <a:endParaRPr lang="en-US" sz="1200">
              <a:solidFill>
                <a:schemeClr val="bg1"/>
              </a:solidFill>
            </a:endParaRPr>
          </a:p>
        </p:txBody>
      </p:sp>
      <p:pic>
        <p:nvPicPr>
          <p:cNvPr id="31" name="Bildplatzhalter 10">
            <a:extLst>
              <a:ext uri="{FF2B5EF4-FFF2-40B4-BE49-F238E27FC236}">
                <a16:creationId xmlns:a16="http://schemas.microsoft.com/office/drawing/2014/main" id="{5F2E0A76-D087-B71A-FA70-08532D76F64E}"/>
              </a:ext>
            </a:extLst>
          </p:cNvPr>
          <p:cNvPicPr>
            <a:picLocks noGrp="1" noChangeAspect="1"/>
          </p:cNvPicPr>
          <p:nvPr>
            <p:ph type="pic" sz="quarter" idx="46"/>
          </p:nvPr>
        </p:nvPicPr>
        <p:blipFill rotWithShape="1">
          <a:blip r:embed="rId11"/>
          <a:srcRect l="-20402" t="11477" r="-20402" b="11477"/>
          <a:stretch/>
        </p:blipFill>
        <p:spPr>
          <a:xfrm>
            <a:off x="765175" y="603250"/>
            <a:ext cx="1728788" cy="576263"/>
          </a:xfrm>
        </p:spPr>
      </p:pic>
    </p:spTree>
    <p:extLst>
      <p:ext uri="{BB962C8B-B14F-4D97-AF65-F5344CB8AC3E}">
        <p14:creationId xmlns:p14="http://schemas.microsoft.com/office/powerpoint/2010/main" val="25268405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id="{163C764B-358C-9374-4B39-13DB4180A9D8}"/>
              </a:ext>
            </a:extLst>
          </p:cNvPr>
          <p:cNvPicPr>
            <a:picLocks noGrp="1" noChangeAspect="1"/>
          </p:cNvPicPr>
          <p:nvPr>
            <p:ph type="pic" sz="quarter" idx="10"/>
          </p:nvPr>
        </p:nvPicPr>
        <p:blipFill rotWithShape="1">
          <a:blip r:embed="rId3"/>
          <a:srcRect l="15225" t="569" r="1664"/>
          <a:stretch/>
        </p:blipFill>
        <p:spPr>
          <a:xfrm>
            <a:off x="5579375" y="0"/>
            <a:ext cx="3312000" cy="6858000"/>
          </a:xfrm>
          <a:prstGeom prst="rect">
            <a:avLst/>
          </a:prstGeo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die Kaffee-Spezialitäten von THERMOPLAN immer und überall frisch auf den Tisch kommen.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Konzeption und Entwicklung der weltweiten Kommunikationsplattform "myThermoplan" für alle Mitarbeitenden und Servicetechniker*innen</a:t>
            </a:r>
          </a:p>
          <a:p>
            <a:pPr lvl="1"/>
            <a:r>
              <a:rPr lang="de-DE" dirty="0"/>
              <a:t>Bedienfreundliche Dashboards mit sehr ansprechendem, responsivem Design</a:t>
            </a:r>
          </a:p>
          <a:p>
            <a:pPr lvl="1"/>
            <a:r>
              <a:rPr lang="de-DE" dirty="0"/>
              <a:t>Alle technischen Infos, Trainingsangebote, </a:t>
            </a:r>
            <a:br>
              <a:rPr lang="de-DE" dirty="0"/>
            </a:br>
            <a:r>
              <a:rPr lang="de-DE" dirty="0"/>
              <a:t>E-Learning, Marketing, Kommunikation, Dokumente und Medien auf einen Blick</a:t>
            </a:r>
          </a:p>
          <a:p>
            <a:pPr lvl="1"/>
            <a:r>
              <a:rPr lang="de-DE" dirty="0"/>
              <a:t>Einfaches Single-Sign-On</a:t>
            </a:r>
          </a:p>
          <a:p>
            <a:pPr lvl="1"/>
            <a:endParaRPr lang="de-DE" dirty="0"/>
          </a:p>
          <a:p>
            <a:pPr lvl="4"/>
            <a:r>
              <a:rPr lang="de-DE" dirty="0"/>
              <a:t>Eine moderne Plattform erhöht die Prozess-Effizienz und hilft Service-Technikern*innen schnell und unkompliziert.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cs typeface="Arial"/>
              </a:rPr>
              <a:t>THERMOPLAN – Kaffeegenuss par excellence</a:t>
            </a:r>
            <a:endParaRPr lang="de-DE" dirty="0"/>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Hersteller von Kaffeevollautomaten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5" name="Bildplatzhalter 4">
            <a:extLst>
              <a:ext uri="{FF2B5EF4-FFF2-40B4-BE49-F238E27FC236}">
                <a16:creationId xmlns:a16="http://schemas.microsoft.com/office/drawing/2014/main" id="{FB9AC524-2BCF-49BA-A3DD-3508EB0C8B4D}"/>
              </a:ext>
            </a:extLst>
          </p:cNvPr>
          <p:cNvPicPr>
            <a:picLocks noGrp="1" noChangeAspect="1"/>
          </p:cNvPicPr>
          <p:nvPr>
            <p:ph type="pic" sz="quarter" idx="46"/>
          </p:nvPr>
        </p:nvPicPr>
        <p:blipFill>
          <a:blip r:embed="rId4"/>
          <a:srcRect t="22641" b="22641"/>
          <a:stretch>
            <a:fillRect/>
          </a:stretch>
        </p:blipFill>
        <p:spPr>
          <a:prstGeom prst="rect">
            <a:avLst/>
          </a:prstGeom>
        </p:spPr>
      </p:pic>
    </p:spTree>
    <p:extLst>
      <p:ext uri="{BB962C8B-B14F-4D97-AF65-F5344CB8AC3E}">
        <p14:creationId xmlns:p14="http://schemas.microsoft.com/office/powerpoint/2010/main" val="35302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35">
            <a:extLst>
              <a:ext uri="{FF2B5EF4-FFF2-40B4-BE49-F238E27FC236}">
                <a16:creationId xmlns:a16="http://schemas.microsoft.com/office/drawing/2014/main" id="{1E1FD703-2F72-6365-A89B-E85ED4BECD11}"/>
              </a:ext>
            </a:extLst>
          </p:cNvPr>
          <p:cNvPicPr>
            <a:picLocks noGrp="1" noChangeAspect="1"/>
          </p:cNvPicPr>
          <p:nvPr>
            <p:ph type="pic" sz="quarter" idx="10"/>
          </p:nvPr>
        </p:nvPicPr>
        <p:blipFill rotWithShape="1">
          <a:blip r:embed="rId2"/>
          <a:srcRect l="39" t="2267" r="2306"/>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Eine zentrale Kommunikationsplattform mit benutzerdefinierten Dashboards, die die Effizienz durch vorbildliche Integration in die Prozesslandschaft erhöht.</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Strategie-Workshops mit User Stories, Interviews, Design-Prototypen, zwei Proof of </a:t>
            </a:r>
            <a:r>
              <a:rPr lang="de-DE" dirty="0">
                <a:solidFill>
                  <a:schemeClr val="tx1"/>
                </a:solidFill>
              </a:rPr>
              <a:t>Concepts</a:t>
            </a:r>
            <a:r>
              <a:rPr lang="de-DE" sz="1200" dirty="0">
                <a:solidFill>
                  <a:schemeClr val="tx1"/>
                </a:solidFill>
              </a:rPr>
              <a:t>, Single-Sign-On-Portal implementieren.</a:t>
            </a:r>
            <a:endParaRPr lang="de-DE" dirty="0">
              <a:solidFill>
                <a:schemeClr val="tx1"/>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Infos, News, Online-Trainings, Dokumente und Know-how für alle Service-Techniker*innen und </a:t>
            </a:r>
            <a:r>
              <a:rPr lang="de-DE" dirty="0">
                <a:solidFill>
                  <a:schemeClr val="tx1"/>
                </a:solidFill>
              </a:rPr>
              <a:t>Mitarbeitenden</a:t>
            </a:r>
            <a:r>
              <a:rPr lang="de-DE" sz="1200" dirty="0">
                <a:solidFill>
                  <a:schemeClr val="tx1"/>
                </a:solidFill>
              </a:rPr>
              <a:t> weltweit verfügbar machen.</a:t>
            </a:r>
            <a:endParaRPr lang="de-DE" dirty="0">
              <a:solidFill>
                <a:schemeClr val="tx1"/>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cs typeface="Arial"/>
              </a:rPr>
              <a:t>THERMOPLAN – Kaffeegenuss par excellence</a:t>
            </a:r>
            <a:endParaRPr lang="de-DE" dirty="0"/>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Hersteller von Kaffeevollautomaten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8CA0A5A2-B11B-CA65-2ADC-23E6F12BF0B0}"/>
              </a:ext>
            </a:extLst>
          </p:cNvPr>
          <p:cNvSpPr/>
          <p:nvPr/>
        </p:nvSpPr>
        <p:spPr>
          <a:xfrm>
            <a:off x="8233133" y="4179165"/>
            <a:ext cx="277014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48DA428C-F562-ADD4-8354-3D7806F43AD6}"/>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de-DE" sz="1200">
                <a:solidFill>
                  <a:srgbClr val="FFFFFF"/>
                </a:solidFill>
                <a:cs typeface="Arial"/>
              </a:rPr>
              <a:t>Beratungsqualität</a:t>
            </a:r>
          </a:p>
        </p:txBody>
      </p:sp>
      <p:sp>
        <p:nvSpPr>
          <p:cNvPr id="17" name="Rectangle 12">
            <a:extLst>
              <a:ext uri="{FF2B5EF4-FFF2-40B4-BE49-F238E27FC236}">
                <a16:creationId xmlns:a16="http://schemas.microsoft.com/office/drawing/2014/main" id="{06E24633-63F0-A123-ECE0-D0A6529D2FD9}"/>
              </a:ext>
            </a:extLst>
          </p:cNvPr>
          <p:cNvSpPr/>
          <p:nvPr/>
        </p:nvSpPr>
        <p:spPr>
          <a:xfrm>
            <a:off x="8233137" y="5663803"/>
            <a:ext cx="3120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2FDBD543-AFAB-4542-DFBC-118360480DC6}"/>
              </a:ext>
            </a:extLst>
          </p:cNvPr>
          <p:cNvSpPr txBox="1"/>
          <p:nvPr/>
        </p:nvSpPr>
        <p:spPr>
          <a:xfrm>
            <a:off x="8398578" y="5787949"/>
            <a:ext cx="2407966" cy="257369"/>
          </a:xfrm>
          <a:prstGeom prst="rect">
            <a:avLst/>
          </a:prstGeom>
          <a:noFill/>
        </p:spPr>
        <p:txBody>
          <a:bodyPr wrap="square" lIns="0" tIns="36000" rIns="216000" bIns="36000" rtlCol="0" anchor="ctr">
            <a:spAutoFit/>
          </a:bodyPr>
          <a:lstStyle/>
          <a:p>
            <a:pPr>
              <a:spcAft>
                <a:spcPts val="900"/>
              </a:spcAft>
            </a:pPr>
            <a:r>
              <a:rPr lang="en-US" sz="1200" err="1">
                <a:solidFill>
                  <a:schemeClr val="bg1"/>
                </a:solidFill>
              </a:rPr>
              <a:t>Kundenzufriedenheit</a:t>
            </a:r>
            <a:endParaRPr lang="en-US" sz="1200">
              <a:solidFill>
                <a:schemeClr val="bg1"/>
              </a:solidFill>
            </a:endParaRPr>
          </a:p>
        </p:txBody>
      </p:sp>
      <p:sp>
        <p:nvSpPr>
          <p:cNvPr id="24" name="Rectangle 14">
            <a:extLst>
              <a:ext uri="{FF2B5EF4-FFF2-40B4-BE49-F238E27FC236}">
                <a16:creationId xmlns:a16="http://schemas.microsoft.com/office/drawing/2014/main" id="{421F55E4-13B3-3895-6401-3ED3EB4AF904}"/>
              </a:ext>
            </a:extLst>
          </p:cNvPr>
          <p:cNvSpPr/>
          <p:nvPr/>
        </p:nvSpPr>
        <p:spPr>
          <a:xfrm>
            <a:off x="8233136" y="4925332"/>
            <a:ext cx="257340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A9F62226-0DEF-1544-F889-911D9E2EBF90}"/>
              </a:ext>
            </a:extLst>
          </p:cNvPr>
          <p:cNvSpPr txBox="1"/>
          <p:nvPr/>
        </p:nvSpPr>
        <p:spPr>
          <a:xfrm>
            <a:off x="8369703" y="5049478"/>
            <a:ext cx="561152" cy="257369"/>
          </a:xfrm>
          <a:prstGeom prst="rect">
            <a:avLst/>
          </a:prstGeom>
          <a:noFill/>
        </p:spPr>
        <p:txBody>
          <a:bodyPr wrap="none" lIns="0" tIns="36000" rIns="216000" bIns="36000" rtlCol="0" anchor="ctr">
            <a:spAutoFit/>
          </a:bodyPr>
          <a:lstStyle/>
          <a:p>
            <a:pPr>
              <a:spcAft>
                <a:spcPts val="900"/>
              </a:spcAft>
            </a:pPr>
            <a:r>
              <a:rPr lang="de-DE" sz="1200">
                <a:solidFill>
                  <a:srgbClr val="FFFFFF"/>
                </a:solidFill>
                <a:cs typeface="Arial"/>
              </a:rPr>
              <a:t>Sales</a:t>
            </a:r>
            <a:endParaRPr lang="en-US" sz="1200">
              <a:solidFill>
                <a:schemeClr val="bg1"/>
              </a:solidFill>
            </a:endParaRPr>
          </a:p>
        </p:txBody>
      </p:sp>
      <p:pic>
        <p:nvPicPr>
          <p:cNvPr id="31" name="Bildplatzhalter 5">
            <a:extLst>
              <a:ext uri="{FF2B5EF4-FFF2-40B4-BE49-F238E27FC236}">
                <a16:creationId xmlns:a16="http://schemas.microsoft.com/office/drawing/2014/main" id="{2AFCC683-CB7E-042F-FF5A-173681D2EE9B}"/>
              </a:ext>
            </a:extLst>
          </p:cNvPr>
          <p:cNvPicPr>
            <a:picLocks noGrp="1" noChangeAspect="1"/>
          </p:cNvPicPr>
          <p:nvPr>
            <p:ph type="pic" sz="quarter" idx="46"/>
          </p:nvPr>
        </p:nvPicPr>
        <p:blipFill>
          <a:blip r:embed="rId11"/>
          <a:srcRect t="22641" b="22641"/>
          <a:stretch>
            <a:fillRect/>
          </a:stretch>
        </p:blipFill>
        <p:spPr>
          <a:xfrm>
            <a:off x="765175" y="603250"/>
            <a:ext cx="1728788" cy="576263"/>
          </a:xfrm>
          <a:prstGeom prst="rect">
            <a:avLst/>
          </a:prstGeom>
        </p:spPr>
      </p:pic>
    </p:spTree>
    <p:extLst>
      <p:ext uri="{BB962C8B-B14F-4D97-AF65-F5344CB8AC3E}">
        <p14:creationId xmlns:p14="http://schemas.microsoft.com/office/powerpoint/2010/main" val="34785599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B552BF45-8E69-BBBF-B10C-AC41870CE14B}"/>
              </a:ext>
            </a:extLst>
          </p:cNvPr>
          <p:cNvSpPr>
            <a:spLocks noGrp="1"/>
          </p:cNvSpPr>
          <p:nvPr>
            <p:ph type="body" idx="1"/>
          </p:nvPr>
        </p:nvSpPr>
        <p:spPr/>
        <p:txBody>
          <a:bodyPr/>
          <a:lstStyle/>
          <a:p>
            <a:r>
              <a:rPr lang="de-DE" dirty="0"/>
              <a:t> </a:t>
            </a:r>
          </a:p>
        </p:txBody>
      </p:sp>
      <p:sp>
        <p:nvSpPr>
          <p:cNvPr id="7" name="Textplatzhalter 6">
            <a:extLst>
              <a:ext uri="{FF2B5EF4-FFF2-40B4-BE49-F238E27FC236}">
                <a16:creationId xmlns:a16="http://schemas.microsoft.com/office/drawing/2014/main" id="{5E7C16C1-B522-D5B0-F5A7-C6AD69981AD6}"/>
              </a:ext>
            </a:extLst>
          </p:cNvPr>
          <p:cNvSpPr>
            <a:spLocks noGrp="1"/>
          </p:cNvSpPr>
          <p:nvPr>
            <p:ph type="body" idx="13"/>
          </p:nvPr>
        </p:nvSpPr>
        <p:spPr/>
        <p:txBody>
          <a:bodyPr/>
          <a:lstStyle/>
          <a:p>
            <a:r>
              <a:rPr lang="de-DE" dirty="0"/>
              <a:t>Weitere Referenzen</a:t>
            </a:r>
          </a:p>
        </p:txBody>
      </p:sp>
    </p:spTree>
    <p:extLst>
      <p:ext uri="{BB962C8B-B14F-4D97-AF65-F5344CB8AC3E}">
        <p14:creationId xmlns:p14="http://schemas.microsoft.com/office/powerpoint/2010/main" val="714178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31">
            <a:extLst>
              <a:ext uri="{FF2B5EF4-FFF2-40B4-BE49-F238E27FC236}">
                <a16:creationId xmlns:a16="http://schemas.microsoft.com/office/drawing/2014/main" id="{82D1DF15-0CAF-6E96-D41C-B3D5132002A2}"/>
              </a:ext>
            </a:extLst>
          </p:cNvPr>
          <p:cNvPicPr>
            <a:picLocks noGrp="1" noChangeAspect="1"/>
          </p:cNvPicPr>
          <p:nvPr>
            <p:ph type="pic" sz="quarter" idx="10"/>
          </p:nvPr>
        </p:nvPicPr>
        <p:blipFill>
          <a:blip r:embed="rId3"/>
          <a:srcRect l="8213" r="8213"/>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Stark den anspruchs-vollen Carve-out in Rekordzeit meistert.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4"/>
            <a:r>
              <a:rPr lang="de-DE" dirty="0"/>
              <a:t>Feedback STARK: Wir wären nicht in der Lage gewesen, unser IT-Riesenprojekt ohne valantic zu stemmen.</a:t>
            </a:r>
          </a:p>
          <a:p>
            <a:pPr lvl="1"/>
            <a:r>
              <a:rPr lang="de-DE" dirty="0"/>
              <a:t>STARK Deutschland ist ein renommierter Baustoffhändler mit elf Fachhändlern und Marken</a:t>
            </a:r>
          </a:p>
          <a:p>
            <a:pPr lvl="1"/>
            <a:r>
              <a:rPr lang="de-DE" dirty="0"/>
              <a:t>Der alte Eigentümer St. Gobain verkaufte den Baustoffhändler an die STARK Group</a:t>
            </a:r>
          </a:p>
          <a:p>
            <a:pPr lvl="1"/>
            <a:r>
              <a:rPr lang="de-DE" dirty="0"/>
              <a:t>Für den Carve-out der gesamten IT blieben maximal 12 Monate Zeit</a:t>
            </a:r>
          </a:p>
          <a:p>
            <a:pPr lvl="1"/>
            <a:r>
              <a:rPr lang="de-DE" dirty="0"/>
              <a:t>valantic erstellte ein dreiphasiges Carve-out-Konzept, wählte alle Provider aus und koordinierte das gesamte Transitionsprojekt</a:t>
            </a:r>
          </a:p>
          <a:p>
            <a:pPr lvl="1"/>
            <a:r>
              <a:rPr lang="de-DE" dirty="0"/>
              <a:t>Drei Teams fuhren 220 Standorte ab und lieferten 4.500 neue Client-Rechner aus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cs typeface="Arial"/>
              </a:rPr>
              <a:t>STARK Deutschland</a:t>
            </a:r>
            <a:endParaRPr lang="de-DE" dirty="0"/>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Großhandel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7">
            <a:extLst>
              <a:ext uri="{FF2B5EF4-FFF2-40B4-BE49-F238E27FC236}">
                <a16:creationId xmlns:a16="http://schemas.microsoft.com/office/drawing/2014/main" id="{09534AEC-BD73-7556-C4CD-ACD7CC79B503}"/>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Lst>
          </a:blip>
          <a:srcRect t="33333" b="33333"/>
          <a:stretch/>
        </p:blipFill>
        <p:spPr>
          <a:xfrm>
            <a:off x="6105525" y="603250"/>
            <a:ext cx="1728788" cy="576263"/>
          </a:xfrm>
        </p:spPr>
      </p:pic>
    </p:spTree>
    <p:extLst>
      <p:ext uri="{BB962C8B-B14F-4D97-AF65-F5344CB8AC3E}">
        <p14:creationId xmlns:p14="http://schemas.microsoft.com/office/powerpoint/2010/main" val="26431018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descr="Frau hält ein Tablet">
            <a:extLst>
              <a:ext uri="{FF2B5EF4-FFF2-40B4-BE49-F238E27FC236}">
                <a16:creationId xmlns:a16="http://schemas.microsoft.com/office/drawing/2014/main" id="{A15728E5-0A91-4A41-71FB-1159462631F8}"/>
              </a:ext>
            </a:extLst>
          </p:cNvPr>
          <p:cNvPicPr>
            <a:picLocks noGrp="1" noChangeAspect="1"/>
          </p:cNvPicPr>
          <p:nvPr>
            <p:ph type="pic" sz="quarter" idx="10"/>
          </p:nvPr>
        </p:nvPicPr>
        <p:blipFill>
          <a:blip r:embed="rId3"/>
          <a:srcRect l="15099" r="15099"/>
          <a:stretch/>
        </p:blipFill>
        <p:spPr>
          <a:xfrm>
            <a:off x="5580063" y="0"/>
            <a:ext cx="3311525" cy="6858000"/>
          </a:xfrm>
          <a:prstGeom prst="rect">
            <a:avLst/>
          </a:prstGeo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sich über 12 Millionen SIGNAL IDUNA-Kunden sicher fühlen.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Ablösung von IBM Notes – Portierung von formularbasierten Workflows auf eine zukunfts-sichere Web-Plattform</a:t>
            </a:r>
          </a:p>
          <a:p>
            <a:pPr lvl="1"/>
            <a:r>
              <a:rPr lang="de-DE" dirty="0"/>
              <a:t>„Eisbrecherformulare“ und eine individuell angepasste Rahmenanwendung für den Quickstart</a:t>
            </a:r>
          </a:p>
          <a:p>
            <a:pPr lvl="1"/>
            <a:r>
              <a:rPr lang="de-DE" dirty="0"/>
              <a:t>Hoher Wiedererkennungswert – Änderungen für Benutzer*innen blieben auf ein Minimum beschränkt</a:t>
            </a:r>
          </a:p>
          <a:p>
            <a:pPr lvl="1"/>
            <a:r>
              <a:rPr lang="de-DE" dirty="0"/>
              <a:t>Baukasten für wiederkehrende Aufgaben – schnelle, einfache Entwicklung neuer Formulare</a:t>
            </a:r>
          </a:p>
          <a:p>
            <a:pPr lvl="1"/>
            <a:endParaRPr lang="de-DE" dirty="0"/>
          </a:p>
          <a:p>
            <a:pPr lvl="4"/>
            <a:r>
              <a:rPr lang="de-DE" dirty="0"/>
              <a:t>SIGNAL IDUNA war sehr zufrieden – als Folgeprojekt verantwortet valantic die Weiterentwicklung des Formular Centers.</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SIGNAL IDUNA Gruppe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Versicherungen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2" name="Bildplatzhalter 10">
            <a:extLst>
              <a:ext uri="{FF2B5EF4-FFF2-40B4-BE49-F238E27FC236}">
                <a16:creationId xmlns:a16="http://schemas.microsoft.com/office/drawing/2014/main" id="{F2CEBAA3-095D-D34D-E4F9-2F89273CC56E}"/>
              </a:ext>
            </a:extLst>
          </p:cNvPr>
          <p:cNvPicPr>
            <a:picLocks noGrp="1" noChangeAspect="1"/>
          </p:cNvPicPr>
          <p:nvPr>
            <p:ph type="pic" sz="quarter" idx="46"/>
          </p:nvPr>
        </p:nvPicPr>
        <p:blipFill rotWithShape="1">
          <a:blip r:embed="rId4"/>
          <a:srcRect l="6475" t="26184" r="6475" b="26184"/>
          <a:stretch/>
        </p:blipFill>
        <p:spPr>
          <a:xfrm>
            <a:off x="6105525" y="603250"/>
            <a:ext cx="1728788" cy="576263"/>
          </a:xfrm>
        </p:spPr>
      </p:pic>
    </p:spTree>
    <p:extLst>
      <p:ext uri="{BB962C8B-B14F-4D97-AF65-F5344CB8AC3E}">
        <p14:creationId xmlns:p14="http://schemas.microsoft.com/office/powerpoint/2010/main" val="12993477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16" descr="Frau hält ein Tablet">
            <a:extLst>
              <a:ext uri="{FF2B5EF4-FFF2-40B4-BE49-F238E27FC236}">
                <a16:creationId xmlns:a16="http://schemas.microsoft.com/office/drawing/2014/main" id="{01556A20-8DEC-158C-C62C-6E85A04CDCC9}"/>
              </a:ext>
            </a:extLst>
          </p:cNvPr>
          <p:cNvPicPr>
            <a:picLocks noGrp="1" noChangeAspect="1"/>
          </p:cNvPicPr>
          <p:nvPr>
            <p:ph type="pic" sz="quarter" idx="10"/>
          </p:nvPr>
        </p:nvPicPr>
        <p:blipFill>
          <a:blip r:embed="rId3"/>
          <a:srcRect l="8273" r="8273"/>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Moderne Technologie mit gewohnter Bedienung und Framework für die schnelle Erstellung zukünftiger Formulare.</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Hoher Wiedererkennungswert der neuen Web-Apps für Benutzer*innen. Technologien: JEE, WebSphere, jBPM, Hibernate, Groovy, AngularJS.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Ablösung von IBM Notes durch Web-Plattform und Re-Engineering des formularbasierten Workflows.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SIGNAL IDUNA Gruppe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versicherungen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hteck 4">
            <a:extLst>
              <a:ext uri="{FF2B5EF4-FFF2-40B4-BE49-F238E27FC236}">
                <a16:creationId xmlns:a16="http://schemas.microsoft.com/office/drawing/2014/main" id="{C296F22B-4665-CFC1-D42E-030D47467E10}"/>
              </a:ext>
            </a:extLst>
          </p:cNvPr>
          <p:cNvSpPr/>
          <p:nvPr/>
        </p:nvSpPr>
        <p:spPr>
          <a:xfrm>
            <a:off x="8100409" y="4038600"/>
            <a:ext cx="3675665"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1"/>
              </a:solidFill>
              <a:effectLst/>
              <a:latin typeface="+mj-lt"/>
            </a:endParaRPr>
          </a:p>
        </p:txBody>
      </p:sp>
      <p:pic>
        <p:nvPicPr>
          <p:cNvPr id="17" name="Bildplatzhalter 10">
            <a:extLst>
              <a:ext uri="{FF2B5EF4-FFF2-40B4-BE49-F238E27FC236}">
                <a16:creationId xmlns:a16="http://schemas.microsoft.com/office/drawing/2014/main" id="{90F5E280-0EA1-F063-5B32-3AE739DE3200}"/>
              </a:ext>
            </a:extLst>
          </p:cNvPr>
          <p:cNvPicPr>
            <a:picLocks noGrp="1" noChangeAspect="1"/>
          </p:cNvPicPr>
          <p:nvPr>
            <p:ph type="pic" sz="quarter" idx="46"/>
          </p:nvPr>
        </p:nvPicPr>
        <p:blipFill rotWithShape="1">
          <a:blip r:embed="rId12"/>
          <a:srcRect t="22641" b="22641"/>
          <a:stretch/>
        </p:blipFill>
        <p:spPr>
          <a:xfrm>
            <a:off x="765175" y="603250"/>
            <a:ext cx="1728788" cy="576263"/>
          </a:xfrm>
        </p:spPr>
      </p:pic>
    </p:spTree>
    <p:extLst>
      <p:ext uri="{BB962C8B-B14F-4D97-AF65-F5344CB8AC3E}">
        <p14:creationId xmlns:p14="http://schemas.microsoft.com/office/powerpoint/2010/main" val="12931037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6">
            <a:extLst>
              <a:ext uri="{FF2B5EF4-FFF2-40B4-BE49-F238E27FC236}">
                <a16:creationId xmlns:a16="http://schemas.microsoft.com/office/drawing/2014/main" id="{CD210C78-920C-42D0-37E3-892E67D7B07B}"/>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CLAAS die E-Mails ankommen.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endParaRPr lang="de-DE" dirty="0"/>
          </a:p>
          <a:p>
            <a:pPr lvl="1"/>
            <a:endParaRPr lang="de-DE" dirty="0"/>
          </a:p>
          <a:p>
            <a:pPr lvl="1"/>
            <a:r>
              <a:rPr lang="de-DE" dirty="0"/>
              <a:t>Mailmigration von IBM Notes zu MS Exchange</a:t>
            </a:r>
          </a:p>
          <a:p>
            <a:pPr lvl="1"/>
            <a:r>
              <a:rPr lang="de-DE" dirty="0"/>
              <a:t>Aufbau einer maßgeschneiderten E-Mail-Infrastruktur auf Basis von Microsoft Exchange</a:t>
            </a:r>
          </a:p>
          <a:p>
            <a:pPr lvl="1"/>
            <a:r>
              <a:rPr lang="de-DE" dirty="0"/>
              <a:t>Migration von 9.000 Seats an 30 Standorten in 17 Ländern</a:t>
            </a:r>
          </a:p>
          <a:p>
            <a:pPr lvl="1"/>
            <a:r>
              <a:rPr lang="de-DE" dirty="0"/>
              <a:t>Reibungslose Umstellung im laufenden Betrieb</a:t>
            </a:r>
          </a:p>
          <a:p>
            <a:pPr lvl="1"/>
            <a:r>
              <a:rPr lang="de-DE" dirty="0"/>
              <a:t>Durch die Umstellung der Mail-Infrastruktur wurden erhebliche Einsparungen im Lizenzbereich erzielt</a:t>
            </a:r>
          </a:p>
          <a:p>
            <a:pPr lvl="4"/>
            <a:endParaRPr lang="de-DE" dirty="0"/>
          </a:p>
          <a:p>
            <a:pPr lvl="4"/>
            <a:r>
              <a:rPr lang="de-DE" dirty="0"/>
              <a:t>CLAAS arbeitet nun in einer zukunftssicheren IT-Landschaft mit Kapazität für Wachstum.</a:t>
            </a:r>
          </a:p>
          <a:p>
            <a:endParaRPr lang="de-DE"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Aufbau und Migration einer modernen </a:t>
            </a:r>
            <a:br>
              <a:rPr lang="de-DE" dirty="0"/>
            </a:br>
            <a:r>
              <a:rPr lang="de-DE" dirty="0"/>
              <a:t>E-Mail-Infrastruktur für 9.000 Mitarbeitende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Maschinenbau</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2" name="Bildplatzhalter 11">
            <a:extLst>
              <a:ext uri="{FF2B5EF4-FFF2-40B4-BE49-F238E27FC236}">
                <a16:creationId xmlns:a16="http://schemas.microsoft.com/office/drawing/2014/main" id="{0F9DDD10-7449-594F-0DCC-6873509BA863}"/>
              </a:ext>
            </a:extLst>
          </p:cNvPr>
          <p:cNvPicPr>
            <a:picLocks noGrp="1" noChangeAspect="1"/>
          </p:cNvPicPr>
          <p:nvPr>
            <p:ph type="pic" sz="quarter" idx="46"/>
          </p:nvPr>
        </p:nvPicPr>
        <p:blipFill rotWithShape="1">
          <a:blip r:embed="rId4"/>
          <a:srcRect l="9996" t="28331" r="9996" b="28331"/>
          <a:stretch/>
        </p:blipFill>
        <p:spPr>
          <a:xfrm>
            <a:off x="6105525" y="603250"/>
            <a:ext cx="1728788" cy="576263"/>
          </a:xfrm>
        </p:spPr>
      </p:pic>
    </p:spTree>
    <p:extLst>
      <p:ext uri="{BB962C8B-B14F-4D97-AF65-F5344CB8AC3E}">
        <p14:creationId xmlns:p14="http://schemas.microsoft.com/office/powerpoint/2010/main" val="34474907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40D8629F-E165-5F6F-F1A7-16EF5C37DF9D}"/>
              </a:ext>
            </a:extLst>
          </p:cNvPr>
          <p:cNvSpPr/>
          <p:nvPr/>
        </p:nvSpPr>
        <p:spPr>
          <a:xfrm>
            <a:off x="8100409" y="4038600"/>
            <a:ext cx="3675665" cy="2197099"/>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1"/>
              </a:solidFill>
              <a:effectLst/>
              <a:latin typeface="+mj-lt"/>
            </a:endParaRPr>
          </a:p>
        </p:txBody>
      </p:sp>
      <p:pic>
        <p:nvPicPr>
          <p:cNvPr id="5" name="Bildplatzhalter 6">
            <a:extLst>
              <a:ext uri="{FF2B5EF4-FFF2-40B4-BE49-F238E27FC236}">
                <a16:creationId xmlns:a16="http://schemas.microsoft.com/office/drawing/2014/main" id="{D10975F8-D315-1351-C0AF-BBF8BE05CFA9}"/>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5" y="4562888"/>
            <a:ext cx="7163999" cy="1602961"/>
          </a:xfrm>
        </p:spPr>
        <p:txBody>
          <a:bodyPr/>
          <a:lstStyle/>
          <a:p>
            <a:r>
              <a:rPr lang="de-DE" dirty="0"/>
              <a:t>Neben erheblichen Einsparungen bei den Lizenzkosten für die Mail-Infrastruktur ist die neue Exchange-Infrastruktur zukunftssicher und wachstumsorientiert dimensioniert und wird auch mit 15.000 Benutzer*innen noch reibungslos funktionieren. </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670037"/>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725970" y="5317745"/>
            <a:ext cx="1602961" cy="108000"/>
          </a:xfrm>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5"/>
            <a:ext cx="3420000" cy="2422941"/>
          </a:xfrm>
        </p:spPr>
        <p:txBody>
          <a:bodyPr/>
          <a:lstStyle/>
          <a:p>
            <a:r>
              <a:rPr lang="de-DE" dirty="0"/>
              <a:t>Es wurde zunächst eine Definition der neuen Ziel-Infrastruktur und der Aufbau einer maßgeschneiderten E-Mail-Infrastruktur auf Basis von Microsoft Exchange vorgenommen. Im Anschluss erfolgte die Migration der ca. 9.000 Seats.</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7068529" y="3084065"/>
            <a:ext cx="2422941"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3420000" cy="2422941"/>
          </a:xfrm>
        </p:spPr>
        <p:txBody>
          <a:bodyPr/>
          <a:lstStyle/>
          <a:p>
            <a:r>
              <a:rPr lang="de-DE" dirty="0"/>
              <a:t>CLAAS, setzt auf eine „Few-Vendor“-Strategie und verwendet daher zunehmend Produkte von Microsoft. Rund 9.000 Lotus Notes Domino Anwender und Anwenderinnen mussten auf eine neue Microsoft Exchange Infrastruktur umgestellt werden. Und das im laufenden Betrieb.</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315980" y="3084065"/>
            <a:ext cx="2422941" cy="108000"/>
          </a:xfrm>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Aufbau und Migration einer modernen </a:t>
            </a:r>
            <a:br>
              <a:rPr lang="de-DE" dirty="0"/>
            </a:br>
            <a:r>
              <a:rPr lang="de-DE" dirty="0"/>
              <a:t>E-Mail-Infrastruktur für 9.000 Mitarbeitende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Maschinenbau</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669650"/>
            <a:ext cx="539750" cy="539750"/>
          </a:xfrm>
        </p:spPr>
      </p:pic>
      <p:pic>
        <p:nvPicPr>
          <p:cNvPr id="9" name="Bildplatzhalter 11">
            <a:extLst>
              <a:ext uri="{FF2B5EF4-FFF2-40B4-BE49-F238E27FC236}">
                <a16:creationId xmlns:a16="http://schemas.microsoft.com/office/drawing/2014/main" id="{FA2BBE5E-FBBB-443A-CD98-6DA4A8DF1348}"/>
              </a:ext>
            </a:extLst>
          </p:cNvPr>
          <p:cNvPicPr>
            <a:picLocks noGrp="1" noChangeAspect="1"/>
          </p:cNvPicPr>
          <p:nvPr>
            <p:ph type="pic" sz="quarter" idx="46"/>
          </p:nvPr>
        </p:nvPicPr>
        <p:blipFill rotWithShape="1">
          <a:blip r:embed="rId12"/>
          <a:srcRect t="22917" b="22917"/>
          <a:stretch/>
        </p:blipFill>
        <p:spPr>
          <a:xfrm>
            <a:off x="765175" y="603250"/>
            <a:ext cx="1728788" cy="576263"/>
          </a:xfrm>
        </p:spPr>
      </p:pic>
    </p:spTree>
    <p:extLst>
      <p:ext uri="{BB962C8B-B14F-4D97-AF65-F5344CB8AC3E}">
        <p14:creationId xmlns:p14="http://schemas.microsoft.com/office/powerpoint/2010/main" val="156367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31">
            <a:extLst>
              <a:ext uri="{FF2B5EF4-FFF2-40B4-BE49-F238E27FC236}">
                <a16:creationId xmlns:a16="http://schemas.microsoft.com/office/drawing/2014/main" id="{2E07955F-F27A-57B3-A464-9411091537E7}"/>
              </a:ext>
            </a:extLst>
          </p:cNvPr>
          <p:cNvPicPr>
            <a:picLocks noGrp="1" noChangeAspect="1"/>
          </p:cNvPicPr>
          <p:nvPr>
            <p:ph type="pic" sz="quarter" idx="10"/>
          </p:nvPr>
        </p:nvPicPr>
        <p:blipFill>
          <a:blip r:embed="rId2"/>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Business Continuity ohne Unterbrechung, Planung, erfolgreiche Durchführung und Koordination des anspruchsvollen IT-Transitionsprojektes in Rekordzeit.</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lIns="216000" rIns="36000"/>
          <a:lstStyle/>
          <a:p>
            <a:r>
              <a:rPr lang="de-DE" sz="1200" dirty="0">
                <a:solidFill>
                  <a:schemeClr val="tx1"/>
                </a:solidFill>
              </a:rPr>
              <a:t>Carve-out-Konzept inklusive Bestimmung der Zielarchitektur, Auswahl neuer Provider, Prozessoptimierung, verbesserte Cyber Security, Auslieferung von 4.500 Clients an 220 Standorten, Koordination Gesamtprojektes</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Carve-out der gesamten IT-Infrastruktur plus 5.000 Clients aus der IT des alten Mutterkonzerns – innerhalb von 11, maximal 12 Monaten.</a:t>
            </a:r>
            <a:endParaRPr lang="de-DE" sz="1400" dirty="0">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cs typeface="Arial"/>
              </a:rPr>
              <a:t>STARK Deutschland</a:t>
            </a:r>
            <a:endParaRPr lang="de-DE" dirty="0"/>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2"/>
                </a:solidFill>
              </a:rPr>
              <a:t>Großhandel</a:t>
            </a:r>
            <a:endParaRPr lang="de-DE" dirty="0"/>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475435"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sp>
        <p:nvSpPr>
          <p:cNvPr id="36" name="Rectangle 10">
            <a:extLst>
              <a:ext uri="{FF2B5EF4-FFF2-40B4-BE49-F238E27FC236}">
                <a16:creationId xmlns:a16="http://schemas.microsoft.com/office/drawing/2014/main" id="{A848248F-BAAB-68FE-BAE0-0D0FBC5BC9D8}"/>
              </a:ext>
            </a:extLst>
          </p:cNvPr>
          <p:cNvSpPr/>
          <p:nvPr/>
        </p:nvSpPr>
        <p:spPr>
          <a:xfrm>
            <a:off x="8233136" y="4179165"/>
            <a:ext cx="283637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7" name="TextBox 11">
            <a:extLst>
              <a:ext uri="{FF2B5EF4-FFF2-40B4-BE49-F238E27FC236}">
                <a16:creationId xmlns:a16="http://schemas.microsoft.com/office/drawing/2014/main" id="{874B473B-37EB-7BB9-1552-037F1BDBCAE1}"/>
              </a:ext>
            </a:extLst>
          </p:cNvPr>
          <p:cNvSpPr txBox="1"/>
          <p:nvPr/>
        </p:nvSpPr>
        <p:spPr>
          <a:xfrm>
            <a:off x="8369703" y="4315910"/>
            <a:ext cx="1508527" cy="257369"/>
          </a:xfrm>
          <a:prstGeom prst="rect">
            <a:avLst/>
          </a:prstGeom>
          <a:noFill/>
        </p:spPr>
        <p:txBody>
          <a:bodyPr wrap="none" lIns="0" tIns="36000" rIns="216000" bIns="36000" rtlCol="0" anchor="ctr">
            <a:spAutoFit/>
          </a:bodyPr>
          <a:lstStyle/>
          <a:p>
            <a:r>
              <a:rPr lang="en-US" sz="1200" dirty="0">
                <a:solidFill>
                  <a:srgbClr val="FFFFFF"/>
                </a:solidFill>
                <a:cs typeface="Arial"/>
              </a:rPr>
              <a:t>Business continuity</a:t>
            </a:r>
          </a:p>
        </p:txBody>
      </p:sp>
      <p:sp>
        <p:nvSpPr>
          <p:cNvPr id="38" name="Rectangle 12">
            <a:extLst>
              <a:ext uri="{FF2B5EF4-FFF2-40B4-BE49-F238E27FC236}">
                <a16:creationId xmlns:a16="http://schemas.microsoft.com/office/drawing/2014/main" id="{B7F4E39E-0110-823E-A0D0-8240E5438EEE}"/>
              </a:ext>
            </a:extLst>
          </p:cNvPr>
          <p:cNvSpPr/>
          <p:nvPr/>
        </p:nvSpPr>
        <p:spPr>
          <a:xfrm>
            <a:off x="8233137" y="5663803"/>
            <a:ext cx="303182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9" name="TextBox 13">
            <a:extLst>
              <a:ext uri="{FF2B5EF4-FFF2-40B4-BE49-F238E27FC236}">
                <a16:creationId xmlns:a16="http://schemas.microsoft.com/office/drawing/2014/main" id="{47498741-3CA0-B975-76D1-53A69EBC49F6}"/>
              </a:ext>
            </a:extLst>
          </p:cNvPr>
          <p:cNvSpPr txBox="1"/>
          <p:nvPr/>
        </p:nvSpPr>
        <p:spPr>
          <a:xfrm>
            <a:off x="8398578" y="5787949"/>
            <a:ext cx="1228001"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Cyber Security </a:t>
            </a:r>
          </a:p>
        </p:txBody>
      </p:sp>
      <p:sp>
        <p:nvSpPr>
          <p:cNvPr id="40" name="Rectangle 14">
            <a:extLst>
              <a:ext uri="{FF2B5EF4-FFF2-40B4-BE49-F238E27FC236}">
                <a16:creationId xmlns:a16="http://schemas.microsoft.com/office/drawing/2014/main" id="{45C1CE9B-9DAA-201D-5C5F-FBC0ED960776}"/>
              </a:ext>
            </a:extLst>
          </p:cNvPr>
          <p:cNvSpPr/>
          <p:nvPr/>
        </p:nvSpPr>
        <p:spPr>
          <a:xfrm>
            <a:off x="8233137" y="4925332"/>
            <a:ext cx="25872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41" name="TextBox 15">
            <a:extLst>
              <a:ext uri="{FF2B5EF4-FFF2-40B4-BE49-F238E27FC236}">
                <a16:creationId xmlns:a16="http://schemas.microsoft.com/office/drawing/2014/main" id="{52DA3402-11DA-8CF3-5E57-B10B98ABA46E}"/>
              </a:ext>
            </a:extLst>
          </p:cNvPr>
          <p:cNvSpPr txBox="1"/>
          <p:nvPr/>
        </p:nvSpPr>
        <p:spPr>
          <a:xfrm>
            <a:off x="8369703" y="5049478"/>
            <a:ext cx="1562580"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Prozessoptimierung</a:t>
            </a:r>
          </a:p>
        </p:txBody>
      </p:sp>
      <p:pic>
        <p:nvPicPr>
          <p:cNvPr id="42" name="Bildplatzhalter 7">
            <a:extLst>
              <a:ext uri="{FF2B5EF4-FFF2-40B4-BE49-F238E27FC236}">
                <a16:creationId xmlns:a16="http://schemas.microsoft.com/office/drawing/2014/main" id="{48230126-317B-9FC3-DD86-993129BD32F2}"/>
              </a:ext>
            </a:extLst>
          </p:cNvPr>
          <p:cNvPicPr>
            <a:picLocks noGrp="1" noChangeAspect="1"/>
          </p:cNvPicPr>
          <p:nvPr>
            <p:ph type="pic" sz="quarter" idx="46"/>
          </p:nvPr>
        </p:nvPicPr>
        <p:blipFill rotWithShape="1">
          <a:blip r:embed="rId11">
            <a:extLst>
              <a:ext uri="{28A0092B-C50C-407E-A947-70E740481C1C}">
                <a14:useLocalDpi xmlns:a14="http://schemas.microsoft.com/office/drawing/2010/main" val="0"/>
              </a:ext>
            </a:extLst>
          </a:blip>
          <a:srcRect t="33333" b="33333"/>
          <a:stretch/>
        </p:blipFill>
        <p:spPr>
          <a:xfrm>
            <a:off x="765175" y="603250"/>
            <a:ext cx="1728788" cy="576263"/>
          </a:xfrm>
          <a:prstGeom prst="roundRect">
            <a:avLst>
              <a:gd name="adj" fmla="val 7414"/>
            </a:avLst>
          </a:prstGeom>
          <a:noFill/>
        </p:spPr>
      </p:pic>
    </p:spTree>
    <p:extLst>
      <p:ext uri="{BB962C8B-B14F-4D97-AF65-F5344CB8AC3E}">
        <p14:creationId xmlns:p14="http://schemas.microsoft.com/office/powerpoint/2010/main" val="2515864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42">
            <a:extLst>
              <a:ext uri="{FF2B5EF4-FFF2-40B4-BE49-F238E27FC236}">
                <a16:creationId xmlns:a16="http://schemas.microsoft.com/office/drawing/2014/main" id="{8DE47DDC-9233-2E09-1D17-1BA8E08351E4}"/>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die Produktivität im Vertrieb deutlich steigt.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noProof="1"/>
              <a:t>Die Visana-Gruppe gehört zu den größten Kranken- und Unfallversicherern der Schweiz</a:t>
            </a:r>
          </a:p>
          <a:p>
            <a:pPr lvl="1"/>
            <a:r>
              <a:rPr lang="de-DE" noProof="1"/>
              <a:t>Die Nähe zu ihren Kund*innen und eine menschliche Begegnung auf Augenhöhe ist der Visana besonders wichtig </a:t>
            </a:r>
          </a:p>
          <a:p>
            <a:pPr lvl="1"/>
            <a:r>
              <a:rPr lang="de-DE" noProof="1"/>
              <a:t>Der Vertrieb ist sehr zufrieden mit dem neuen Sales-Cockpit von MicroStrategy und valantic</a:t>
            </a:r>
          </a:p>
          <a:p>
            <a:pPr lvl="1"/>
            <a:r>
              <a:rPr lang="de-DE" noProof="1"/>
              <a:t>Feedback von Nutzerseite ist äußerst positiv</a:t>
            </a:r>
          </a:p>
          <a:p>
            <a:pPr lvl="1"/>
            <a:r>
              <a:rPr lang="de-DE" noProof="1"/>
              <a:t>Cockpits und Self Services für alle Mitarbeitenden sind deutlich leistungsstärker</a:t>
            </a:r>
          </a:p>
          <a:p>
            <a:pPr marL="0" lvl="1" indent="0">
              <a:buNone/>
            </a:pPr>
            <a:endParaRPr lang="de-DE" noProof="1"/>
          </a:p>
          <a:p>
            <a:pPr lvl="4"/>
            <a:r>
              <a:rPr lang="de-DE" noProof="1"/>
              <a:t>Resümee Visana: valantic hat einen großen Beitrag geleistet!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Schweizer Versicherungsgruppe Visana</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Versicherungen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7" name="Bildplatzhalter 16" descr="Ein Bild, das Logo, Schrift, weiß, Grafiken enthält.&#10;&#10;Automatisch generierte Beschreibung">
            <a:extLst>
              <a:ext uri="{FF2B5EF4-FFF2-40B4-BE49-F238E27FC236}">
                <a16:creationId xmlns:a16="http://schemas.microsoft.com/office/drawing/2014/main" id="{1BD306C1-165C-1586-689F-2343483297CD}"/>
              </a:ext>
            </a:extLst>
          </p:cNvPr>
          <p:cNvPicPr>
            <a:picLocks noGrp="1" noChangeAspect="1"/>
          </p:cNvPicPr>
          <p:nvPr>
            <p:ph type="pic" sz="quarter" idx="46"/>
          </p:nvPr>
        </p:nvPicPr>
        <p:blipFill rotWithShape="1">
          <a:blip r:embed="rId4"/>
          <a:srcRect l="21685" t="37416" r="21685" b="37416"/>
          <a:stretch/>
        </p:blipFill>
        <p:spPr>
          <a:xfrm>
            <a:off x="6105525" y="603250"/>
            <a:ext cx="1728788" cy="576263"/>
          </a:xfrm>
        </p:spPr>
      </p:pic>
    </p:spTree>
    <p:extLst>
      <p:ext uri="{BB962C8B-B14F-4D97-AF65-F5344CB8AC3E}">
        <p14:creationId xmlns:p14="http://schemas.microsoft.com/office/powerpoint/2010/main" val="172230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ildplatzhalter 42">
            <a:extLst>
              <a:ext uri="{FF2B5EF4-FFF2-40B4-BE49-F238E27FC236}">
                <a16:creationId xmlns:a16="http://schemas.microsoft.com/office/drawing/2014/main" id="{7523C92D-AAF1-B21A-3173-8DA28DD894BE}"/>
              </a:ext>
            </a:extLst>
          </p:cNvPr>
          <p:cNvPicPr>
            <a:picLocks noGrp="1" noChangeAspect="1"/>
          </p:cNvPicPr>
          <p:nvPr>
            <p:ph type="pic" sz="quarter" idx="10"/>
          </p:nvPr>
        </p:nvPicPr>
        <p:blipFill>
          <a:blip r:embed="rId2"/>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cs typeface="Arial"/>
              </a:rPr>
              <a:t>Die Transparenz und</a:t>
            </a:r>
            <a:r>
              <a:rPr lang="de-DE" sz="1200" dirty="0">
                <a:solidFill>
                  <a:schemeClr val="tx1"/>
                </a:solidFill>
              </a:rPr>
              <a:t> Produktivität im Vertrieb steigt deutlich. Der Vertrieb ist sehr zufrieden mit der neuen Lösung, die Rückmeldungen von Benutzerseite sind äußerst positiv.</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dirty="0"/>
              <a:t>Die Analytics-Plattform von MicroStrategy und valantic schafft leistungsstarke, übersichtliche und aktuelle Dashboards für Führungskräfte und Vertriebsmitarbeitende, exakt auf deren Tätigkeiten zugeschnitten.</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dirty="0"/>
              <a:t>Führungskräften und Mitarbeitenden aus dem Vertrieb fehlte ein übergreifendes Cockpit, das alle KPIs aktuell und übersichtlich darstellt.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Schweizer Versicherungsgruppe Visana</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Versicherungen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sp>
        <p:nvSpPr>
          <p:cNvPr id="9" name="Rectangle 10">
            <a:extLst>
              <a:ext uri="{FF2B5EF4-FFF2-40B4-BE49-F238E27FC236}">
                <a16:creationId xmlns:a16="http://schemas.microsoft.com/office/drawing/2014/main" id="{57754473-78EA-55FA-6306-5F28D8CB9E42}"/>
              </a:ext>
            </a:extLst>
          </p:cNvPr>
          <p:cNvSpPr/>
          <p:nvPr/>
        </p:nvSpPr>
        <p:spPr>
          <a:xfrm>
            <a:off x="8233136" y="4179165"/>
            <a:ext cx="25745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3" name="TextBox 11">
            <a:extLst>
              <a:ext uri="{FF2B5EF4-FFF2-40B4-BE49-F238E27FC236}">
                <a16:creationId xmlns:a16="http://schemas.microsoft.com/office/drawing/2014/main" id="{B17B49B6-FC2A-B476-6EF5-64194CDA5C80}"/>
              </a:ext>
            </a:extLst>
          </p:cNvPr>
          <p:cNvSpPr txBox="1"/>
          <p:nvPr/>
        </p:nvSpPr>
        <p:spPr>
          <a:xfrm>
            <a:off x="8369703" y="4318699"/>
            <a:ext cx="1083667" cy="257369"/>
          </a:xfrm>
          <a:prstGeom prst="rect">
            <a:avLst/>
          </a:prstGeom>
          <a:noFill/>
        </p:spPr>
        <p:txBody>
          <a:bodyPr wrap="none" lIns="0" tIns="36000" rIns="216000" bIns="36000" rtlCol="0">
            <a:spAutoFit/>
          </a:bodyPr>
          <a:lstStyle/>
          <a:p>
            <a:r>
              <a:rPr lang="de-DE" sz="1200" dirty="0">
                <a:solidFill>
                  <a:srgbClr val="FFFFFF"/>
                </a:solidFill>
                <a:cs typeface="Arial"/>
              </a:rPr>
              <a:t>Produktivität</a:t>
            </a:r>
          </a:p>
        </p:txBody>
      </p:sp>
      <p:sp>
        <p:nvSpPr>
          <p:cNvPr id="17" name="Rectangle 12">
            <a:extLst>
              <a:ext uri="{FF2B5EF4-FFF2-40B4-BE49-F238E27FC236}">
                <a16:creationId xmlns:a16="http://schemas.microsoft.com/office/drawing/2014/main" id="{A88D322A-7764-BB99-857B-E0B5A8122839}"/>
              </a:ext>
            </a:extLst>
          </p:cNvPr>
          <p:cNvSpPr/>
          <p:nvPr/>
        </p:nvSpPr>
        <p:spPr>
          <a:xfrm>
            <a:off x="8233136" y="5663803"/>
            <a:ext cx="3408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7F17480E-E181-5E3D-38AF-48F6DDAF4D45}"/>
              </a:ext>
            </a:extLst>
          </p:cNvPr>
          <p:cNvSpPr txBox="1"/>
          <p:nvPr/>
        </p:nvSpPr>
        <p:spPr>
          <a:xfrm>
            <a:off x="8398578" y="5803337"/>
            <a:ext cx="1625098" cy="257369"/>
          </a:xfrm>
          <a:prstGeom prst="rect">
            <a:avLst/>
          </a:prstGeom>
          <a:noFill/>
        </p:spPr>
        <p:txBody>
          <a:bodyPr wrap="none" lIns="0" tIns="36000" rIns="216000" bIns="36000" rtlCol="0">
            <a:spAutoFit/>
          </a:bodyPr>
          <a:lstStyle/>
          <a:p>
            <a:pPr>
              <a:spcAft>
                <a:spcPts val="900"/>
              </a:spcAft>
            </a:pPr>
            <a:r>
              <a:rPr lang="en-US" sz="1200" dirty="0">
                <a:solidFill>
                  <a:srgbClr val="FFFFFF"/>
                </a:solidFill>
                <a:cs typeface="Arial"/>
              </a:rPr>
              <a:t>Zufriedenheits-Score</a:t>
            </a:r>
          </a:p>
        </p:txBody>
      </p:sp>
      <p:sp>
        <p:nvSpPr>
          <p:cNvPr id="36" name="Rectangle 14">
            <a:extLst>
              <a:ext uri="{FF2B5EF4-FFF2-40B4-BE49-F238E27FC236}">
                <a16:creationId xmlns:a16="http://schemas.microsoft.com/office/drawing/2014/main" id="{2ECD13B4-5BE7-6FC4-2C24-379910AA7529}"/>
              </a:ext>
            </a:extLst>
          </p:cNvPr>
          <p:cNvSpPr/>
          <p:nvPr/>
        </p:nvSpPr>
        <p:spPr>
          <a:xfrm>
            <a:off x="8233137" y="4925332"/>
            <a:ext cx="21808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7" name="TextBox 15">
            <a:extLst>
              <a:ext uri="{FF2B5EF4-FFF2-40B4-BE49-F238E27FC236}">
                <a16:creationId xmlns:a16="http://schemas.microsoft.com/office/drawing/2014/main" id="{75ECDD53-09A6-7D66-77D8-2267BAAE7B09}"/>
              </a:ext>
            </a:extLst>
          </p:cNvPr>
          <p:cNvSpPr txBox="1"/>
          <p:nvPr/>
        </p:nvSpPr>
        <p:spPr>
          <a:xfrm>
            <a:off x="8369703" y="5064866"/>
            <a:ext cx="1385096" cy="257369"/>
          </a:xfrm>
          <a:prstGeom prst="rect">
            <a:avLst/>
          </a:prstGeom>
          <a:noFill/>
        </p:spPr>
        <p:txBody>
          <a:bodyPr wrap="none" lIns="0" tIns="36000" rIns="216000" bIns="36000" rtlCol="0">
            <a:spAutoFit/>
          </a:bodyPr>
          <a:lstStyle/>
          <a:p>
            <a:pPr>
              <a:spcAft>
                <a:spcPts val="900"/>
              </a:spcAft>
            </a:pPr>
            <a:r>
              <a:rPr lang="en-US" sz="1200" dirty="0">
                <a:solidFill>
                  <a:srgbClr val="FFFFFF"/>
                </a:solidFill>
                <a:cs typeface="Arial"/>
              </a:rPr>
              <a:t>Granularität KPIs </a:t>
            </a:r>
          </a:p>
        </p:txBody>
      </p:sp>
      <p:pic>
        <p:nvPicPr>
          <p:cNvPr id="41" name="Bildplatzhalter 16" descr="Ein Bild, das Logo, Schrift, weiß, Grafiken enthält.&#10;&#10;Automatisch generierte Beschreibung">
            <a:extLst>
              <a:ext uri="{FF2B5EF4-FFF2-40B4-BE49-F238E27FC236}">
                <a16:creationId xmlns:a16="http://schemas.microsoft.com/office/drawing/2014/main" id="{46B69E27-4732-5FA3-8618-2F75017A6B87}"/>
              </a:ext>
            </a:extLst>
          </p:cNvPr>
          <p:cNvPicPr>
            <a:picLocks noGrp="1" noChangeAspect="1"/>
          </p:cNvPicPr>
          <p:nvPr>
            <p:ph type="pic" sz="quarter" idx="46"/>
          </p:nvPr>
        </p:nvPicPr>
        <p:blipFill rotWithShape="1">
          <a:blip r:embed="rId11"/>
          <a:srcRect l="18258" t="35893" r="18258" b="35893"/>
          <a:stretch/>
        </p:blipFill>
        <p:spPr>
          <a:xfrm>
            <a:off x="765175" y="603250"/>
            <a:ext cx="1728788" cy="576263"/>
          </a:xfrm>
        </p:spPr>
      </p:pic>
    </p:spTree>
    <p:extLst>
      <p:ext uri="{BB962C8B-B14F-4D97-AF65-F5344CB8AC3E}">
        <p14:creationId xmlns:p14="http://schemas.microsoft.com/office/powerpoint/2010/main" val="558939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33">
            <a:extLst>
              <a:ext uri="{FF2B5EF4-FFF2-40B4-BE49-F238E27FC236}">
                <a16:creationId xmlns:a16="http://schemas.microsoft.com/office/drawing/2014/main" id="{70440A33-CC76-2C5D-32E7-9F92E57704FE}"/>
              </a:ext>
            </a:extLst>
          </p:cNvPr>
          <p:cNvPicPr>
            <a:picLocks noGrp="1" noChangeAspect="1"/>
          </p:cNvPicPr>
          <p:nvPr>
            <p:ph type="pic" sz="quarter" idx="10"/>
          </p:nvPr>
        </p:nvPicPr>
        <p:blipFill>
          <a:blip r:embed="rId3"/>
          <a:srcRect l="8213" r="8213"/>
          <a:stretch/>
        </p:blipFill>
        <p:spPr>
          <a:xfrm>
            <a:off x="5580063" y="0"/>
            <a:ext cx="3311525" cy="6858000"/>
          </a:xfrm>
          <a:prstGeom prst="rect">
            <a:avLst/>
          </a:prstGeo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die Züge der SBB pünktlich auf die Sekunde ankommen.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Rund 1,32 Mio. Fahrgäste pro Tag vertrauen auf den Personenverkehr der SBB</a:t>
            </a:r>
          </a:p>
          <a:p>
            <a:pPr lvl="1"/>
            <a:r>
              <a:rPr lang="de-DE" dirty="0"/>
              <a:t>15.000 Mitarbeitende erwirtschaften einen Jahresumsatz von ca. 5,5 Mrd. Schweizer Franken</a:t>
            </a:r>
          </a:p>
          <a:p>
            <a:pPr lvl="1"/>
            <a:r>
              <a:rPr lang="de-DE" dirty="0"/>
              <a:t>Die alte Finanzplanung basierte auf 20 Excel-Tabellen mit teils bis zu 150 Registerblättern und 12.000 VBA-Skripte</a:t>
            </a:r>
          </a:p>
          <a:p>
            <a:pPr lvl="1"/>
            <a:r>
              <a:rPr lang="de-DE" dirty="0"/>
              <a:t>Die neue Lösung: eine integrierte, auditfähige und flexible Planungslösung von Anaplan</a:t>
            </a:r>
          </a:p>
          <a:p>
            <a:pPr marL="0" lvl="1" indent="0">
              <a:buNone/>
            </a:pPr>
            <a:endParaRPr lang="de-DE" dirty="0"/>
          </a:p>
          <a:p>
            <a:pPr lvl="4"/>
            <a:r>
              <a:rPr lang="de-DE" dirty="0"/>
              <a:t>Eine effiziente Echtzeit-Planung, die den Zyklus um 1,5 Monate verkürzt und eine Konsolidierung auf Knopfdruck ermöglicht.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Schweizerische Bundesbahnen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Transport &amp; Logistik</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Picture 98">
            <a:extLst>
              <a:ext uri="{FF2B5EF4-FFF2-40B4-BE49-F238E27FC236}">
                <a16:creationId xmlns:a16="http://schemas.microsoft.com/office/drawing/2014/main" id="{737FBDCC-8862-0B0E-BA14-F0B6B7409A04}"/>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Lst>
          </a:blip>
          <a:srcRect t="-108967" b="-108967"/>
          <a:stretch/>
        </p:blipFill>
        <p:spPr>
          <a:xfrm>
            <a:off x="6105525" y="603250"/>
            <a:ext cx="1728788" cy="576263"/>
          </a:xfrm>
          <a:effectLst/>
        </p:spPr>
      </p:pic>
    </p:spTree>
    <p:extLst>
      <p:ext uri="{BB962C8B-B14F-4D97-AF65-F5344CB8AC3E}">
        <p14:creationId xmlns:p14="http://schemas.microsoft.com/office/powerpoint/2010/main" val="216027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ildplatzhalter 33">
            <a:extLst>
              <a:ext uri="{FF2B5EF4-FFF2-40B4-BE49-F238E27FC236}">
                <a16:creationId xmlns:a16="http://schemas.microsoft.com/office/drawing/2014/main" id="{C8918E2C-FE43-C95B-E417-485A18EA637A}"/>
              </a:ext>
            </a:extLst>
          </p:cNvPr>
          <p:cNvPicPr>
            <a:picLocks noGrp="1" noChangeAspect="1"/>
          </p:cNvPicPr>
          <p:nvPr>
            <p:ph type="pic" sz="quarter" idx="10"/>
          </p:nvPr>
        </p:nvPicPr>
        <p:blipFill>
          <a:blip r:embed="rId2"/>
          <a:srcRect l="40" r="40"/>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Kürzere, transparente Planungsprozesse, die auch kurzfristige Änderungen zeitnah berücksichtigen, begeistern die Planer bei der SBB. Fahrgäste honorieren den ausgezeichneten Service.</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cs typeface="Arial"/>
              </a:rPr>
              <a:t>Eine effiziente, integrierte und auditfähige Planung mit Anaplan adressiert alle Herausforderungen perfekt.</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dirty="0"/>
              <a:t>Die bisherige überkomplexe Excel-Lösung konnte die aktuellen Anforderungen der SBB nicht mehr erfüllen. Planungsprozesse dauerten zu lange, interne Abstimmungs-prozesse waren ein Riesenaufwand.</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Schweizerische Bundesbahnen</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Transport &amp; LogistiK</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sp>
        <p:nvSpPr>
          <p:cNvPr id="9" name="Rectangle 10">
            <a:extLst>
              <a:ext uri="{FF2B5EF4-FFF2-40B4-BE49-F238E27FC236}">
                <a16:creationId xmlns:a16="http://schemas.microsoft.com/office/drawing/2014/main" id="{4C4F22D1-AF18-9260-07CE-1074BC56AFF6}"/>
              </a:ext>
            </a:extLst>
          </p:cNvPr>
          <p:cNvSpPr/>
          <p:nvPr/>
        </p:nvSpPr>
        <p:spPr>
          <a:xfrm>
            <a:off x="8233136" y="4179165"/>
            <a:ext cx="201083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3" name="TextBox 11">
            <a:extLst>
              <a:ext uri="{FF2B5EF4-FFF2-40B4-BE49-F238E27FC236}">
                <a16:creationId xmlns:a16="http://schemas.microsoft.com/office/drawing/2014/main" id="{A446115D-967B-8A10-74B4-FDFE985D46E6}"/>
              </a:ext>
            </a:extLst>
          </p:cNvPr>
          <p:cNvSpPr txBox="1"/>
          <p:nvPr/>
        </p:nvSpPr>
        <p:spPr>
          <a:xfrm>
            <a:off x="8369703" y="4315910"/>
            <a:ext cx="1227938" cy="257369"/>
          </a:xfrm>
          <a:prstGeom prst="rect">
            <a:avLst/>
          </a:prstGeom>
          <a:noFill/>
        </p:spPr>
        <p:txBody>
          <a:bodyPr wrap="none" lIns="0" tIns="36000" rIns="216000" bIns="36000" rtlCol="0" anchor="ctr">
            <a:spAutoFit/>
          </a:bodyPr>
          <a:lstStyle/>
          <a:p>
            <a:r>
              <a:rPr lang="en-US" sz="1200" dirty="0">
                <a:solidFill>
                  <a:srgbClr val="FFFFFF"/>
                </a:solidFill>
                <a:cs typeface="Arial"/>
              </a:rPr>
              <a:t>Zeiteinsparung</a:t>
            </a:r>
          </a:p>
        </p:txBody>
      </p:sp>
      <p:sp>
        <p:nvSpPr>
          <p:cNvPr id="17" name="Rectangle 12">
            <a:extLst>
              <a:ext uri="{FF2B5EF4-FFF2-40B4-BE49-F238E27FC236}">
                <a16:creationId xmlns:a16="http://schemas.microsoft.com/office/drawing/2014/main" id="{1B7BCE28-7365-F93C-E150-DBF36BAF9963}"/>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1A8D95A2-436C-6C45-B335-3B5E81EF75DA}"/>
              </a:ext>
            </a:extLst>
          </p:cNvPr>
          <p:cNvSpPr txBox="1"/>
          <p:nvPr/>
        </p:nvSpPr>
        <p:spPr>
          <a:xfrm>
            <a:off x="8398578" y="5787949"/>
            <a:ext cx="1612465"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Qualität der Services</a:t>
            </a:r>
          </a:p>
        </p:txBody>
      </p:sp>
      <p:sp>
        <p:nvSpPr>
          <p:cNvPr id="36" name="Rectangle 14">
            <a:extLst>
              <a:ext uri="{FF2B5EF4-FFF2-40B4-BE49-F238E27FC236}">
                <a16:creationId xmlns:a16="http://schemas.microsoft.com/office/drawing/2014/main" id="{8A2D6D2E-65F1-AE66-730C-51BD03BE093B}"/>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7" name="TextBox 15">
            <a:extLst>
              <a:ext uri="{FF2B5EF4-FFF2-40B4-BE49-F238E27FC236}">
                <a16:creationId xmlns:a16="http://schemas.microsoft.com/office/drawing/2014/main" id="{A494CA8F-59B6-564F-2433-E91A7D50DBB1}"/>
              </a:ext>
            </a:extLst>
          </p:cNvPr>
          <p:cNvSpPr txBox="1"/>
          <p:nvPr/>
        </p:nvSpPr>
        <p:spPr>
          <a:xfrm>
            <a:off x="8369703" y="5049478"/>
            <a:ext cx="1021343" cy="257369"/>
          </a:xfrm>
          <a:prstGeom prst="rect">
            <a:avLst/>
          </a:prstGeom>
          <a:noFill/>
        </p:spPr>
        <p:txBody>
          <a:bodyPr wrap="none" lIns="0" tIns="36000" rIns="216000" bIns="36000" rtlCol="0" anchor="ctr">
            <a:spAutoFit/>
          </a:bodyPr>
          <a:lstStyle/>
          <a:p>
            <a:pPr>
              <a:spcAft>
                <a:spcPts val="900"/>
              </a:spcAft>
            </a:pPr>
            <a:r>
              <a:rPr lang="en-US" sz="1200" dirty="0">
                <a:solidFill>
                  <a:srgbClr val="FFFFFF"/>
                </a:solidFill>
                <a:cs typeface="Arial"/>
              </a:rPr>
              <a:t>Transparenz</a:t>
            </a:r>
          </a:p>
        </p:txBody>
      </p:sp>
      <p:pic>
        <p:nvPicPr>
          <p:cNvPr id="41" name="Picture 98">
            <a:extLst>
              <a:ext uri="{FF2B5EF4-FFF2-40B4-BE49-F238E27FC236}">
                <a16:creationId xmlns:a16="http://schemas.microsoft.com/office/drawing/2014/main" id="{A811E565-581F-A0C3-5689-48C9F7E6963F}"/>
              </a:ext>
            </a:extLst>
          </p:cNvPr>
          <p:cNvPicPr>
            <a:picLocks noGrp="1" noChangeAspect="1"/>
          </p:cNvPicPr>
          <p:nvPr>
            <p:ph type="pic" sz="quarter" idx="46"/>
          </p:nvPr>
        </p:nvPicPr>
        <p:blipFill rotWithShape="1">
          <a:blip r:embed="rId11">
            <a:extLst>
              <a:ext uri="{28A0092B-C50C-407E-A947-70E740481C1C}">
                <a14:useLocalDpi xmlns:a14="http://schemas.microsoft.com/office/drawing/2010/main" val="0"/>
              </a:ext>
            </a:extLst>
          </a:blip>
          <a:srcRect t="-108967" b="-108967"/>
          <a:stretch/>
        </p:blipFill>
        <p:spPr>
          <a:xfrm>
            <a:off x="765175" y="603250"/>
            <a:ext cx="1728788" cy="576263"/>
          </a:xfrm>
          <a:effectLst/>
        </p:spPr>
      </p:pic>
    </p:spTree>
    <p:extLst>
      <p:ext uri="{BB962C8B-B14F-4D97-AF65-F5344CB8AC3E}">
        <p14:creationId xmlns:p14="http://schemas.microsoft.com/office/powerpoint/2010/main" val="1816156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2">
            <a:extLst>
              <a:ext uri="{FF2B5EF4-FFF2-40B4-BE49-F238E27FC236}">
                <a16:creationId xmlns:a16="http://schemas.microsoft.com/office/drawing/2014/main" id="{586332CB-4C3D-7DD8-2AB5-BC5954BB2B23}"/>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de-DE" noProof="0" dirty="0"/>
              <a:t>valantic sorgt dafür, dass die Kunden von Calida schneller in die Wäsche kommen.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de-DE" dirty="0"/>
              <a:t>Kurzfristige, kanalspezifische Kundenbedarfe </a:t>
            </a:r>
            <a:br>
              <a:rPr lang="de-DE" dirty="0"/>
            </a:br>
            <a:r>
              <a:rPr lang="de-DE" dirty="0"/>
              <a:t>stellen höchste Anforderungen an den </a:t>
            </a:r>
            <a:br>
              <a:rPr lang="de-DE" dirty="0"/>
            </a:br>
            <a:r>
              <a:rPr lang="de-DE" dirty="0"/>
              <a:t>Omni-Channel-Vertrieb der Luxus-Lingerie-Marke</a:t>
            </a:r>
          </a:p>
          <a:p>
            <a:pPr lvl="1"/>
            <a:r>
              <a:rPr lang="de-DE" dirty="0"/>
              <a:t>Erfolgstreiber sind integrierte Planungs- und Analyseprozesse end-to-end</a:t>
            </a:r>
          </a:p>
          <a:p>
            <a:pPr lvl="1"/>
            <a:r>
              <a:rPr lang="de-DE" dirty="0"/>
              <a:t>Systemübergreifende Datenmodelle und integrierte Data Marts für länderübergreifende Geschäftseinheiten heben komplexe Analysen auf ein neues Level</a:t>
            </a:r>
          </a:p>
          <a:p>
            <a:pPr marL="0" lvl="1" indent="0">
              <a:buNone/>
            </a:pPr>
            <a:endParaRPr lang="de-DE" dirty="0"/>
          </a:p>
          <a:p>
            <a:pPr lvl="4"/>
            <a:r>
              <a:rPr lang="de-DE" dirty="0"/>
              <a:t>Agile Produktentwicklung sowie konsequente Anwender- und Kundenorientierung schaffen eine solide Grundlage für noch mehr Erfolg.</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de-DE" dirty="0">
                <a:cs typeface="Arial"/>
              </a:rPr>
              <a:t>Luxus-Lingerie-Hersteller Calida</a:t>
            </a:r>
            <a:endParaRPr lang="de-DE" dirty="0"/>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t>Bekleidung</a:t>
            </a:r>
          </a:p>
        </p:txBody>
      </p:sp>
      <p:sp>
        <p:nvSpPr>
          <p:cNvPr id="25" name="Bildplatzhalter 24">
            <a:extLst>
              <a:ext uri="{FF2B5EF4-FFF2-40B4-BE49-F238E27FC236}">
                <a16:creationId xmlns:a16="http://schemas.microsoft.com/office/drawing/2014/main" id="{992953DF-AD49-838E-CFDF-4453F56BF7A6}"/>
              </a:ext>
            </a:extLst>
          </p:cNvPr>
          <p:cNvSpPr>
            <a:spLocks noGrp="1"/>
          </p:cNvSpPr>
          <p:nvPr>
            <p:ph type="pic" sz="quarter" idx="66"/>
          </p:nvPr>
        </p:nvSpPr>
        <p:spPr/>
        <p:txBody>
          <a:bodyPr/>
          <a:lstStyle/>
          <a:p>
            <a:r>
              <a:rPr lang="de-DE" dirty="0"/>
              <a:t> </a:t>
            </a:r>
          </a:p>
        </p:txBody>
      </p:sp>
      <p:pic>
        <p:nvPicPr>
          <p:cNvPr id="12" name="Bildplatzhalter 12">
            <a:extLst>
              <a:ext uri="{FF2B5EF4-FFF2-40B4-BE49-F238E27FC236}">
                <a16:creationId xmlns:a16="http://schemas.microsoft.com/office/drawing/2014/main" id="{07C55B95-CE23-21AD-948A-46697B83B776}"/>
              </a:ext>
            </a:extLst>
          </p:cNvPr>
          <p:cNvPicPr>
            <a:picLocks noGrp="1" noChangeAspect="1"/>
          </p:cNvPicPr>
          <p:nvPr>
            <p:ph type="pic" sz="quarter" idx="46"/>
          </p:nvPr>
        </p:nvPicPr>
        <p:blipFill rotWithShape="1">
          <a:blip r:embed="rId4"/>
          <a:srcRect t="22917" b="22917"/>
          <a:stretch/>
        </p:blipFill>
        <p:spPr>
          <a:xfrm>
            <a:off x="6105525" y="603250"/>
            <a:ext cx="1728788" cy="576263"/>
          </a:xfrm>
        </p:spPr>
      </p:pic>
    </p:spTree>
    <p:extLst>
      <p:ext uri="{BB962C8B-B14F-4D97-AF65-F5344CB8AC3E}">
        <p14:creationId xmlns:p14="http://schemas.microsoft.com/office/powerpoint/2010/main" val="2528562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80ACC58-D6E8-41CE-8291-D2B1FF09041E}"/>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Inhaltsplatzhalter 5">
            <a:extLst>
              <a:ext uri="{FF2B5EF4-FFF2-40B4-BE49-F238E27FC236}">
                <a16:creationId xmlns:a16="http://schemas.microsoft.com/office/drawing/2014/main" id="{EDBC3E25-1926-4F88-90E2-5147A20EADAE}"/>
              </a:ext>
            </a:extLst>
          </p:cNvPr>
          <p:cNvSpPr>
            <a:spLocks noGrp="1"/>
          </p:cNvSpPr>
          <p:nvPr>
            <p:ph sz="quarter" idx="15"/>
          </p:nvPr>
        </p:nvSpPr>
        <p:spPr/>
        <p:txBody>
          <a:bodyPr/>
          <a:lstStyle/>
          <a:p>
            <a:pPr lvl="1"/>
            <a:r>
              <a:rPr lang="de-DE" dirty="0"/>
              <a:t>Zu jeder Referenz gibt es eine bebilderte und mit zwei Klicks animierte Kurzform sowie eine ausführlichere Langform ohne Bilder und ohne Animationen. Kurz- und Langform können auch miteinander kombiniert werden.</a:t>
            </a:r>
          </a:p>
          <a:p>
            <a:pPr lvl="1"/>
            <a:r>
              <a:rPr lang="de-DE" dirty="0"/>
              <a:t>Die Bilder in der Kurzform ragen über den Folienrand hinaus – das hat den Grund, dass man sie so „anfassen“ kann, um ggf. selber ein Bild einzufügen. So konnten wir die Formen bei der Erstellung akkurat platzieren. Im Präsentationsmodus sieht man das nicht.</a:t>
            </a:r>
          </a:p>
          <a:p>
            <a:pPr lvl="1"/>
            <a:r>
              <a:rPr lang="de-DE" dirty="0"/>
              <a:t>Wenn Ihr Euren Kunden die Folien zur Verfügung stellt, tut dies bitte ausschließlich im PDF-Format.</a:t>
            </a:r>
          </a:p>
          <a:p>
            <a:pPr lvl="1"/>
            <a:r>
              <a:rPr lang="de-DE" dirty="0"/>
              <a:t>Je nach Größe der Ansicht wirkt es so, als wären die Elemente der Folien nicht akkurat platziert und würden springen. Das liegt dann ggf. daran, dass die Ansicht der vermeintlich „zu großen“ Folien skaliert wird, die der passenden oder kleineren aber nicht. Wenn Euch das stört, wählt die Zoom-Einstellung Eurer Ansicht so, dass auch die Folien mit den überlappenden Bildern vollständig dargestellt werden. So ist das Problem der skalierten Ansicht behoben.   </a:t>
            </a:r>
          </a:p>
          <a:p>
            <a:pPr lvl="1"/>
            <a:r>
              <a:rPr lang="de-DE" dirty="0"/>
              <a:t>In den Kommentaren findet Ihr den Link zur jeweiligen Case Study auf unserer Webseite.</a:t>
            </a:r>
          </a:p>
          <a:p>
            <a:pPr lvl="1"/>
            <a:r>
              <a:rPr lang="de-DE" dirty="0"/>
              <a:t>Dieser Chart-Pool wird regelmäßig um neue Referenzen erweitert.</a:t>
            </a:r>
          </a:p>
        </p:txBody>
      </p:sp>
      <p:sp>
        <p:nvSpPr>
          <p:cNvPr id="2" name="Titel 1">
            <a:extLst>
              <a:ext uri="{FF2B5EF4-FFF2-40B4-BE49-F238E27FC236}">
                <a16:creationId xmlns:a16="http://schemas.microsoft.com/office/drawing/2014/main" id="{09FDBCD2-E5EA-4927-80F9-833E598DEFE6}"/>
              </a:ext>
            </a:extLst>
          </p:cNvPr>
          <p:cNvSpPr>
            <a:spLocks noGrp="1"/>
          </p:cNvSpPr>
          <p:nvPr>
            <p:ph type="title"/>
          </p:nvPr>
        </p:nvSpPr>
        <p:spPr/>
        <p:txBody>
          <a:bodyPr/>
          <a:lstStyle/>
          <a:p>
            <a:r>
              <a:rPr lang="de-DE" dirty="0"/>
              <a:t>Hinweis zu den Referenz-Folien</a:t>
            </a:r>
          </a:p>
        </p:txBody>
      </p:sp>
      <p:sp>
        <p:nvSpPr>
          <p:cNvPr id="7" name="Inhaltsplatzhalter 6">
            <a:extLst>
              <a:ext uri="{FF2B5EF4-FFF2-40B4-BE49-F238E27FC236}">
                <a16:creationId xmlns:a16="http://schemas.microsoft.com/office/drawing/2014/main" id="{F5DB04C0-A27A-48F7-ACC2-407466E75085}"/>
              </a:ext>
            </a:extLst>
          </p:cNvPr>
          <p:cNvSpPr>
            <a:spLocks noGrp="1"/>
          </p:cNvSpPr>
          <p:nvPr>
            <p:ph type="body" sz="quarter" idx="14"/>
          </p:nvPr>
        </p:nvSpPr>
        <p:spPr/>
        <p:txBody>
          <a:bodyPr/>
          <a:lstStyle/>
          <a:p>
            <a:r>
              <a:rPr lang="de-DE" dirty="0"/>
              <a:t>Version V008 – Letzte Änderung: 14.09.2023</a:t>
            </a:r>
          </a:p>
        </p:txBody>
      </p:sp>
    </p:spTree>
    <p:extLst>
      <p:ext uri="{BB962C8B-B14F-4D97-AF65-F5344CB8AC3E}">
        <p14:creationId xmlns:p14="http://schemas.microsoft.com/office/powerpoint/2010/main" val="218025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Bildplatzhalter 2">
            <a:extLst>
              <a:ext uri="{FF2B5EF4-FFF2-40B4-BE49-F238E27FC236}">
                <a16:creationId xmlns:a16="http://schemas.microsoft.com/office/drawing/2014/main" id="{9866D6E3-8205-F335-BD8C-D113504622BE}"/>
              </a:ext>
            </a:extLst>
          </p:cNvPr>
          <p:cNvPicPr>
            <a:picLocks noGrp="1" noChangeAspect="1"/>
          </p:cNvPicPr>
          <p:nvPr>
            <p:ph type="pic" sz="quarter" idx="10"/>
          </p:nvPr>
        </p:nvPicPr>
        <p:blipFill>
          <a:blip r:embed="rId3"/>
          <a:srcRect t="40" b="40"/>
          <a:stretch/>
        </p:blipFill>
        <p:spPr>
          <a:xfrm>
            <a:off x="0" y="0"/>
            <a:ext cx="3959225"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solidFill>
            <a:schemeClr val="bg1"/>
          </a:solidFill>
          <a:ln w="12700" cap="flat" cmpd="sng" algn="ctr">
            <a:noFill/>
            <a:prstDash val="solid"/>
            <a:miter lim="800000"/>
          </a:ln>
          <a:effectLst/>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Zukunftssichere technische Basis, Harmoni-sierung Business-orientierter KPIs als stra-tegischer Erfolgstreiber, Reduktion von Auf-wänden für Weiterentwicklung und Wartung durch State-of-the-Art-Technologie.</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Einheitliche Datenmodelle und Kennzahlen, End-to-End Planning-Prozesse, und Self Services, auf Basis von u.a. IBM Cognos Analytics/TM1 und MS SQL Server Analytics/TM1.</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Effizientes Management aller Waren- und Finanzflüsse im E-Commerce und nieder-lassungsübergreifend im Wholesale, das die Anforderungen eines komplexen Omni-Channel-Geschäftsmodells optimal erfüllt.</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cs typeface="Arial"/>
              </a:rPr>
              <a:t>Luxus-Lingerie-Hersteller Calida</a:t>
            </a:r>
            <a:endParaRPr lang="de-DE" dirty="0"/>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Bekleidung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E24B3756-2539-2757-5B01-1678ED02425D}"/>
              </a:ext>
            </a:extLst>
          </p:cNvPr>
          <p:cNvSpPr/>
          <p:nvPr/>
        </p:nvSpPr>
        <p:spPr>
          <a:xfrm>
            <a:off x="8233136" y="4179165"/>
            <a:ext cx="277575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07CE0E02-009F-973E-F2F3-3A9747A8B262}"/>
              </a:ext>
            </a:extLst>
          </p:cNvPr>
          <p:cNvSpPr txBox="1"/>
          <p:nvPr/>
        </p:nvSpPr>
        <p:spPr>
          <a:xfrm>
            <a:off x="8369703" y="4315910"/>
            <a:ext cx="771146" cy="257369"/>
          </a:xfrm>
          <a:prstGeom prst="rect">
            <a:avLst/>
          </a:prstGeom>
          <a:noFill/>
        </p:spPr>
        <p:txBody>
          <a:bodyPr wrap="none" lIns="0" tIns="36000" rIns="216000" bIns="36000" rtlCol="0" anchor="ctr">
            <a:spAutoFit/>
          </a:bodyPr>
          <a:lstStyle/>
          <a:p>
            <a:r>
              <a:rPr lang="de-DE" sz="1200" dirty="0">
                <a:solidFill>
                  <a:srgbClr val="FFFFFF"/>
                </a:solidFill>
                <a:cs typeface="Arial"/>
              </a:rPr>
              <a:t>Effizienz</a:t>
            </a:r>
          </a:p>
        </p:txBody>
      </p:sp>
      <p:sp>
        <p:nvSpPr>
          <p:cNvPr id="13" name="Rectangle 12">
            <a:extLst>
              <a:ext uri="{FF2B5EF4-FFF2-40B4-BE49-F238E27FC236}">
                <a16:creationId xmlns:a16="http://schemas.microsoft.com/office/drawing/2014/main" id="{EFFD891B-F678-DD7C-E65C-1A178BE1ACF5}"/>
              </a:ext>
            </a:extLst>
          </p:cNvPr>
          <p:cNvSpPr/>
          <p:nvPr/>
        </p:nvSpPr>
        <p:spPr>
          <a:xfrm>
            <a:off x="8233137" y="5663803"/>
            <a:ext cx="29081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17" name="TextBox 13">
            <a:extLst>
              <a:ext uri="{FF2B5EF4-FFF2-40B4-BE49-F238E27FC236}">
                <a16:creationId xmlns:a16="http://schemas.microsoft.com/office/drawing/2014/main" id="{1C96BE03-E3DA-0693-E3AF-D75AA971A816}"/>
              </a:ext>
            </a:extLst>
          </p:cNvPr>
          <p:cNvSpPr txBox="1"/>
          <p:nvPr/>
        </p:nvSpPr>
        <p:spPr>
          <a:xfrm>
            <a:off x="8398578" y="5787949"/>
            <a:ext cx="723056"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Umsatz</a:t>
            </a:r>
          </a:p>
        </p:txBody>
      </p:sp>
      <p:sp>
        <p:nvSpPr>
          <p:cNvPr id="23" name="Rectangle 14">
            <a:extLst>
              <a:ext uri="{FF2B5EF4-FFF2-40B4-BE49-F238E27FC236}">
                <a16:creationId xmlns:a16="http://schemas.microsoft.com/office/drawing/2014/main" id="{488B9E5E-B08C-C60C-B2A4-F0CFBB370528}"/>
              </a:ext>
            </a:extLst>
          </p:cNvPr>
          <p:cNvSpPr/>
          <p:nvPr/>
        </p:nvSpPr>
        <p:spPr>
          <a:xfrm>
            <a:off x="8233136" y="4925332"/>
            <a:ext cx="3120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97132AB2-6E0F-869C-AEC1-E59BCCC9DD79}"/>
              </a:ext>
            </a:extLst>
          </p:cNvPr>
          <p:cNvSpPr txBox="1"/>
          <p:nvPr/>
        </p:nvSpPr>
        <p:spPr>
          <a:xfrm>
            <a:off x="8369703" y="5049478"/>
            <a:ext cx="819684"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cs typeface="Arial"/>
              </a:rPr>
              <a:t>Analytics</a:t>
            </a:r>
          </a:p>
        </p:txBody>
      </p:sp>
      <p:pic>
        <p:nvPicPr>
          <p:cNvPr id="33" name="Bildplatzhalter 12">
            <a:extLst>
              <a:ext uri="{FF2B5EF4-FFF2-40B4-BE49-F238E27FC236}">
                <a16:creationId xmlns:a16="http://schemas.microsoft.com/office/drawing/2014/main" id="{3CADC8A0-CB5A-4172-EB08-AD64A9B4C533}"/>
              </a:ext>
            </a:extLst>
          </p:cNvPr>
          <p:cNvPicPr>
            <a:picLocks noGrp="1" noChangeAspect="1"/>
          </p:cNvPicPr>
          <p:nvPr>
            <p:ph type="pic" sz="quarter" idx="46"/>
          </p:nvPr>
        </p:nvPicPr>
        <p:blipFill rotWithShape="1">
          <a:blip r:embed="rId12"/>
          <a:srcRect t="22917" b="22917"/>
          <a:stretch/>
        </p:blipFill>
        <p:spPr>
          <a:xfrm>
            <a:off x="765175" y="603250"/>
            <a:ext cx="1728788" cy="576263"/>
          </a:xfrm>
        </p:spPr>
      </p:pic>
    </p:spTree>
    <p:extLst>
      <p:ext uri="{BB962C8B-B14F-4D97-AF65-F5344CB8AC3E}">
        <p14:creationId xmlns:p14="http://schemas.microsoft.com/office/powerpoint/2010/main" val="789016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3B9185E2-C43C-980E-9B91-969E1A1DA7D9}"/>
              </a:ext>
            </a:extLst>
          </p:cNvPr>
          <p:cNvPicPr>
            <a:picLocks noGrp="1" noChangeAspect="1"/>
          </p:cNvPicPr>
          <p:nvPr>
            <p:ph type="pic" sz="quarter" idx="10"/>
          </p:nvPr>
        </p:nvPicPr>
        <p:blipFill>
          <a:blip r:embed="rId3"/>
          <a:srcRect l="8213" r="8213"/>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de-DE" dirty="0"/>
              <a:t>valantic sorgt dafür, dass bei Emmi der Vertrieb erfolgreicher verkauft.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de-DE" dirty="0"/>
              <a:t>Feingranulare Reportings bilden die Grundlage für erfolgreichere Geschäftsentscheidungen</a:t>
            </a:r>
          </a:p>
          <a:p>
            <a:pPr lvl="1"/>
            <a:r>
              <a:rPr lang="de-DE" dirty="0"/>
              <a:t>Fachbereiche erstellen Reportings und Dashboards leichter, schneller und besser</a:t>
            </a:r>
          </a:p>
          <a:p>
            <a:pPr lvl="1"/>
            <a:r>
              <a:rPr lang="de-DE" dirty="0"/>
              <a:t>Greenfield-Ansatz "Lean BI" mit Advanced Analytics von MicroStrategy</a:t>
            </a:r>
          </a:p>
          <a:p>
            <a:pPr lvl="1"/>
            <a:r>
              <a:rPr lang="de-DE" dirty="0"/>
              <a:t>Leistungsstärkere DWH-Architektur und "Lean ERP" Infor M3</a:t>
            </a:r>
          </a:p>
          <a:p>
            <a:pPr marL="0" lvl="1" indent="0">
              <a:buNone/>
            </a:pPr>
            <a:endParaRPr lang="de-DE" dirty="0"/>
          </a:p>
          <a:p>
            <a:pPr lvl="4"/>
            <a:r>
              <a:rPr lang="de-DE" dirty="0"/>
              <a:t>valantic hat alle Anforderungen vollumfänglich erfüllt und die Basis für mehr Umsatz und </a:t>
            </a:r>
            <a:br>
              <a:rPr lang="de-DE" dirty="0"/>
            </a:br>
            <a:r>
              <a:rPr lang="de-DE" dirty="0"/>
              <a:t>Erfolg gelegt.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de-DE" dirty="0"/>
              <a:t>Premium Molkerei Emmi</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t>Lebensmittel</a:t>
            </a:r>
          </a:p>
        </p:txBody>
      </p:sp>
      <p:sp>
        <p:nvSpPr>
          <p:cNvPr id="36" name="Bildplatzhalter 35">
            <a:extLst>
              <a:ext uri="{FF2B5EF4-FFF2-40B4-BE49-F238E27FC236}">
                <a16:creationId xmlns:a16="http://schemas.microsoft.com/office/drawing/2014/main" id="{A2037338-D70B-7291-7250-36DF59A771C4}"/>
              </a:ext>
            </a:extLst>
          </p:cNvPr>
          <p:cNvSpPr>
            <a:spLocks noGrp="1"/>
          </p:cNvSpPr>
          <p:nvPr>
            <p:ph type="pic" sz="quarter" idx="66"/>
          </p:nvPr>
        </p:nvSpPr>
        <p:spPr/>
        <p:txBody>
          <a:bodyPr/>
          <a:lstStyle/>
          <a:p>
            <a:r>
              <a:rPr lang="de-DE"/>
              <a:t> </a:t>
            </a:r>
          </a:p>
        </p:txBody>
      </p:sp>
      <p:pic>
        <p:nvPicPr>
          <p:cNvPr id="13" name="Picture 98">
            <a:extLst>
              <a:ext uri="{FF2B5EF4-FFF2-40B4-BE49-F238E27FC236}">
                <a16:creationId xmlns:a16="http://schemas.microsoft.com/office/drawing/2014/main" id="{017BB7BE-F876-7E38-531F-913E007B781C}"/>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Lst>
          </a:blip>
          <a:srcRect l="-37266" r="-37266"/>
          <a:stretch/>
        </p:blipFill>
        <p:spPr>
          <a:xfrm>
            <a:off x="6106302" y="603936"/>
            <a:ext cx="1728000" cy="576000"/>
          </a:xfrm>
          <a:effectLst/>
        </p:spPr>
      </p:pic>
    </p:spTree>
    <p:extLst>
      <p:ext uri="{BB962C8B-B14F-4D97-AF65-F5344CB8AC3E}">
        <p14:creationId xmlns:p14="http://schemas.microsoft.com/office/powerpoint/2010/main" val="276920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a:extLst>
              <a:ext uri="{FF2B5EF4-FFF2-40B4-BE49-F238E27FC236}">
                <a16:creationId xmlns:a16="http://schemas.microsoft.com/office/drawing/2014/main" id="{A81B32F9-738F-A04A-D0F0-5D155D7262C0}"/>
              </a:ext>
            </a:extLst>
          </p:cNvPr>
          <p:cNvPicPr>
            <a:picLocks noGrp="1" noChangeAspect="1"/>
          </p:cNvPicPr>
          <p:nvPr>
            <p:ph type="pic" sz="quarter" idx="10"/>
          </p:nvPr>
        </p:nvPicPr>
        <p:blipFill>
          <a:blip r:embed="rId2"/>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Signifikante Zeitersparnis – die Fachbereiche und der Vertrieb fällen Entscheidungen auf Basis tagesaktueller, detailgenauer Reportings. In Konsequenz steigen Verkaufsabschlüsse und Auftragsvolumina.</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Greenfield-Ansatz "Lean BI/Lean ERP" mit MicroStrategy und ERP Infor M3 – Umstellung auf eine innovative, neue DWH Automation und Analytics Platform – neue Sales Reports und Ship-to-Level-Reports.</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Das bisherige Data Warehouse/BI und die alten Reportings unterstützten die Fach-bereiche nicht optimal. Relevante Reportings waren gar nicht realisierbar und so nicht für Geschäftsentscheidungen nutzbar.</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Premium Molkerei Emmi</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pic>
        <p:nvPicPr>
          <p:cNvPr id="17" name="Picture 98">
            <a:extLst>
              <a:ext uri="{FF2B5EF4-FFF2-40B4-BE49-F238E27FC236}">
                <a16:creationId xmlns:a16="http://schemas.microsoft.com/office/drawing/2014/main" id="{27701869-A2CA-C654-7863-7046B32DD3C7}"/>
              </a:ext>
            </a:extLst>
          </p:cNvPr>
          <p:cNvPicPr>
            <a:picLocks noGrp="1" noChangeAspect="1"/>
          </p:cNvPicPr>
          <p:nvPr>
            <p:ph type="pic" sz="quarter" idx="46"/>
          </p:nvPr>
        </p:nvPicPr>
        <p:blipFill rotWithShape="1">
          <a:blip r:embed="rId11">
            <a:extLst>
              <a:ext uri="{28A0092B-C50C-407E-A947-70E740481C1C}">
                <a14:useLocalDpi xmlns:a14="http://schemas.microsoft.com/office/drawing/2010/main" val="0"/>
              </a:ext>
            </a:extLst>
          </a:blip>
          <a:srcRect l="-9882" t="20569" r="-9882" b="10811"/>
          <a:stretch/>
        </p:blipFill>
        <p:spPr>
          <a:xfrm>
            <a:off x="765175" y="603250"/>
            <a:ext cx="1728788" cy="576263"/>
          </a:xfrm>
          <a:effectLst/>
        </p:spPr>
      </p:pic>
      <p:sp>
        <p:nvSpPr>
          <p:cNvPr id="23" name="Rectangle 10">
            <a:extLst>
              <a:ext uri="{FF2B5EF4-FFF2-40B4-BE49-F238E27FC236}">
                <a16:creationId xmlns:a16="http://schemas.microsoft.com/office/drawing/2014/main" id="{9DF40B7B-4C9D-BC0C-7BDE-CF0641DAC589}"/>
              </a:ext>
            </a:extLst>
          </p:cNvPr>
          <p:cNvSpPr/>
          <p:nvPr/>
        </p:nvSpPr>
        <p:spPr>
          <a:xfrm>
            <a:off x="8233136" y="4179165"/>
            <a:ext cx="25108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1">
            <a:extLst>
              <a:ext uri="{FF2B5EF4-FFF2-40B4-BE49-F238E27FC236}">
                <a16:creationId xmlns:a16="http://schemas.microsoft.com/office/drawing/2014/main" id="{03D57EF6-A2C4-34A1-B4F5-2CAE74A3D721}"/>
              </a:ext>
            </a:extLst>
          </p:cNvPr>
          <p:cNvSpPr txBox="1"/>
          <p:nvPr/>
        </p:nvSpPr>
        <p:spPr>
          <a:xfrm>
            <a:off x="8369703" y="4315910"/>
            <a:ext cx="1074241" cy="257369"/>
          </a:xfrm>
          <a:prstGeom prst="rect">
            <a:avLst/>
          </a:prstGeom>
          <a:noFill/>
        </p:spPr>
        <p:txBody>
          <a:bodyPr wrap="none" lIns="0" tIns="36000" rIns="216000" bIns="36000" rtlCol="0" anchor="ctr">
            <a:spAutoFit/>
          </a:bodyPr>
          <a:lstStyle/>
          <a:p>
            <a:r>
              <a:rPr lang="en-US" sz="1200">
                <a:solidFill>
                  <a:srgbClr val="FFFFFF"/>
                </a:solidFill>
                <a:cs typeface="Arial"/>
              </a:rPr>
              <a:t>Performance</a:t>
            </a:r>
          </a:p>
        </p:txBody>
      </p:sp>
      <p:sp>
        <p:nvSpPr>
          <p:cNvPr id="30" name="Rectangle 12">
            <a:extLst>
              <a:ext uri="{FF2B5EF4-FFF2-40B4-BE49-F238E27FC236}">
                <a16:creationId xmlns:a16="http://schemas.microsoft.com/office/drawing/2014/main" id="{147CCA89-A36F-1A5A-5FE5-A21893576A45}"/>
              </a:ext>
            </a:extLst>
          </p:cNvPr>
          <p:cNvSpPr/>
          <p:nvPr/>
        </p:nvSpPr>
        <p:spPr>
          <a:xfrm>
            <a:off x="8233137" y="5663803"/>
            <a:ext cx="312000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3">
            <a:extLst>
              <a:ext uri="{FF2B5EF4-FFF2-40B4-BE49-F238E27FC236}">
                <a16:creationId xmlns:a16="http://schemas.microsoft.com/office/drawing/2014/main" id="{527C149F-6348-DF7C-4D30-06E5B6BEEDD1}"/>
              </a:ext>
            </a:extLst>
          </p:cNvPr>
          <p:cNvSpPr txBox="1"/>
          <p:nvPr/>
        </p:nvSpPr>
        <p:spPr>
          <a:xfrm>
            <a:off x="8398578" y="5787949"/>
            <a:ext cx="1345021"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cs typeface="Arial"/>
              </a:rPr>
              <a:t>Business-</a:t>
            </a:r>
            <a:r>
              <a:rPr lang="en-US" sz="1200" err="1">
                <a:solidFill>
                  <a:srgbClr val="FFFFFF"/>
                </a:solidFill>
                <a:cs typeface="Arial"/>
              </a:rPr>
              <a:t>Nutzen</a:t>
            </a:r>
            <a:endParaRPr lang="en-US" sz="1200">
              <a:solidFill>
                <a:srgbClr val="FFFFFF"/>
              </a:solidFill>
              <a:cs typeface="Arial"/>
            </a:endParaRPr>
          </a:p>
        </p:txBody>
      </p:sp>
      <p:sp>
        <p:nvSpPr>
          <p:cNvPr id="32" name="Rectangle 14">
            <a:extLst>
              <a:ext uri="{FF2B5EF4-FFF2-40B4-BE49-F238E27FC236}">
                <a16:creationId xmlns:a16="http://schemas.microsoft.com/office/drawing/2014/main" id="{BC0A8D6E-3BC9-3F8A-D649-8C3AA0C63791}"/>
              </a:ext>
            </a:extLst>
          </p:cNvPr>
          <p:cNvSpPr/>
          <p:nvPr/>
        </p:nvSpPr>
        <p:spPr>
          <a:xfrm>
            <a:off x="8233137" y="4925332"/>
            <a:ext cx="312000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5">
            <a:extLst>
              <a:ext uri="{FF2B5EF4-FFF2-40B4-BE49-F238E27FC236}">
                <a16:creationId xmlns:a16="http://schemas.microsoft.com/office/drawing/2014/main" id="{EF362C24-C577-90DD-F915-6CFBEEB6383F}"/>
              </a:ext>
            </a:extLst>
          </p:cNvPr>
          <p:cNvSpPr txBox="1"/>
          <p:nvPr/>
        </p:nvSpPr>
        <p:spPr>
          <a:xfrm>
            <a:off x="8369703" y="5049478"/>
            <a:ext cx="1337005"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Präzise</a:t>
            </a:r>
            <a:r>
              <a:rPr lang="en-US" sz="1200">
                <a:solidFill>
                  <a:srgbClr val="FFFFFF"/>
                </a:solidFill>
                <a:cs typeface="Arial"/>
              </a:rPr>
              <a:t> </a:t>
            </a:r>
            <a:r>
              <a:rPr lang="en-US" sz="1200" err="1">
                <a:solidFill>
                  <a:srgbClr val="FFFFFF"/>
                </a:solidFill>
                <a:cs typeface="Arial"/>
              </a:rPr>
              <a:t>Analysen</a:t>
            </a:r>
            <a:endParaRPr lang="en-US" sz="1200">
              <a:solidFill>
                <a:srgbClr val="FFFFFF"/>
              </a:solidFill>
              <a:cs typeface="Arial"/>
            </a:endParaRPr>
          </a:p>
        </p:txBody>
      </p:sp>
    </p:spTree>
    <p:extLst>
      <p:ext uri="{BB962C8B-B14F-4D97-AF65-F5344CB8AC3E}">
        <p14:creationId xmlns:p14="http://schemas.microsoft.com/office/powerpoint/2010/main" val="238311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EE3B0D94-71E3-4127-3A0A-EEFC10EFCDD2}"/>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Sympany alle Kund*innen jederzeit bestens berät und versichert.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Performanter, effizienter Zugriff auf alle benötigten Daten für alle Fachabteilungen</a:t>
            </a:r>
          </a:p>
          <a:p>
            <a:pPr lvl="1"/>
            <a:r>
              <a:rPr lang="de-DE" dirty="0"/>
              <a:t>Rasche, flexible Umstellung auf das neue </a:t>
            </a:r>
            <a:br>
              <a:rPr lang="de-DE" dirty="0"/>
            </a:br>
            <a:r>
              <a:rPr lang="de-DE" dirty="0"/>
              <a:t>Data Warehouse und IBM Cognos Analytics inklusive Migration aller Daten</a:t>
            </a:r>
          </a:p>
          <a:p>
            <a:pPr lvl="1"/>
            <a:r>
              <a:rPr lang="de-DE" dirty="0"/>
              <a:t>Technische und inhaltliche Optimierung der Reports im laufenden Betrieb – verbessertes Rechte- und Zugriffskonzept</a:t>
            </a:r>
          </a:p>
          <a:p>
            <a:pPr marL="0" lvl="1" indent="0">
              <a:buNone/>
            </a:pPr>
            <a:endParaRPr lang="de-DE" dirty="0"/>
          </a:p>
          <a:p>
            <a:pPr lvl="4"/>
            <a:r>
              <a:rPr lang="de-DE" dirty="0"/>
              <a:t>Die Fachbereiche analysieren und beraten besser und schaffen dadurch zufriedenere Kund*innen.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Versicherungsgesellschaft Sympany</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2"/>
                </a:solidFill>
              </a:rPr>
              <a:t>Versicherungen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0">
            <a:extLst>
              <a:ext uri="{FF2B5EF4-FFF2-40B4-BE49-F238E27FC236}">
                <a16:creationId xmlns:a16="http://schemas.microsoft.com/office/drawing/2014/main" id="{60D84353-8902-D79D-D13B-CE3D484C8622}"/>
              </a:ext>
            </a:extLst>
          </p:cNvPr>
          <p:cNvPicPr>
            <a:picLocks noGrp="1" noChangeAspect="1"/>
          </p:cNvPicPr>
          <p:nvPr>
            <p:ph type="pic" sz="quarter" idx="46"/>
          </p:nvPr>
        </p:nvPicPr>
        <p:blipFill rotWithShape="1">
          <a:blip r:embed="rId4"/>
          <a:srcRect l="9968" t="31255" r="9968" b="24937"/>
          <a:stretch/>
        </p:blipFill>
        <p:spPr>
          <a:xfrm>
            <a:off x="6105525" y="603250"/>
            <a:ext cx="1728788" cy="576263"/>
          </a:xfrm>
        </p:spPr>
      </p:pic>
    </p:spTree>
    <p:extLst>
      <p:ext uri="{BB962C8B-B14F-4D97-AF65-F5344CB8AC3E}">
        <p14:creationId xmlns:p14="http://schemas.microsoft.com/office/powerpoint/2010/main" val="2970955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DBAA352C-F48B-4FF5-7336-9FC4954EE340}"/>
              </a:ext>
            </a:extLst>
          </p:cNvPr>
          <p:cNvPicPr>
            <a:picLocks noGrp="1" noChangeAspect="1"/>
          </p:cNvPicPr>
          <p:nvPr>
            <p:ph type="pic" sz="quarter" idx="10"/>
          </p:nvPr>
        </p:nvPicPr>
        <p:blipFill>
          <a:blip r:embed="rId2"/>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Leichtere Bedienung und übersichtlichere Darstellung für alle Mitarbeitenden der Fachbereiche. Der wachsende Analysebedarf wird zuverlässig und zur vollen Zufriedenheit der Anwender*innen bedient.</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Rasche Implementierung und Umstellung auf das neue DWH im laufenden Betrieb, um Business Continuity für Fachbereiche jederzeit zu gewährleisten.</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dirty="0"/>
              <a:t>Verbesserung der Auswertungsinfrastruktur, Umstellung auf ein neues Data Warehouse, Anpassung und Optimierung von IBM Cognos Analytics.</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Versicherungsgesellschaft Sympany</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2"/>
                </a:solidFill>
              </a:rPr>
              <a:t>Versicherungen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3"/>
          <a:srcRect l="177" r="177"/>
          <a:stretch/>
        </p:blipFill>
        <p:spPr>
          <a:xfrm>
            <a:off x="765175" y="603250"/>
            <a:ext cx="1728788" cy="576263"/>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E9393F2C-7528-E596-02DB-A7335CACC477}"/>
              </a:ext>
            </a:extLst>
          </p:cNvPr>
          <p:cNvSpPr/>
          <p:nvPr/>
        </p:nvSpPr>
        <p:spPr>
          <a:xfrm>
            <a:off x="8233136" y="4179165"/>
            <a:ext cx="212659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04317B82-17BE-1D7C-8EC2-D91A39B94579}"/>
              </a:ext>
            </a:extLst>
          </p:cNvPr>
          <p:cNvSpPr txBox="1"/>
          <p:nvPr/>
        </p:nvSpPr>
        <p:spPr>
          <a:xfrm>
            <a:off x="8369703" y="4315910"/>
            <a:ext cx="1627149" cy="257369"/>
          </a:xfrm>
          <a:prstGeom prst="rect">
            <a:avLst/>
          </a:prstGeom>
          <a:noFill/>
        </p:spPr>
        <p:txBody>
          <a:bodyPr wrap="none" lIns="0" tIns="36000" rIns="216000" bIns="36000" rtlCol="0" anchor="ctr">
            <a:spAutoFit/>
          </a:bodyPr>
          <a:lstStyle/>
          <a:p>
            <a:r>
              <a:rPr lang="en-US" sz="1200" err="1">
                <a:solidFill>
                  <a:srgbClr val="FFFFFF"/>
                </a:solidFill>
                <a:cs typeface="Arial"/>
              </a:rPr>
              <a:t>Kundenzufriedenheit</a:t>
            </a:r>
            <a:endParaRPr lang="en-US" sz="1200">
              <a:solidFill>
                <a:srgbClr val="FFFFFF"/>
              </a:solidFill>
              <a:cs typeface="Arial"/>
            </a:endParaRPr>
          </a:p>
        </p:txBody>
      </p:sp>
      <p:sp>
        <p:nvSpPr>
          <p:cNvPr id="13" name="Rectangle 12">
            <a:extLst>
              <a:ext uri="{FF2B5EF4-FFF2-40B4-BE49-F238E27FC236}">
                <a16:creationId xmlns:a16="http://schemas.microsoft.com/office/drawing/2014/main" id="{7CD8B36C-C5D6-7467-FF5C-A8D8DDB260BB}"/>
              </a:ext>
            </a:extLst>
          </p:cNvPr>
          <p:cNvSpPr/>
          <p:nvPr/>
        </p:nvSpPr>
        <p:spPr>
          <a:xfrm>
            <a:off x="8233136" y="5663803"/>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17" name="TextBox 13">
            <a:extLst>
              <a:ext uri="{FF2B5EF4-FFF2-40B4-BE49-F238E27FC236}">
                <a16:creationId xmlns:a16="http://schemas.microsoft.com/office/drawing/2014/main" id="{1F44551F-B791-9670-1831-9A9F6E01A750}"/>
              </a:ext>
            </a:extLst>
          </p:cNvPr>
          <p:cNvSpPr txBox="1"/>
          <p:nvPr/>
        </p:nvSpPr>
        <p:spPr>
          <a:xfrm>
            <a:off x="8398578" y="5787949"/>
            <a:ext cx="1200751"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Kundennutzen</a:t>
            </a:r>
            <a:endParaRPr lang="en-US" sz="1200">
              <a:solidFill>
                <a:srgbClr val="FFFFFF"/>
              </a:solidFill>
              <a:cs typeface="Arial"/>
            </a:endParaRPr>
          </a:p>
        </p:txBody>
      </p:sp>
      <p:sp>
        <p:nvSpPr>
          <p:cNvPr id="23" name="Rectangle 14">
            <a:extLst>
              <a:ext uri="{FF2B5EF4-FFF2-40B4-BE49-F238E27FC236}">
                <a16:creationId xmlns:a16="http://schemas.microsoft.com/office/drawing/2014/main" id="{D82BBABE-1B09-D9CD-FCA0-E906AD09BB13}"/>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883FDE3D-922F-E4F2-D603-BCDC1A728CDE}"/>
              </a:ext>
            </a:extLst>
          </p:cNvPr>
          <p:cNvSpPr txBox="1"/>
          <p:nvPr/>
        </p:nvSpPr>
        <p:spPr>
          <a:xfrm>
            <a:off x="8369703" y="5049478"/>
            <a:ext cx="1859713"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Mitarbeiterzufriedenheit</a:t>
            </a:r>
            <a:endParaRPr lang="en-US" sz="1200">
              <a:solidFill>
                <a:srgbClr val="FFFFFF"/>
              </a:solidFill>
              <a:cs typeface="Arial"/>
            </a:endParaRPr>
          </a:p>
        </p:txBody>
      </p:sp>
    </p:spTree>
    <p:extLst>
      <p:ext uri="{BB962C8B-B14F-4D97-AF65-F5344CB8AC3E}">
        <p14:creationId xmlns:p14="http://schemas.microsoft.com/office/powerpoint/2010/main" val="958006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1">
            <a:extLst>
              <a:ext uri="{FF2B5EF4-FFF2-40B4-BE49-F238E27FC236}">
                <a16:creationId xmlns:a16="http://schemas.microsoft.com/office/drawing/2014/main" id="{E0D1CE35-E427-6FB7-4DFE-1AF652519CD1}"/>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de-DE" dirty="0"/>
              <a:t>valantic sorgt dafür, dass bei Evotec niemand lange nach Unternehmensdaten forschen muss.</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vert="horz" lIns="0" tIns="0" rIns="360000" bIns="0" rtlCol="0" anchor="t">
            <a:noAutofit/>
          </a:bodyPr>
          <a:lstStyle/>
          <a:p>
            <a:pPr marL="215900" lvl="1" indent="-215900"/>
            <a:r>
              <a:rPr lang="de-DE" dirty="0"/>
              <a:t>Das alte Finanzplanungs- und Reporting-System beim forschenden Biotech-Unternehmen Evotec war aufgrund von manuellen Datenerfassungsprozessen arbeitsaufwendig und fehleranfällig</a:t>
            </a:r>
          </a:p>
          <a:p>
            <a:pPr marL="215900" lvl="1" indent="-215900"/>
            <a:r>
              <a:rPr lang="de-DE" dirty="0"/>
              <a:t>Ein neues System sollte Unternehmensdaten zentral erfassen und den Planungsprozess beschleunigen</a:t>
            </a:r>
            <a:endParaRPr lang="de-DE" dirty="0">
              <a:cs typeface="Segoe UI"/>
            </a:endParaRPr>
          </a:p>
          <a:p>
            <a:pPr marL="215900" lvl="1" indent="-215900"/>
            <a:r>
              <a:rPr lang="de-DE" dirty="0"/>
              <a:t>Evotec führte nach einem Workshop IBM Cognos TM1 sowie IBM Cognos Business Intelligence ein</a:t>
            </a:r>
            <a:endParaRPr lang="de-DE" dirty="0">
              <a:cs typeface="Segoe UI"/>
            </a:endParaRPr>
          </a:p>
          <a:p>
            <a:pPr marL="215900" lvl="1" indent="-215900"/>
            <a:r>
              <a:rPr lang="de-DE" dirty="0"/>
              <a:t>Heute werden die Daten zentral aggregiert und im Browser angezeigt. Reporting- und Planungstools verfügen über aktuelle, einheitliche Informationen</a:t>
            </a:r>
          </a:p>
          <a:p>
            <a:pPr marL="0" lvl="1" indent="0">
              <a:buNone/>
            </a:pPr>
            <a:endParaRPr lang="de-DE" dirty="0">
              <a:cs typeface="Segoe UI"/>
            </a:endParaRPr>
          </a:p>
          <a:p>
            <a:pPr lvl="4"/>
            <a:r>
              <a:rPr lang="de-DE" dirty="0"/>
              <a:t>Das Forschen nach Unternehmensdaten gehört somit der Vergangenheit an.</a:t>
            </a:r>
            <a:endParaRPr lang="de-DE" dirty="0">
              <a:cs typeface="Segoe UI Semibold"/>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de-DE" dirty="0"/>
              <a:t>Evotec AG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solidFill>
                  <a:schemeClr val="tx2"/>
                </a:solidFill>
              </a:rPr>
              <a:t>Life science</a:t>
            </a:r>
          </a:p>
        </p:txBody>
      </p:sp>
      <p:sp>
        <p:nvSpPr>
          <p:cNvPr id="25" name="Bildplatzhalter 24">
            <a:extLst>
              <a:ext uri="{FF2B5EF4-FFF2-40B4-BE49-F238E27FC236}">
                <a16:creationId xmlns:a16="http://schemas.microsoft.com/office/drawing/2014/main" id="{C8B42578-E016-EAB8-7501-5F6BCFE7B22B}"/>
              </a:ext>
            </a:extLst>
          </p:cNvPr>
          <p:cNvSpPr>
            <a:spLocks noGrp="1"/>
          </p:cNvSpPr>
          <p:nvPr>
            <p:ph type="pic" sz="quarter" idx="66"/>
          </p:nvPr>
        </p:nvSpPr>
        <p:spPr/>
        <p:txBody>
          <a:bodyPr/>
          <a:lstStyle/>
          <a:p>
            <a:r>
              <a:rPr lang="de-DE"/>
              <a:t> </a:t>
            </a:r>
          </a:p>
        </p:txBody>
      </p:sp>
      <p:pic>
        <p:nvPicPr>
          <p:cNvPr id="31" name="Picture 98">
            <a:extLst>
              <a:ext uri="{FF2B5EF4-FFF2-40B4-BE49-F238E27FC236}">
                <a16:creationId xmlns:a16="http://schemas.microsoft.com/office/drawing/2014/main" id="{408BB751-4D7A-17B0-2ED7-DF20DFC1DFED}"/>
              </a:ext>
            </a:extLst>
          </p:cNvPr>
          <p:cNvPicPr>
            <a:picLocks noGrp="1" noChangeAspect="1"/>
          </p:cNvPicPr>
          <p:nvPr>
            <p:ph type="pic" sz="quarter" idx="46"/>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63" r="-5263"/>
          <a:stretch/>
        </p:blipFill>
        <p:spPr>
          <a:xfrm>
            <a:off x="6105525" y="603250"/>
            <a:ext cx="1728788" cy="576263"/>
          </a:xfrm>
          <a:prstGeom prst="rect">
            <a:avLst/>
          </a:prstGeom>
          <a:effectLst/>
        </p:spPr>
      </p:pic>
    </p:spTree>
    <p:extLst>
      <p:ext uri="{BB962C8B-B14F-4D97-AF65-F5344CB8AC3E}">
        <p14:creationId xmlns:p14="http://schemas.microsoft.com/office/powerpoint/2010/main" val="1775560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11">
            <a:extLst>
              <a:ext uri="{FF2B5EF4-FFF2-40B4-BE49-F238E27FC236}">
                <a16:creationId xmlns:a16="http://schemas.microsoft.com/office/drawing/2014/main" id="{AE952D8C-2CF6-6171-3119-6C2AECFF7261}"/>
              </a:ext>
            </a:extLst>
          </p:cNvPr>
          <p:cNvPicPr>
            <a:picLocks noGrp="1" noChangeAspect="1"/>
          </p:cNvPicPr>
          <p:nvPr>
            <p:ph type="pic" sz="quarter" idx="10"/>
          </p:nvPr>
        </p:nvPicPr>
        <p:blipFill>
          <a:blip r:embed="rId2"/>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185850"/>
            <a:ext cx="7175998" cy="1980000"/>
          </a:xfrm>
        </p:spPr>
        <p:txBody>
          <a:bodyPr/>
          <a:lstStyle/>
          <a:p>
            <a:r>
              <a:rPr lang="de-DE" sz="1200" dirty="0">
                <a:solidFill>
                  <a:schemeClr val="tx1"/>
                </a:solidFill>
              </a:rPr>
              <a:t>Mit Hilfe von valantic hat Evotec Planung, Reporting und Detailanalysen zuverlässiger, schneller und flexibler zur Hand. Einheitliche und aktuelle Kennzahlen und effiziente Szenarioanalysen und Simulationen werden durchgeführt. Controlling-Abteilung und Geschäftsführung können die Geschäftsentwicklung jederzeit überwachen und Risiken minimieren. Mit den </a:t>
            </a:r>
            <a:r>
              <a:rPr lang="de-DE" dirty="0">
                <a:solidFill>
                  <a:schemeClr val="tx1"/>
                </a:solidFill>
              </a:rPr>
              <a:t>IBM-Tools</a:t>
            </a:r>
            <a:r>
              <a:rPr lang="de-DE" sz="1200" dirty="0">
                <a:solidFill>
                  <a:schemeClr val="tx1"/>
                </a:solidFill>
              </a:rPr>
              <a:t> kann Evotec sicher planen, die Geschäftsentwicklung analysieren sowie Simulationen und Prognosen erstellen.</a:t>
            </a:r>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In einem Workshop überzeugte valantic die Evotec von IBM Cognos TM1 und IBM Cognos Business Intelligence.</a:t>
            </a:r>
            <a:endParaRPr lang="de-DE" sz="1400" dirty="0">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Als forschendes Biotechnologieunternehmen ist die Evotec auf die präzise Planung von Geschäft und Forschungsprojekten angewiesen. </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Evotec AG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2"/>
                </a:solidFill>
              </a:rPr>
              <a:t>Life sciencE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pic>
        <p:nvPicPr>
          <p:cNvPr id="23" name="Picture 98">
            <a:extLst>
              <a:ext uri="{FF2B5EF4-FFF2-40B4-BE49-F238E27FC236}">
                <a16:creationId xmlns:a16="http://schemas.microsoft.com/office/drawing/2014/main" id="{3F473DD2-05AD-3349-77C5-166438F370BC}"/>
              </a:ext>
            </a:extLst>
          </p:cNvPr>
          <p:cNvPicPr>
            <a:picLocks noGrp="1" noChangeAspect="1"/>
          </p:cNvPicPr>
          <p:nvPr>
            <p:ph type="pic" sz="quarter" idx="46"/>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5263" r="-5263"/>
          <a:stretch/>
        </p:blipFill>
        <p:spPr>
          <a:xfrm>
            <a:off x="765175" y="603250"/>
            <a:ext cx="1728788" cy="576263"/>
          </a:xfrm>
          <a:prstGeom prst="rect">
            <a:avLst/>
          </a:prstGeom>
          <a:effectLst/>
        </p:spPr>
      </p:pic>
    </p:spTree>
    <p:extLst>
      <p:ext uri="{BB962C8B-B14F-4D97-AF65-F5344CB8AC3E}">
        <p14:creationId xmlns:p14="http://schemas.microsoft.com/office/powerpoint/2010/main" val="3275666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EEE738D4-E1B8-4CCA-BC24-CA7F7C113285}"/>
              </a:ext>
            </a:extLst>
          </p:cNvPr>
          <p:cNvPicPr>
            <a:picLocks noGrp="1" noChangeAspect="1"/>
          </p:cNvPicPr>
          <p:nvPr>
            <p:ph type="pic" sz="quarter" idx="10"/>
          </p:nvPr>
        </p:nvPicPr>
        <p:blipFill>
          <a:blip r:embed="rId3"/>
          <a:srcRect l="8207" r="8207"/>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de-DE" dirty="0"/>
              <a:t>valantic sorgt dafür, dass Haushaltszahlen transparent werden und das Vertrauen der Bürger*innen </a:t>
            </a:r>
          </a:p>
          <a:p>
            <a:r>
              <a:rPr lang="de-DE" dirty="0"/>
              <a:t>wächst.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de-DE" dirty="0"/>
              <a:t>Der Finanz-Monitor des Ministeriums der Deutschsprachigen Gemeinschaft Ostbelgiens schafft maximale Transparenz</a:t>
            </a:r>
          </a:p>
          <a:p>
            <a:pPr lvl="1"/>
            <a:r>
              <a:rPr lang="de-DE" dirty="0"/>
              <a:t>Aktuelle Haushaltszahlen sind jederzeit und weltweit für Parlamentarier*innen und Bürger*innen einsehbar</a:t>
            </a:r>
          </a:p>
          <a:p>
            <a:pPr lvl="1"/>
            <a:r>
              <a:rPr lang="de-DE" dirty="0"/>
              <a:t>Zum Einsatz kam IBM Cognos Analytics auf Basis eines Data Warehouse</a:t>
            </a:r>
          </a:p>
          <a:p>
            <a:pPr lvl="1"/>
            <a:endParaRPr lang="de-DE" dirty="0"/>
          </a:p>
          <a:p>
            <a:pPr lvl="4"/>
            <a:r>
              <a:rPr lang="de-DE" dirty="0"/>
              <a:t>Detaillierte Einblicke in die Arbeit des Ministeriums stärken Vertrauen der Bürgerinnen und Bürger.</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de-DE" dirty="0"/>
              <a:t>Ministerium der Deutschsprachigen Gemeinschaft Ostbelgiens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solidFill>
                  <a:schemeClr val="tx2"/>
                </a:solidFill>
              </a:rPr>
              <a:t>Government / Public Services</a:t>
            </a:r>
          </a:p>
        </p:txBody>
      </p:sp>
      <p:sp>
        <p:nvSpPr>
          <p:cNvPr id="25" name="Bildplatzhalter 24">
            <a:extLst>
              <a:ext uri="{FF2B5EF4-FFF2-40B4-BE49-F238E27FC236}">
                <a16:creationId xmlns:a16="http://schemas.microsoft.com/office/drawing/2014/main" id="{7A950352-131C-0B8C-E48F-78A1ACF550EF}"/>
              </a:ext>
            </a:extLst>
          </p:cNvPr>
          <p:cNvSpPr>
            <a:spLocks noGrp="1"/>
          </p:cNvSpPr>
          <p:nvPr>
            <p:ph type="pic" sz="quarter" idx="66"/>
          </p:nvPr>
        </p:nvSpPr>
        <p:spPr/>
        <p:txBody>
          <a:bodyPr/>
          <a:lstStyle/>
          <a:p>
            <a:r>
              <a:rPr lang="de-DE"/>
              <a:t> </a:t>
            </a:r>
          </a:p>
        </p:txBody>
      </p:sp>
      <p:pic>
        <p:nvPicPr>
          <p:cNvPr id="13" name="Bildplatzhalter 6">
            <a:extLst>
              <a:ext uri="{FF2B5EF4-FFF2-40B4-BE49-F238E27FC236}">
                <a16:creationId xmlns:a16="http://schemas.microsoft.com/office/drawing/2014/main" id="{ACD176BD-AE50-03C3-02E5-8F8556A2C39E}"/>
              </a:ext>
            </a:extLst>
          </p:cNvPr>
          <p:cNvPicPr>
            <a:picLocks noGrp="1" noChangeAspect="1"/>
          </p:cNvPicPr>
          <p:nvPr>
            <p:ph type="pic" sz="quarter" idx="46"/>
          </p:nvPr>
        </p:nvPicPr>
        <p:blipFill>
          <a:blip r:embed="rId4"/>
          <a:srcRect t="22917" b="22917"/>
          <a:stretch/>
        </p:blipFill>
        <p:spPr>
          <a:xfrm>
            <a:off x="6106302" y="603936"/>
            <a:ext cx="1728000" cy="576000"/>
          </a:xfrm>
        </p:spPr>
      </p:pic>
    </p:spTree>
    <p:extLst>
      <p:ext uri="{BB962C8B-B14F-4D97-AF65-F5344CB8AC3E}">
        <p14:creationId xmlns:p14="http://schemas.microsoft.com/office/powerpoint/2010/main" val="3525371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0FD86FA9-7C2A-2732-9E56-0045E76971A9}"/>
              </a:ext>
            </a:extLst>
          </p:cNvPr>
          <p:cNvPicPr>
            <a:picLocks noGrp="1" noChangeAspect="1"/>
          </p:cNvPicPr>
          <p:nvPr>
            <p:ph type="pic" sz="quarter" idx="10"/>
          </p:nvPr>
        </p:nvPicPr>
        <p:blipFill>
          <a:blip r:embed="rId2"/>
          <a:srcRect l="40" r="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185850"/>
            <a:ext cx="7175998" cy="1980000"/>
          </a:xfrm>
        </p:spPr>
        <p:txBody>
          <a:bodyPr/>
          <a:lstStyle/>
          <a:p>
            <a:r>
              <a:rPr lang="de-DE" sz="1200" dirty="0">
                <a:solidFill>
                  <a:schemeClr val="tx1"/>
                </a:solidFill>
              </a:rPr>
              <a:t>Der Finanz-Monitor als modernes Instrument der politischen Vertrauensbildung ist visuell ansprechend sowie für jede*n einfach, intuitiv und interaktiv zu bedienen.</a:t>
            </a:r>
            <a:endParaRPr lang="de-DE" sz="12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Der Finanz-Monitor sollte Transparenz über Haushaltszahlen für Parlamentarier*innen und Bürger*innen schaffen.</a:t>
            </a:r>
            <a:endParaRPr lang="de-DE" sz="12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Zahlreiche Vertrauenskrisen – z. B. die Finanzkrise – haben die Vertrauenskultur in Europa beschädigt.</a:t>
            </a:r>
            <a:endParaRPr lang="de-DE" sz="1200" dirty="0">
              <a:solidFill>
                <a:schemeClr val="tx1"/>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Ministerium der Deutschsprachigen Gemeinschaft Ostbelgiens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2"/>
                </a:solidFill>
              </a:rPr>
              <a:t>Government / Public Services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pic>
        <p:nvPicPr>
          <p:cNvPr id="23" name="Bildplatzhalter 6">
            <a:extLst>
              <a:ext uri="{FF2B5EF4-FFF2-40B4-BE49-F238E27FC236}">
                <a16:creationId xmlns:a16="http://schemas.microsoft.com/office/drawing/2014/main" id="{AAEE421E-6325-ED7A-DA5E-647D0C93ECFC}"/>
              </a:ext>
            </a:extLst>
          </p:cNvPr>
          <p:cNvPicPr>
            <a:picLocks noGrp="1" noChangeAspect="1"/>
          </p:cNvPicPr>
          <p:nvPr>
            <p:ph type="pic" sz="quarter" idx="46"/>
          </p:nvPr>
        </p:nvPicPr>
        <p:blipFill>
          <a:blip r:embed="rId11"/>
          <a:srcRect t="22917" b="22917"/>
          <a:stretch/>
        </p:blipFill>
        <p:spPr>
          <a:xfrm>
            <a:off x="765175" y="603250"/>
            <a:ext cx="1728788" cy="576263"/>
          </a:xfrm>
        </p:spPr>
      </p:pic>
    </p:spTree>
    <p:extLst>
      <p:ext uri="{BB962C8B-B14F-4D97-AF65-F5344CB8AC3E}">
        <p14:creationId xmlns:p14="http://schemas.microsoft.com/office/powerpoint/2010/main" val="364340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81C3785F-EDAB-609E-3117-94EB417BA397}"/>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Peter Jensen „feine Pinkel“ feiner pinkeln.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Einführung einer Business-Analytics Lösung von IBM beim Hamburger Sanitär-Großhändler</a:t>
            </a:r>
          </a:p>
          <a:p>
            <a:pPr lvl="1"/>
            <a:r>
              <a:rPr lang="de-DE" dirty="0"/>
              <a:t>3.500 Handwerker*innen zwischen Sylt und Stralsund profitieren von transparenten Reports und verbesserten Absatzplänen </a:t>
            </a:r>
          </a:p>
          <a:p>
            <a:pPr lvl="1"/>
            <a:r>
              <a:rPr lang="de-DE" dirty="0"/>
              <a:t>Informationen können systemübergreifend miteinander verknüpft und ausgewertet werden</a:t>
            </a:r>
          </a:p>
          <a:p>
            <a:pPr lvl="1"/>
            <a:r>
              <a:rPr lang="de-DE" dirty="0"/>
              <a:t>Ca. 50 detaillierte Umsatz- und Verkaufsberichte erlauben eine genauere Datenauswertung</a:t>
            </a:r>
          </a:p>
          <a:p>
            <a:pPr lvl="1"/>
            <a:endParaRPr lang="de-DE" dirty="0"/>
          </a:p>
          <a:p>
            <a:pPr lvl="4"/>
            <a:r>
              <a:rPr lang="de-DE" dirty="0"/>
              <a:t>So pinkeln „feine Pinkel“ jetzt noch feiner.</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Großhändler Peter Jensen setzt auf IBM Cognos Business Analytics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Großhandel</a:t>
            </a:r>
          </a:p>
          <a:p>
            <a:endParaRPr lang="de-DE"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1">
            <a:extLst>
              <a:ext uri="{FF2B5EF4-FFF2-40B4-BE49-F238E27FC236}">
                <a16:creationId xmlns:a16="http://schemas.microsoft.com/office/drawing/2014/main" id="{4C9E4533-DFB1-BCCB-167B-CFD0918B0F9A}"/>
              </a:ext>
            </a:extLst>
          </p:cNvPr>
          <p:cNvPicPr>
            <a:picLocks noGrp="1" noChangeAspect="1"/>
          </p:cNvPicPr>
          <p:nvPr>
            <p:ph type="pic" sz="quarter" idx="46"/>
          </p:nvPr>
        </p:nvPicPr>
        <p:blipFill rotWithShape="1">
          <a:blip r:embed="rId4"/>
          <a:srcRect l="-41379" r="-41379"/>
          <a:stretch/>
        </p:blipFill>
        <p:spPr>
          <a:xfrm>
            <a:off x="6105525" y="603250"/>
            <a:ext cx="1728788" cy="576263"/>
          </a:xfrm>
        </p:spPr>
      </p:pic>
    </p:spTree>
    <p:extLst>
      <p:ext uri="{BB962C8B-B14F-4D97-AF65-F5344CB8AC3E}">
        <p14:creationId xmlns:p14="http://schemas.microsoft.com/office/powerpoint/2010/main" val="200567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206BCD5E-9EC3-3357-9CF4-186A70BC0592}"/>
              </a:ext>
            </a:extLst>
          </p:cNvPr>
          <p:cNvSpPr>
            <a:spLocks noGrp="1"/>
          </p:cNvSpPr>
          <p:nvPr>
            <p:ph type="body" sz="quarter" idx="14"/>
          </p:nvPr>
        </p:nvSpPr>
        <p:spPr>
          <a:xfrm>
            <a:off x="1979999" y="2545091"/>
            <a:ext cx="6840000" cy="3600000"/>
          </a:xfrm>
        </p:spPr>
        <p:txBody>
          <a:bodyPr vert="horz" lIns="0" tIns="0" rIns="0" bIns="0" rtlCol="0" anchor="t">
            <a:noAutofit/>
          </a:bodyPr>
          <a:lstStyle/>
          <a:p>
            <a:pPr lvl="1" defTabSz="388938">
              <a:tabLst>
                <a:tab pos="355600" algn="l"/>
                <a:tab pos="896938" algn="l"/>
              </a:tabLst>
            </a:pPr>
            <a:r>
              <a:rPr lang="de-DE" dirty="0"/>
              <a:t>Slide 04	|	Digital Strategy &amp; Analytics</a:t>
            </a:r>
          </a:p>
          <a:p>
            <a:pPr lvl="1" defTabSz="388938">
              <a:tabLst>
                <a:tab pos="355600" algn="l"/>
                <a:tab pos="896938" algn="l"/>
              </a:tabLst>
            </a:pPr>
            <a:r>
              <a:rPr lang="de-DE" dirty="0"/>
              <a:t>Slide 33	|	SAP Services</a:t>
            </a:r>
          </a:p>
          <a:p>
            <a:pPr lvl="1" defTabSz="388938">
              <a:tabLst>
                <a:tab pos="355600" algn="l"/>
                <a:tab pos="896938" algn="l"/>
              </a:tabLst>
            </a:pPr>
            <a:r>
              <a:rPr lang="de-DE" dirty="0"/>
              <a:t>Slide 59	|	Smart Industries</a:t>
            </a:r>
          </a:p>
          <a:p>
            <a:pPr lvl="1" defTabSz="388938">
              <a:tabLst>
                <a:tab pos="355600" algn="l"/>
                <a:tab pos="896938" algn="l"/>
              </a:tabLst>
            </a:pPr>
            <a:r>
              <a:rPr lang="de-DE" dirty="0"/>
              <a:t>Slide 82	|	Customer Experience</a:t>
            </a:r>
          </a:p>
          <a:p>
            <a:pPr lvl="1" defTabSz="388938">
              <a:tabLst>
                <a:tab pos="355600" algn="l"/>
                <a:tab pos="896938" algn="l"/>
              </a:tabLst>
            </a:pPr>
            <a:r>
              <a:rPr lang="de-DE" dirty="0"/>
              <a:t>Slide 129	|	Weitere Referenzen</a:t>
            </a:r>
          </a:p>
        </p:txBody>
      </p:sp>
      <p:sp>
        <p:nvSpPr>
          <p:cNvPr id="6" name="Titel 5">
            <a:extLst>
              <a:ext uri="{FF2B5EF4-FFF2-40B4-BE49-F238E27FC236}">
                <a16:creationId xmlns:a16="http://schemas.microsoft.com/office/drawing/2014/main" id="{B65E98FE-73B0-50CD-23F5-BC4A9142F18D}"/>
              </a:ext>
            </a:extLst>
          </p:cNvPr>
          <p:cNvSpPr>
            <a:spLocks noGrp="1"/>
          </p:cNvSpPr>
          <p:nvPr>
            <p:ph type="title"/>
          </p:nvPr>
        </p:nvSpPr>
        <p:spPr>
          <a:xfrm>
            <a:off x="1979999" y="1476000"/>
            <a:ext cx="6840000" cy="468000"/>
          </a:xfrm>
        </p:spPr>
        <p:txBody>
          <a:bodyPr/>
          <a:lstStyle/>
          <a:p>
            <a:r>
              <a:rPr lang="de-DE" dirty="0"/>
              <a:t>Inhaltsverzeichnis</a:t>
            </a:r>
          </a:p>
        </p:txBody>
      </p:sp>
    </p:spTree>
    <p:extLst>
      <p:ext uri="{BB962C8B-B14F-4D97-AF65-F5344CB8AC3E}">
        <p14:creationId xmlns:p14="http://schemas.microsoft.com/office/powerpoint/2010/main" val="922700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5">
            <a:extLst>
              <a:ext uri="{FF2B5EF4-FFF2-40B4-BE49-F238E27FC236}">
                <a16:creationId xmlns:a16="http://schemas.microsoft.com/office/drawing/2014/main" id="{2F38D92F-BF9B-D6D8-382A-83B7592D6BAE}"/>
              </a:ext>
            </a:extLst>
          </p:cNvPr>
          <p:cNvPicPr>
            <a:picLocks noGrp="1" noChangeAspect="1"/>
          </p:cNvPicPr>
          <p:nvPr>
            <p:ph type="pic" sz="quarter" idx="10"/>
          </p:nvPr>
        </p:nvPicPr>
        <p:blipFill>
          <a:blip r:embed="rId2"/>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5" y="4185850"/>
            <a:ext cx="7163999" cy="1980000"/>
          </a:xfrm>
        </p:spPr>
        <p:txBody>
          <a:bodyPr/>
          <a:lstStyle/>
          <a:p>
            <a:r>
              <a:rPr lang="de-DE" sz="1200" dirty="0">
                <a:solidFill>
                  <a:sysClr val="windowText" lastClr="000000"/>
                </a:solidFill>
              </a:rPr>
              <a:t>Mit der Cognos-Datenbank verknüpft das Unternehmen sein CRM-System mit der Warenwirtschaft und erstellt rund 50 detaillierte Umsatz- und Verkaufsberichte. Durch die genauere Datenauswertung konnten Kosten durch Warenrücksendungen deutlich verringert werden. Die Wirtschaftlichkeit eines jeden Kunden lässt sich mit dem Programm ermitteln. Künftig soll ebenfalls der Einkauf mit der Software optimiert werden.</a:t>
            </a:r>
            <a:endParaRPr lang="de-DE" sz="1400" dirty="0">
              <a:solidFill>
                <a:sysClr val="windowText" lastClr="000000"/>
              </a:solidFill>
            </a:endParaRPr>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rgbClr val="000000"/>
                </a:solidFill>
              </a:rPr>
              <a:t>In Zusammenarbeit mit den BA-Spezialist*innen von valantic führte Peter Jensen IBM Cognos Business Analytics ein. </a:t>
            </a:r>
            <a:endParaRPr lang="de-DE" sz="1400" dirty="0">
              <a:solidFill>
                <a:srgbClr val="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ysClr val="windowText" lastClr="000000"/>
                </a:solidFill>
              </a:rPr>
              <a:t>Peter Jensen stand vor der Einführung eines neuen CRM-Systems und benötigte eine agile Planungs- und Analyselösung, die schnell und flexibel Antworten auf bislang noch nicht definierte Fragestellungen gibt.</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Großhändler Peter Jensen setzt auf</a:t>
            </a:r>
            <a:br>
              <a:rPr lang="de-DE" dirty="0"/>
            </a:br>
            <a:r>
              <a:rPr lang="de-DE" dirty="0"/>
              <a:t>IBM Cognos Business Analytics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Großhandel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pic>
        <p:nvPicPr>
          <p:cNvPr id="17" name="Bildplatzhalter 11">
            <a:extLst>
              <a:ext uri="{FF2B5EF4-FFF2-40B4-BE49-F238E27FC236}">
                <a16:creationId xmlns:a16="http://schemas.microsoft.com/office/drawing/2014/main" id="{5881498B-DEEC-B112-C2AD-90AD87F1B0A3}"/>
              </a:ext>
            </a:extLst>
          </p:cNvPr>
          <p:cNvPicPr>
            <a:picLocks noGrp="1" noChangeAspect="1"/>
          </p:cNvPicPr>
          <p:nvPr>
            <p:ph type="pic" sz="quarter" idx="46"/>
          </p:nvPr>
        </p:nvPicPr>
        <p:blipFill rotWithShape="1">
          <a:blip r:embed="rId11"/>
          <a:srcRect l="-41379" r="-41379"/>
          <a:stretch/>
        </p:blipFill>
        <p:spPr>
          <a:xfrm>
            <a:off x="765175" y="603250"/>
            <a:ext cx="1728788" cy="576263"/>
          </a:xfrm>
        </p:spPr>
      </p:pic>
    </p:spTree>
    <p:extLst>
      <p:ext uri="{BB962C8B-B14F-4D97-AF65-F5344CB8AC3E}">
        <p14:creationId xmlns:p14="http://schemas.microsoft.com/office/powerpoint/2010/main" val="73821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D8E4522A-1812-88E9-9A5E-EEE0B281E56C}"/>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der AOK Nieder-sachsen die Business Intelligence stimmt.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Im Rahmen eines anspruchsvollen BI-Projekts baute die AOK Niedersachsen eine umfassende Datenbank über alle Geschäftsprozesse und Fachbereiche auf</a:t>
            </a:r>
          </a:p>
          <a:p>
            <a:pPr lvl="1"/>
            <a:r>
              <a:rPr lang="de-DE" dirty="0"/>
              <a:t>Parallel realisierte die AOK ein BI-System auf Basis von IBM Cognos für alle Steuerungs- und Controlling-Prozesse, inkl. Planung, Reporting, Analyse und Prognose</a:t>
            </a:r>
          </a:p>
          <a:p>
            <a:pPr lvl="1"/>
            <a:r>
              <a:rPr lang="de-DE" dirty="0"/>
              <a:t>valantic unterstützte die AOK bei der Entwicklung und Installation des komplexen BI-Systems</a:t>
            </a:r>
          </a:p>
          <a:p>
            <a:pPr lvl="1"/>
            <a:r>
              <a:rPr lang="de-DE" dirty="0"/>
              <a:t>Rund 750 Mitarbeitende greifen heute – teils mobil – auf grafische Dashboards und Analysen zu</a:t>
            </a:r>
          </a:p>
          <a:p>
            <a:pPr marL="0" lvl="1" indent="0">
              <a:buNone/>
            </a:pPr>
            <a:endParaRPr lang="de-DE" dirty="0"/>
          </a:p>
          <a:p>
            <a:pPr lvl="4"/>
            <a:r>
              <a:rPr lang="de-DE" dirty="0"/>
              <a:t>So verfügt die AOK stets über aktuelle Informationen zur effektiven Prozess-Steuerung.</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AOK Niedersachsen – betreut mehr als 27 Millionen Versicherte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Versicherungen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0">
            <a:extLst>
              <a:ext uri="{FF2B5EF4-FFF2-40B4-BE49-F238E27FC236}">
                <a16:creationId xmlns:a16="http://schemas.microsoft.com/office/drawing/2014/main" id="{48726283-5418-9B0A-A297-83DE341D8160}"/>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3617549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a:extLst>
              <a:ext uri="{FF2B5EF4-FFF2-40B4-BE49-F238E27FC236}">
                <a16:creationId xmlns:a16="http://schemas.microsoft.com/office/drawing/2014/main" id="{55BA5B81-EA92-3390-BE7D-1969873A45D8}"/>
              </a:ext>
            </a:extLst>
          </p:cNvPr>
          <p:cNvPicPr>
            <a:picLocks noGrp="1" noChangeAspect="1"/>
          </p:cNvPicPr>
          <p:nvPr>
            <p:ph type="pic" sz="quarter" idx="10"/>
          </p:nvPr>
        </p:nvPicPr>
        <p:blipFill>
          <a:blip r:embed="rId2"/>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lIns="216000" rIns="36000"/>
          <a:lstStyle/>
          <a:p>
            <a:r>
              <a:rPr lang="de-DE" dirty="0"/>
              <a:t>Die AOK profitiert von einer fundierten Ent-scheidungsfindung dank einfachem Zugriff auf Analysen und Dashboards, einer hohe User-Akzeptanz,  Reduzierung der Speicher und verringerter Entwicklungs- und Adminzeiten.</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ysClr val="windowText" lastClr="000000"/>
                </a:solidFill>
              </a:rPr>
              <a:t>Mithilfe von IBM Cognos greifen etwa 750 Anwender*innen – vom Vorstand bis zu den Sachbearbeiter*innen – über grafische Dashboards auf relevante Kennzahlen zu.</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lIns="252000"/>
          <a:lstStyle/>
          <a:p>
            <a:r>
              <a:rPr lang="de-DE" sz="1200" dirty="0">
                <a:solidFill>
                  <a:sysClr val="windowText" lastClr="000000"/>
                </a:solidFill>
              </a:rPr>
              <a:t>Für die effiziente Unternehmenssteuerung benötigte die AOK eine einheitliche Daten-basis über alle Geschäftsprozesse. 11.000 Datenfelder, über 500 Tabellen und mehr als 3,5 Milliarden Datensätze werden verarbeitet.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AOK Niedersachsen – betreut mehr als 27 Millionen Versicherte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Versicherungen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5">
            <a:extLst>
              <a:ext uri="{96DAC541-7B7A-43D3-8B79-37D633B846F1}">
                <asvg:svgBlip xmlns:asvg="http://schemas.microsoft.com/office/drawing/2016/SVG/main" r:embed="rId6"/>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7">
            <a:extLst>
              <a:ext uri="{96DAC541-7B7A-43D3-8B79-37D633B846F1}">
                <asvg:svgBlip xmlns:asvg="http://schemas.microsoft.com/office/drawing/2016/SVG/main" r:embed="rId8"/>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9">
            <a:extLst>
              <a:ext uri="{96DAC541-7B7A-43D3-8B79-37D633B846F1}">
                <asvg:svgBlip xmlns:asvg="http://schemas.microsoft.com/office/drawing/2016/SVG/main" r:embed="rId10"/>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C5421396-CC73-EC2B-C8C7-BE96FD679735}"/>
              </a:ext>
            </a:extLst>
          </p:cNvPr>
          <p:cNvSpPr/>
          <p:nvPr/>
        </p:nvSpPr>
        <p:spPr>
          <a:xfrm>
            <a:off x="8233136" y="4179165"/>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2E19A5FC-3D30-2C96-3F7B-2A8A55E03901}"/>
              </a:ext>
            </a:extLst>
          </p:cNvPr>
          <p:cNvSpPr txBox="1"/>
          <p:nvPr/>
        </p:nvSpPr>
        <p:spPr>
          <a:xfrm>
            <a:off x="8369703" y="4315910"/>
            <a:ext cx="2367737" cy="257369"/>
          </a:xfrm>
          <a:prstGeom prst="rect">
            <a:avLst/>
          </a:prstGeom>
          <a:noFill/>
        </p:spPr>
        <p:txBody>
          <a:bodyPr wrap="none" lIns="0" tIns="36000" rIns="216000" bIns="36000" rtlCol="0" anchor="ctr">
            <a:spAutoFit/>
          </a:bodyPr>
          <a:lstStyle/>
          <a:p>
            <a:r>
              <a:rPr lang="en-US" sz="1200" err="1">
                <a:solidFill>
                  <a:srgbClr val="FFFFFF"/>
                </a:solidFill>
                <a:cs typeface="Arial"/>
              </a:rPr>
              <a:t>Schnelle</a:t>
            </a:r>
            <a:r>
              <a:rPr lang="en-US" sz="1200">
                <a:solidFill>
                  <a:srgbClr val="FFFFFF"/>
                </a:solidFill>
                <a:cs typeface="Arial"/>
              </a:rPr>
              <a:t> </a:t>
            </a:r>
            <a:r>
              <a:rPr lang="en-US" sz="1200" err="1">
                <a:solidFill>
                  <a:srgbClr val="FFFFFF"/>
                </a:solidFill>
                <a:cs typeface="Arial"/>
              </a:rPr>
              <a:t>Entscheidungsfindung</a:t>
            </a:r>
            <a:endParaRPr lang="en-US" sz="1200">
              <a:solidFill>
                <a:srgbClr val="FFFFFF"/>
              </a:solidFill>
              <a:cs typeface="Arial"/>
            </a:endParaRPr>
          </a:p>
        </p:txBody>
      </p:sp>
      <p:sp>
        <p:nvSpPr>
          <p:cNvPr id="13" name="Rectangle 12">
            <a:extLst>
              <a:ext uri="{FF2B5EF4-FFF2-40B4-BE49-F238E27FC236}">
                <a16:creationId xmlns:a16="http://schemas.microsoft.com/office/drawing/2014/main" id="{5DF28329-50F6-B101-1214-6C18DFADA44A}"/>
              </a:ext>
            </a:extLst>
          </p:cNvPr>
          <p:cNvSpPr/>
          <p:nvPr/>
        </p:nvSpPr>
        <p:spPr>
          <a:xfrm>
            <a:off x="8233137" y="5663803"/>
            <a:ext cx="212660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17" name="TextBox 13">
            <a:extLst>
              <a:ext uri="{FF2B5EF4-FFF2-40B4-BE49-F238E27FC236}">
                <a16:creationId xmlns:a16="http://schemas.microsoft.com/office/drawing/2014/main" id="{10599B68-DB90-3D68-1494-D2A372B8E4B1}"/>
              </a:ext>
            </a:extLst>
          </p:cNvPr>
          <p:cNvSpPr txBox="1"/>
          <p:nvPr/>
        </p:nvSpPr>
        <p:spPr>
          <a:xfrm>
            <a:off x="8398578" y="5787949"/>
            <a:ext cx="1609068"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rPr>
              <a:t>Speicherreduzierung</a:t>
            </a:r>
            <a:endParaRPr lang="en-US" sz="1200">
              <a:solidFill>
                <a:srgbClr val="FFFFFF"/>
              </a:solidFill>
              <a:cs typeface="Arial"/>
            </a:endParaRPr>
          </a:p>
        </p:txBody>
      </p:sp>
      <p:sp>
        <p:nvSpPr>
          <p:cNvPr id="23" name="Rectangle 14">
            <a:extLst>
              <a:ext uri="{FF2B5EF4-FFF2-40B4-BE49-F238E27FC236}">
                <a16:creationId xmlns:a16="http://schemas.microsoft.com/office/drawing/2014/main" id="{1A791778-221B-64E9-ADF5-A38EDB04D7B4}"/>
              </a:ext>
            </a:extLst>
          </p:cNvPr>
          <p:cNvSpPr/>
          <p:nvPr/>
        </p:nvSpPr>
        <p:spPr>
          <a:xfrm>
            <a:off x="8233136" y="4925332"/>
            <a:ext cx="32072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3381F77D-D267-95B6-D151-A8E3B436E11E}"/>
              </a:ext>
            </a:extLst>
          </p:cNvPr>
          <p:cNvSpPr txBox="1"/>
          <p:nvPr/>
        </p:nvSpPr>
        <p:spPr>
          <a:xfrm>
            <a:off x="8369703" y="5049478"/>
            <a:ext cx="2174286"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rPr>
              <a:t>Geschwindigkeitssteigerung</a:t>
            </a:r>
            <a:endParaRPr lang="en-US" sz="1200">
              <a:solidFill>
                <a:srgbClr val="FFFFFF"/>
              </a:solidFill>
              <a:cs typeface="Arial"/>
            </a:endParaRPr>
          </a:p>
        </p:txBody>
      </p:sp>
      <p:pic>
        <p:nvPicPr>
          <p:cNvPr id="33" name="Bildplatzhalter 10">
            <a:extLst>
              <a:ext uri="{FF2B5EF4-FFF2-40B4-BE49-F238E27FC236}">
                <a16:creationId xmlns:a16="http://schemas.microsoft.com/office/drawing/2014/main" id="{B96CB1A8-E2C8-06C1-6406-ABB410F5E6A3}"/>
              </a:ext>
            </a:extLst>
          </p:cNvPr>
          <p:cNvPicPr>
            <a:picLocks noGrp="1" noChangeAspect="1"/>
          </p:cNvPicPr>
          <p:nvPr>
            <p:ph type="pic" sz="quarter" idx="46"/>
          </p:nvPr>
        </p:nvPicPr>
        <p:blipFill rotWithShape="1">
          <a:blip r:embed="rId11"/>
          <a:srcRect l="-8373" t="18060" r="-8373" b="18060"/>
          <a:stretch/>
        </p:blipFill>
        <p:spPr>
          <a:xfrm>
            <a:off x="765175" y="603250"/>
            <a:ext cx="1728788" cy="576263"/>
          </a:xfrm>
        </p:spPr>
      </p:pic>
    </p:spTree>
    <p:extLst>
      <p:ext uri="{BB962C8B-B14F-4D97-AF65-F5344CB8AC3E}">
        <p14:creationId xmlns:p14="http://schemas.microsoft.com/office/powerpoint/2010/main" val="2271037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de-DE" dirty="0"/>
              <a:t>Referenzen</a:t>
            </a:r>
          </a:p>
        </p:txBody>
      </p:sp>
      <p:sp>
        <p:nvSpPr>
          <p:cNvPr id="7" name="Textplatzhalter 6">
            <a:extLst>
              <a:ext uri="{FF2B5EF4-FFF2-40B4-BE49-F238E27FC236}">
                <a16:creationId xmlns:a16="http://schemas.microsoft.com/office/drawing/2014/main" id="{5858F900-3FB0-FA36-EFB5-0D78D5A60A65}"/>
              </a:ext>
            </a:extLst>
          </p:cNvPr>
          <p:cNvSpPr>
            <a:spLocks noGrp="1"/>
          </p:cNvSpPr>
          <p:nvPr>
            <p:ph type="body" idx="13"/>
          </p:nvPr>
        </p:nvSpPr>
        <p:spPr/>
        <p:txBody>
          <a:bodyPr/>
          <a:lstStyle/>
          <a:p>
            <a:r>
              <a:rPr lang="de-DE" dirty="0"/>
              <a:t>SAP Services</a:t>
            </a:r>
          </a:p>
        </p:txBody>
      </p:sp>
    </p:spTree>
    <p:extLst>
      <p:ext uri="{BB962C8B-B14F-4D97-AF65-F5344CB8AC3E}">
        <p14:creationId xmlns:p14="http://schemas.microsoft.com/office/powerpoint/2010/main" val="1508656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8582" t="-148" r="34220" b="10032"/>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de-DE" dirty="0"/>
              <a:t>valantic sorgt dafür, dass </a:t>
            </a:r>
            <a:r>
              <a:rPr lang="de-DE"/>
              <a:t>Gira die </a:t>
            </a:r>
            <a:r>
              <a:rPr lang="de-DE" dirty="0"/>
              <a:t>digitale </a:t>
            </a:r>
            <a:r>
              <a:rPr lang="de-DE"/>
              <a:t>Transformation auch intern erfolgreich </a:t>
            </a:r>
            <a:r>
              <a:rPr lang="de-DE" dirty="0"/>
              <a:t>vorantreibt.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t>Gebäudesteuerung</a:t>
            </a:r>
          </a:p>
        </p:txBody>
      </p:sp>
      <p:sp>
        <p:nvSpPr>
          <p:cNvPr id="67" name="Bildplatzhalter 66">
            <a:extLst>
              <a:ext uri="{FF2B5EF4-FFF2-40B4-BE49-F238E27FC236}">
                <a16:creationId xmlns:a16="http://schemas.microsoft.com/office/drawing/2014/main" id="{8970CC67-BA0E-62EC-031A-7EB4D347C055}"/>
              </a:ext>
            </a:extLst>
          </p:cNvPr>
          <p:cNvSpPr>
            <a:spLocks noGrp="1"/>
          </p:cNvSpPr>
          <p:nvPr>
            <p:ph type="pic" sz="quarter" idx="66"/>
          </p:nvPr>
        </p:nvSpPr>
        <p:spPr/>
        <p:txBody>
          <a:bodyPr/>
          <a:lstStyle/>
          <a:p>
            <a:r>
              <a:rPr lang="de-DE" dirty="0"/>
              <a:t> </a:t>
            </a:r>
          </a:p>
        </p:txBody>
      </p:sp>
      <p:pic>
        <p:nvPicPr>
          <p:cNvPr id="69" name="Bildplatzhalter 68">
            <a:extLst>
              <a:ext uri="{FF2B5EF4-FFF2-40B4-BE49-F238E27FC236}">
                <a16:creationId xmlns:a16="http://schemas.microsoft.com/office/drawing/2014/main" id="{6BFD43A9-AAE5-4E75-0365-B301B2DCED66}"/>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12500" b="-12500"/>
          <a:stretch/>
        </p:blipFill>
        <p:spPr/>
      </p:pic>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vert="horz" lIns="0" tIns="0" rIns="360000" bIns="0" rtlCol="0" anchor="t">
            <a:noAutofit/>
          </a:bodyPr>
          <a:lstStyle/>
          <a:p>
            <a:pPr lvl="4"/>
            <a:r>
              <a:rPr lang="de-DE" dirty="0"/>
              <a:t>Gira schaltet mit der </a:t>
            </a:r>
            <a:r>
              <a:rPr lang="de-DE" dirty="0" err="1"/>
              <a:t>Brownfield</a:t>
            </a:r>
            <a:r>
              <a:rPr lang="de-DE" dirty="0"/>
              <a:t>-Migration auf SAP S/4HANA und dem Berichtswesen in der SAP Analytics Cloud den Digitalisierungsturbo ein.</a:t>
            </a:r>
          </a:p>
          <a:p>
            <a:pPr lvl="1"/>
            <a:r>
              <a:rPr lang="de-DE" dirty="0"/>
              <a:t>Gira mit Sitz in Radevormwald ist ein führender Anbieter für elektrotechnische und vernetzte Gebäudesteuerungssysteme und gehört zu den Smartbuilding-Pionieren.</a:t>
            </a:r>
          </a:p>
          <a:p>
            <a:pPr lvl="1"/>
            <a:r>
              <a:rPr lang="de-DE" dirty="0"/>
              <a:t>Für das SAP Anwenderunternehmen stand die Migration auf SAP S/4HANA an. Hierfür wurde auch ein neues Reporting-Tool für das Tagesberichtswesen gesucht.</a:t>
            </a:r>
          </a:p>
          <a:p>
            <a:pPr lvl="1"/>
            <a:r>
              <a:rPr lang="de-DE" dirty="0"/>
              <a:t>Gira entschied sich eine SAP S/4HANA </a:t>
            </a:r>
            <a:r>
              <a:rPr lang="de-DE" dirty="0" err="1"/>
              <a:t>Conversion</a:t>
            </a:r>
            <a:r>
              <a:rPr lang="de-DE" dirty="0"/>
              <a:t> nach dem valantic </a:t>
            </a:r>
            <a:r>
              <a:rPr lang="de-DE" dirty="0" err="1"/>
              <a:t>extended</a:t>
            </a:r>
            <a:r>
              <a:rPr lang="de-DE" dirty="0"/>
              <a:t> </a:t>
            </a:r>
            <a:r>
              <a:rPr lang="de-DE" dirty="0" err="1"/>
              <a:t>Brownfield</a:t>
            </a:r>
            <a:r>
              <a:rPr lang="de-DE" dirty="0"/>
              <a:t> Ansatz und den Aufbau eines neuen Berichtswesens mit der SAP Analytics Cloud (SAC).</a:t>
            </a:r>
          </a:p>
          <a:p>
            <a:pPr lvl="1"/>
            <a:r>
              <a:rPr lang="de-DE" dirty="0"/>
              <a:t>Schnelle SAP S/4HANA </a:t>
            </a:r>
            <a:r>
              <a:rPr lang="de-DE" dirty="0" err="1"/>
              <a:t>Brownfield</a:t>
            </a:r>
            <a:r>
              <a:rPr lang="de-DE" dirty="0"/>
              <a:t> </a:t>
            </a:r>
            <a:r>
              <a:rPr lang="de-DE" dirty="0" err="1"/>
              <a:t>Conversion</a:t>
            </a:r>
            <a:r>
              <a:rPr lang="de-DE" dirty="0"/>
              <a:t> schafft die Basis für die digitale Transformation und effizientere Prozesse; SAP BW on HANA und SAC ermöglichen mehr Performance und Transparenz </a:t>
            </a:r>
            <a:r>
              <a:rPr lang="de-DE"/>
              <a:t>im Reporting.</a:t>
            </a:r>
            <a:endParaRPr lang="de-DE" dirty="0"/>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de-DE" dirty="0"/>
              <a:t>Gira stärkt die Zukunftsfähigkeit durch Digitalisierung</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76000" y="396000"/>
            <a:ext cx="4680000" cy="144000"/>
          </a:xfrm>
        </p:spPr>
        <p:txBody>
          <a:bodyPr/>
          <a:lstStyle/>
          <a:p>
            <a:r>
              <a:rPr lang="de-DE"/>
              <a:t>Case Study</a:t>
            </a:r>
          </a:p>
        </p:txBody>
      </p:sp>
    </p:spTree>
    <p:extLst>
      <p:ext uri="{BB962C8B-B14F-4D97-AF65-F5344CB8AC3E}">
        <p14:creationId xmlns:p14="http://schemas.microsoft.com/office/powerpoint/2010/main" val="3806779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38010" r="30914" b="13876"/>
          <a:stretch/>
        </p:blipFill>
        <p:spPr>
          <a:xfrm>
            <a:off x="0" y="0"/>
            <a:ext cx="3959225"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xfrm>
            <a:off x="415887" y="6218848"/>
            <a:ext cx="1169231" cy="450666"/>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185850"/>
            <a:ext cx="3420000" cy="1980000"/>
          </a:xfrm>
        </p:spPr>
        <p:txBody>
          <a:bodyPr vert="horz" lIns="288000" tIns="720000" rIns="108000" bIns="0" rtlCol="0" anchor="t">
            <a:noAutofit/>
          </a:bodyPr>
          <a:lstStyle/>
          <a:p>
            <a:r>
              <a:rPr lang="de-DE" dirty="0"/>
              <a:t>Schnelle und erfolgreiche S/4HANA Migration als Basis für Zukunftsfähigkeit und Digitalisierung; mehr Überblick, Transparenz und Effizienz durch ein tagesaktuelles Management-Dashboard</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66000"/>
            <a:ext cx="2340000" cy="540000"/>
          </a:xfrm>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a:xfrm>
            <a:off x="4784937" y="4266000"/>
            <a:ext cx="540000" cy="540000"/>
          </a:xfrm>
        </p:spPr>
      </p:pic>
      <p:sp>
        <p:nvSpPr>
          <p:cNvPr id="73" name="Textplatzhalter 72">
            <a:extLst>
              <a:ext uri="{FF2B5EF4-FFF2-40B4-BE49-F238E27FC236}">
                <a16:creationId xmlns:a16="http://schemas.microsoft.com/office/drawing/2014/main" id="{DEF0152F-2BA4-37D4-C098-856DE42793F9}"/>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1980000"/>
          </a:xfrm>
        </p:spPr>
        <p:txBody>
          <a:bodyPr vert="horz" lIns="288000" tIns="720000" rIns="108000" bIns="0" rtlCol="0" anchor="t">
            <a:noAutofit/>
          </a:bodyPr>
          <a:lstStyle/>
          <a:p>
            <a:r>
              <a:rPr lang="de-DE" dirty="0"/>
              <a:t>valantic </a:t>
            </a:r>
            <a:r>
              <a:rPr lang="de-DE" dirty="0" err="1"/>
              <a:t>extended</a:t>
            </a:r>
            <a:r>
              <a:rPr lang="de-DE" dirty="0"/>
              <a:t> </a:t>
            </a:r>
            <a:r>
              <a:rPr lang="de-DE" dirty="0" err="1"/>
              <a:t>Brownfield</a:t>
            </a:r>
            <a:r>
              <a:rPr lang="de-DE" dirty="0"/>
              <a:t> </a:t>
            </a:r>
            <a:r>
              <a:rPr lang="de-DE" dirty="0" err="1"/>
              <a:t>Conversion</a:t>
            </a:r>
            <a:r>
              <a:rPr lang="de-DE" dirty="0"/>
              <a:t> zu  SAP S/4HANA und Aufbau eines neuen Tagesberichtswesens mit dem vorhandenen SAP BW on HANA und der SAP Analytics Cloud</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2016000"/>
            <a:ext cx="2340000" cy="540000"/>
          </a:xfrm>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937" y="2016000"/>
            <a:ext cx="540000" cy="540000"/>
          </a:xfrm>
        </p:spPr>
      </p:pic>
      <p:sp>
        <p:nvSpPr>
          <p:cNvPr id="71" name="Textplatzhalter 70">
            <a:extLst>
              <a:ext uri="{FF2B5EF4-FFF2-40B4-BE49-F238E27FC236}">
                <a16:creationId xmlns:a16="http://schemas.microsoft.com/office/drawing/2014/main" id="{34FEE4CC-C113-61DE-FEE2-B6328FD0CFA3}"/>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6"/>
            <a:ext cx="3420000" cy="1980000"/>
          </a:xfrm>
        </p:spPr>
        <p:txBody>
          <a:bodyPr vert="horz" lIns="288000" tIns="720000" rIns="108000" bIns="0" rtlCol="0" anchor="t">
            <a:noAutofit/>
          </a:bodyPr>
          <a:lstStyle/>
          <a:p>
            <a:r>
              <a:rPr lang="de-DE" dirty="0"/>
              <a:t>Zügige Migration auf SAP S/4HANA mit Ablösung eines eigenentwickelten Reporting-Tools durch die SAP Analytics Cloud für das Tagesberichtswesen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2016000"/>
            <a:ext cx="2340000" cy="540000"/>
          </a:xfrm>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a:xfrm>
            <a:off x="4784937" y="2016000"/>
            <a:ext cx="540000" cy="540000"/>
          </a:xfrm>
        </p:spPr>
      </p:pic>
      <p:sp>
        <p:nvSpPr>
          <p:cNvPr id="72" name="Textplatzhalter 71">
            <a:extLst>
              <a:ext uri="{FF2B5EF4-FFF2-40B4-BE49-F238E27FC236}">
                <a16:creationId xmlns:a16="http://schemas.microsoft.com/office/drawing/2014/main" id="{49EB73A9-10E2-419D-8577-42337DAB5D25}"/>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a:xfrm>
            <a:off x="4477137" y="622301"/>
            <a:ext cx="7164000" cy="648000"/>
          </a:xfrm>
        </p:spPr>
        <p:txBody>
          <a:bodyPr/>
          <a:lstStyle/>
          <a:p>
            <a:r>
              <a:rPr lang="de-DE" dirty="0"/>
              <a:t>Gira stärkt die Zukunftsfähigkeit durch Digitalisierung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a:xfrm>
            <a:off x="4478400" y="396000"/>
            <a:ext cx="7164000" cy="144000"/>
          </a:xfrm>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a:xfrm>
            <a:off x="550862" y="1507551"/>
            <a:ext cx="2880000" cy="360000"/>
          </a:xfrm>
        </p:spPr>
        <p:txBody>
          <a:bodyPr/>
          <a:lstStyle/>
          <a:p>
            <a:r>
              <a:rPr lang="de-DE" dirty="0" err="1"/>
              <a:t>GEbäudesteuerung</a:t>
            </a:r>
            <a:endParaRPr lang="de-DE" dirty="0"/>
          </a:p>
        </p:txBody>
      </p:sp>
      <p:sp>
        <p:nvSpPr>
          <p:cNvPr id="74" name="Bildplatzhalter 73">
            <a:extLst>
              <a:ext uri="{FF2B5EF4-FFF2-40B4-BE49-F238E27FC236}">
                <a16:creationId xmlns:a16="http://schemas.microsoft.com/office/drawing/2014/main" id="{2D9F1B69-B92B-5310-25C9-12AC02E2A797}"/>
              </a:ext>
            </a:extLst>
          </p:cNvPr>
          <p:cNvSpPr>
            <a:spLocks noGrp="1"/>
          </p:cNvSpPr>
          <p:nvPr>
            <p:ph type="pic" sz="quarter" idx="66"/>
          </p:nvPr>
        </p:nvSpPr>
        <p:spPr/>
        <p:txBody>
          <a:bodyPr/>
          <a:lstStyle/>
          <a:p>
            <a:r>
              <a:rPr lang="de-DE" dirty="0"/>
              <a:t> </a:t>
            </a:r>
          </a:p>
        </p:txBody>
      </p:sp>
      <p:pic>
        <p:nvPicPr>
          <p:cNvPr id="76" name="Bildplatzhalter 75">
            <a:extLst>
              <a:ext uri="{FF2B5EF4-FFF2-40B4-BE49-F238E27FC236}">
                <a16:creationId xmlns:a16="http://schemas.microsoft.com/office/drawing/2014/main" id="{312CFBDE-6D2C-1478-EFA6-5B65C7C97F4E}"/>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12500" b="-12500"/>
          <a:stretch/>
        </p:blipFill>
        <p:spPr/>
      </p:pic>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397599"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Zukunftsfähigkeit</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021343"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Transparenz</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771146"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Effizienz</a:t>
            </a:r>
            <a:endParaRPr lang="en-GB" sz="1200" dirty="0">
              <a:solidFill>
                <a:srgbClr val="FFFFFF"/>
              </a:solidFill>
              <a:cs typeface="Arial"/>
            </a:endParaRPr>
          </a:p>
        </p:txBody>
      </p:sp>
    </p:spTree>
    <p:extLst>
      <p:ext uri="{BB962C8B-B14F-4D97-AF65-F5344CB8AC3E}">
        <p14:creationId xmlns:p14="http://schemas.microsoft.com/office/powerpoint/2010/main" val="1318822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5802" r="37367" b="11111"/>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Engelhard Arzneimittel die Vertrags-verwaltung digital auf der Höhe ist. </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sz="1200" b="1" dirty="0" err="1">
                <a:solidFill>
                  <a:schemeClr val="tx1"/>
                </a:solidFill>
              </a:rPr>
              <a:t>Pharma</a:t>
            </a:r>
            <a:endParaRPr lang="de-DE" dirty="0">
              <a:solidFill>
                <a:schemeClr val="tx1"/>
              </a:solidFill>
            </a:endParaRP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Engelhard Arzneimittel ist ein führender Anbieter von rezeptfreien Medikamenten, darunter die Marken </a:t>
            </a:r>
            <a:r>
              <a:rPr lang="de-DE" dirty="0" err="1"/>
              <a:t>Prospan</a:t>
            </a:r>
            <a:r>
              <a:rPr lang="de-DE" dirty="0"/>
              <a:t>® und </a:t>
            </a:r>
            <a:r>
              <a:rPr lang="de-DE" dirty="0" err="1"/>
              <a:t>isla</a:t>
            </a:r>
            <a:r>
              <a:rPr lang="de-DE" dirty="0"/>
              <a:t>®</a:t>
            </a:r>
          </a:p>
          <a:p>
            <a:pPr lvl="1"/>
            <a:r>
              <a:rPr lang="de-DE" dirty="0"/>
              <a:t>Ein digitales Vertragsmanagement sollte mehr Transparenz und Revisionssicherheit bei der Verwaltung von Vertragsdokumenten schaffen</a:t>
            </a:r>
          </a:p>
          <a:p>
            <a:pPr lvl="1"/>
            <a:r>
              <a:rPr lang="de-DE" dirty="0"/>
              <a:t>Das SAP Add-on </a:t>
            </a:r>
            <a:r>
              <a:rPr lang="de-DE" dirty="0" err="1"/>
              <a:t>cuContract</a:t>
            </a:r>
            <a:r>
              <a:rPr lang="de-DE" dirty="0"/>
              <a:t> ermöglicht eine bereichsübergreifende Aktenverwaltung; klare Zugriffskriterien schützen sensible Daten</a:t>
            </a:r>
          </a:p>
          <a:p>
            <a:pPr lvl="4"/>
            <a:r>
              <a:rPr lang="de-DE" dirty="0"/>
              <a:t>Mit dem Vertragsmanagement von valantic hat Engelhard Arzneimittel alle Fristen im Blick</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b="1" dirty="0"/>
              <a:t>Engelhard setzt auf Vertragsmanagement-Software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57453" r="-57453"/>
          <a:stretch/>
        </p:blipFill>
        <p:spPr/>
      </p:pic>
    </p:spTree>
    <p:extLst>
      <p:ext uri="{BB962C8B-B14F-4D97-AF65-F5344CB8AC3E}">
        <p14:creationId xmlns:p14="http://schemas.microsoft.com/office/powerpoint/2010/main" val="2935355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34368" r="33943" b="12196"/>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sz="1200" dirty="0">
                <a:solidFill>
                  <a:schemeClr val="tx1"/>
                </a:solidFill>
              </a:rPr>
              <a:t>Digitale Aktenführung, </a:t>
            </a:r>
            <a:r>
              <a:rPr lang="de-DE" sz="1200" dirty="0">
                <a:solidFill>
                  <a:schemeClr val="tx1"/>
                </a:solidFill>
                <a:ea typeface="+mn-lt"/>
                <a:cs typeface="+mn-lt"/>
              </a:rPr>
              <a:t>Übersicht über alle Verträge, Termine und Fristen</a:t>
            </a:r>
            <a:r>
              <a:rPr lang="de-DE" sz="1200" dirty="0">
                <a:solidFill>
                  <a:schemeClr val="tx1"/>
                </a:solidFill>
              </a:rPr>
              <a:t> sowie effiziente Abläufe dank umfangreicher Workflows</a:t>
            </a:r>
            <a:endParaRPr lang="de-DE" sz="1200" dirty="0">
              <a:solidFill>
                <a:schemeClr val="tx1"/>
              </a:solidFill>
              <a:cs typeface="Aria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Detaillierte Ermittlung der Anforderungen, Implementierung des nahtlos in SAP integrierten Add-</a:t>
            </a:r>
            <a:r>
              <a:rPr lang="de-DE" dirty="0" err="1"/>
              <a:t>ons</a:t>
            </a:r>
            <a:r>
              <a:rPr lang="de-DE" dirty="0"/>
              <a:t> </a:t>
            </a:r>
            <a:r>
              <a:rPr lang="de-DE" dirty="0" err="1"/>
              <a:t>cuContract</a:t>
            </a:r>
            <a:r>
              <a:rPr lang="de-DE" dirty="0"/>
              <a:t> von valantic und projektbegleitende Prozessoptimierung </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pPr algn="l"/>
            <a:r>
              <a:rPr lang="de-DE" sz="1200" dirty="0">
                <a:solidFill>
                  <a:schemeClr val="tx1"/>
                </a:solidFill>
                <a:cs typeface="Arial"/>
              </a:rPr>
              <a:t>Schaffung eines Vertragsmanagements, das Termintreue, eine zentrale und revisionssichere Datenhaltung sowie Transparenz über alle Vereinbarungen und Akten gewährleistet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b="1" dirty="0"/>
              <a:t>Engelhard setzt auf Vertragsmanagement-Software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err="1">
                <a:solidFill>
                  <a:schemeClr val="tx1"/>
                </a:solidFill>
              </a:rPr>
              <a:t>Pharma</a:t>
            </a:r>
            <a:endParaRPr lang="de-DE" dirty="0">
              <a:solidFill>
                <a:schemeClr val="tx1"/>
              </a:solidFill>
            </a:endParaRP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81068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22240"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err="1">
                <a:solidFill>
                  <a:srgbClr val="FFFFFF"/>
                </a:solidFill>
              </a:rPr>
              <a:t>Termintreue</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5798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err="1">
                <a:solidFill>
                  <a:srgbClr val="FFFFFF"/>
                </a:solidFill>
              </a:rPr>
              <a:t>Transparenz</a:t>
            </a:r>
            <a:endParaRPr lang="en-US" sz="1200" dirty="0">
              <a:solidFill>
                <a:srgbClr val="FFFFFF"/>
              </a:solidFil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316579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489804" cy="257369"/>
          </a:xfrm>
          <a:prstGeom prst="rect">
            <a:avLst/>
          </a:prstGeom>
          <a:noFill/>
        </p:spPr>
        <p:txBody>
          <a:bodyPr wrap="none" lIns="0" tIns="36000" rIns="216000" bIns="36000" rtlCol="0" anchor="ctr">
            <a:spAutoFit/>
          </a:bodyPr>
          <a:lstStyle/>
          <a:p>
            <a:pPr>
              <a:spcAft>
                <a:spcPts val="900"/>
              </a:spcAft>
            </a:pPr>
            <a:r>
              <a:rPr lang="en-GB" sz="1200" dirty="0" err="1">
                <a:solidFill>
                  <a:srgbClr val="FFFFFF"/>
                </a:solidFill>
              </a:rPr>
              <a:t>Revisionssicherheit</a:t>
            </a:r>
            <a:endParaRPr lang="en-GB" sz="1200" dirty="0">
              <a:solidFill>
                <a:srgbClr val="FFFFFF"/>
              </a:solidFill>
              <a:cs typeface="Arial"/>
            </a:endParaRP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57453" r="-57453"/>
          <a:stretch/>
        </p:blipFill>
        <p:spPr/>
      </p:pic>
    </p:spTree>
    <p:extLst>
      <p:ext uri="{BB962C8B-B14F-4D97-AF65-F5344CB8AC3E}">
        <p14:creationId xmlns:p14="http://schemas.microsoft.com/office/powerpoint/2010/main" val="74774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Burgis auch die Umsatzzahlen schmecken.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Lebensmittelindustrie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de-DE" dirty="0"/>
              <a:t>Der Knödelhersteller Burgis optimiert seine Vertriebsperformance mit einem umfassenden </a:t>
            </a:r>
            <a:r>
              <a:rPr lang="de-DE" dirty="0" err="1"/>
              <a:t>Umsatzreporting</a:t>
            </a:r>
            <a:r>
              <a:rPr lang="de-DE" dirty="0"/>
              <a:t> in der SAP Analytics Cloud.</a:t>
            </a:r>
          </a:p>
          <a:p>
            <a:pPr marL="215900" lvl="1" indent="-215900"/>
            <a:r>
              <a:rPr lang="de-DE" dirty="0"/>
              <a:t>Burgis, ein heimatverbundenes Familienunternehmen aus der Oberpfalz, stellt Knödelprodukte aus regionalen Rohstoffen her, die Kunden Sonntagsmomente bescheren sollen.</a:t>
            </a:r>
            <a:endParaRPr lang="de-DE" dirty="0">
              <a:cs typeface="Segoe UI"/>
            </a:endParaRPr>
          </a:p>
          <a:p>
            <a:pPr marL="215900" lvl="1" indent="-215900"/>
            <a:r>
              <a:rPr lang="de-DE" dirty="0"/>
              <a:t>Ein intuitiv bedienbares und flexibles </a:t>
            </a:r>
            <a:r>
              <a:rPr lang="de-DE" dirty="0" err="1"/>
              <a:t>Umsatzreporting</a:t>
            </a:r>
            <a:r>
              <a:rPr lang="de-DE" dirty="0"/>
              <a:t> sollte dem Vertrieb alle relevanten KPIs bereitstellen und die Vertriebsperformance steigern.</a:t>
            </a:r>
            <a:endParaRPr lang="de-DE" dirty="0">
              <a:cs typeface="Segoe UI"/>
            </a:endParaRPr>
          </a:p>
          <a:p>
            <a:pPr marL="215900" lvl="1" indent="-215900"/>
            <a:r>
              <a:rPr lang="de-DE" dirty="0"/>
              <a:t>Das Analytics-Team von valantic implementierte in wenigen Wochen die SAP Analytics Cloud mit kundenindividuellen Retail-KPIs und einem erweiterten Datenmodell.</a:t>
            </a:r>
            <a:endParaRPr lang="de-DE" dirty="0">
              <a:cs typeface="Segoe UI"/>
            </a:endParaRPr>
          </a:p>
          <a:p>
            <a:pPr marL="215900" lvl="1" indent="-215900"/>
            <a:r>
              <a:rPr lang="de-DE" dirty="0"/>
              <a:t>Eine höhere Flexibilität in der Analyse, mehr Automatisierung in der Reporterstellung sowie eine intuitive Bedienung sparen Zeit und führen zu differenzierteren Kennzahlen.</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a:ea typeface="Segoe UI Black"/>
                <a:cs typeface="Segoe UI Light"/>
              </a:rPr>
              <a:t>Burgis</a:t>
            </a:r>
            <a:r>
              <a:rPr lang="de-DE">
                <a:solidFill>
                  <a:srgbClr val="FF0000"/>
                </a:solidFill>
                <a:ea typeface="Segoe UI Black"/>
                <a:cs typeface="Segoe UI Light"/>
              </a:rPr>
              <a:t> </a:t>
            </a:r>
            <a:r>
              <a:rPr lang="de-DE" dirty="0">
                <a:ea typeface="Segoe UI Black"/>
                <a:cs typeface="Segoe UI Light"/>
              </a:rPr>
              <a:t>– flexibles Reporting für mehr Vertriebserfolg</a:t>
            </a:r>
            <a:endParaRPr lang="de-DE" dirty="0">
              <a:solidFill>
                <a:srgbClr val="FF0000"/>
              </a:solidFill>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2A3DA7B-91B7-C09C-31C4-A46D7E5123AD}"/>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78310" r="-78310"/>
          <a:stretch/>
        </p:blipFill>
        <p:spPr/>
      </p:pic>
    </p:spTree>
    <p:extLst>
      <p:ext uri="{BB962C8B-B14F-4D97-AF65-F5344CB8AC3E}">
        <p14:creationId xmlns:p14="http://schemas.microsoft.com/office/powerpoint/2010/main" val="2827838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a:t>Granulare </a:t>
            </a:r>
            <a:r>
              <a:rPr lang="de-DE" dirty="0"/>
              <a:t>Analysen, mehr Flexibilität</a:t>
            </a:r>
            <a:r>
              <a:rPr lang="de-DE"/>
              <a:t>, geringere </a:t>
            </a:r>
            <a:r>
              <a:rPr lang="de-DE" dirty="0"/>
              <a:t>Zeitaufwände durch Automatisierung, intuitive Bedienoberfläche, eine problemlose Anbindung an SAP S/4HANA und geringer Wartungsbedarf</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Implementierung der SAP Analytics Cloud gemäß den Anforderungen von Burgis; Erweiterung des S/4HANA Datenmodells; Einführung kundenindividueller Retail-KPIs; User Coaching</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Für eine bessere Vertriebsperformance alle umsatzrelevanten Steuerungskennzahlen aus SAP S/4HANA für das Reporting intuitiv und übersichtlich bereitstellen.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ea typeface="Segoe UI Black"/>
                <a:cs typeface="Segoe UI Light"/>
              </a:rPr>
              <a:t>Burgis –</a:t>
            </a:r>
            <a:r>
              <a:rPr lang="de-DE" dirty="0">
                <a:solidFill>
                  <a:srgbClr val="FF0000"/>
                </a:solidFill>
                <a:ea typeface="Segoe UI Black"/>
                <a:cs typeface="Segoe UI Light"/>
              </a:rPr>
              <a:t> </a:t>
            </a:r>
            <a:r>
              <a:rPr lang="de-DE" dirty="0">
                <a:ea typeface="Segoe UI Black"/>
                <a:cs typeface="Segoe UI Light"/>
              </a:rPr>
              <a:t>flexibles Reporting für mehr Vertriebserfolg</a:t>
            </a:r>
            <a:endParaRPr lang="de-DE" dirty="0">
              <a:solidFill>
                <a:srgbClr val="FF0000"/>
              </a:solidFill>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Lebensmittelindustrie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7" y="4179165"/>
            <a:ext cx="290834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74241"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Performance</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313915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726920"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Automatisierungsgrad</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896454"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Flexibilität</a:t>
            </a:r>
            <a:r>
              <a:rPr lang="en-US" sz="1200" dirty="0">
                <a:solidFill>
                  <a:srgbClr val="FFFFFF"/>
                </a:solidFill>
                <a:cs typeface="Arial"/>
              </a:rPr>
              <a:t> in der </a:t>
            </a:r>
            <a:r>
              <a:rPr lang="en-US" sz="1200" dirty="0" err="1">
                <a:solidFill>
                  <a:srgbClr val="FFFFFF"/>
                </a:solidFill>
                <a:cs typeface="Arial"/>
              </a:rPr>
              <a:t>Analyse</a:t>
            </a:r>
            <a:endParaRPr lang="en-GB" sz="1200" dirty="0">
              <a:solidFill>
                <a:srgbClr val="FFFFFF"/>
              </a:solidFill>
              <a:cs typeface="Arial"/>
            </a:endParaRPr>
          </a:p>
        </p:txBody>
      </p:sp>
      <p:pic>
        <p:nvPicPr>
          <p:cNvPr id="4" name="Bildplatzhalter 3">
            <a:extLst>
              <a:ext uri="{FF2B5EF4-FFF2-40B4-BE49-F238E27FC236}">
                <a16:creationId xmlns:a16="http://schemas.microsoft.com/office/drawing/2014/main" id="{89DE41BC-DFA6-8FCB-8FB9-422F9B8750D2}"/>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78310" r="-78310"/>
          <a:stretch/>
        </p:blipFill>
        <p:spPr/>
      </p:pic>
    </p:spTree>
    <p:extLst>
      <p:ext uri="{BB962C8B-B14F-4D97-AF65-F5344CB8AC3E}">
        <p14:creationId xmlns:p14="http://schemas.microsoft.com/office/powerpoint/2010/main" val="315928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de-DE" dirty="0"/>
              <a:t>Referenzen</a:t>
            </a:r>
          </a:p>
        </p:txBody>
      </p:sp>
      <p:sp>
        <p:nvSpPr>
          <p:cNvPr id="7" name="Textplatzhalter 6">
            <a:extLst>
              <a:ext uri="{FF2B5EF4-FFF2-40B4-BE49-F238E27FC236}">
                <a16:creationId xmlns:a16="http://schemas.microsoft.com/office/drawing/2014/main" id="{6744FB30-6806-EBE1-D119-46CF748E6E80}"/>
              </a:ext>
            </a:extLst>
          </p:cNvPr>
          <p:cNvSpPr>
            <a:spLocks noGrp="1"/>
          </p:cNvSpPr>
          <p:nvPr>
            <p:ph type="body" idx="13"/>
          </p:nvPr>
        </p:nvSpPr>
        <p:spPr/>
        <p:txBody>
          <a:bodyPr/>
          <a:lstStyle/>
          <a:p>
            <a:r>
              <a:rPr lang="de-DE" dirty="0"/>
              <a:t>Digital Strategy &amp; Analytics</a:t>
            </a:r>
          </a:p>
        </p:txBody>
      </p:sp>
    </p:spTree>
    <p:extLst>
      <p:ext uri="{BB962C8B-B14F-4D97-AF65-F5344CB8AC3E}">
        <p14:creationId xmlns:p14="http://schemas.microsoft.com/office/powerpoint/2010/main" val="3125499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8">
            <a:extLst>
              <a:ext uri="{FF2B5EF4-FFF2-40B4-BE49-F238E27FC236}">
                <a16:creationId xmlns:a16="http://schemas.microsoft.com/office/drawing/2014/main" id="{997700E2-C41E-D927-A470-BD01ADE4032C}"/>
              </a:ext>
            </a:extLst>
          </p:cNvPr>
          <p:cNvPicPr>
            <a:picLocks noGrp="1" noChangeAspect="1"/>
          </p:cNvPicPr>
          <p:nvPr>
            <p:ph type="pic" sz="quarter" idx="10"/>
          </p:nvPr>
        </p:nvPicPr>
        <p:blipFill>
          <a:blip r:embed="rId3"/>
          <a:srcRect l="8213" r="8213"/>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der BSH Verträge und Unterschriften papierlos-digital sind.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BSH ist mit 62.000 Mitarbeitenden ein führendes Unternehmen der Hausgeräte-Branche</a:t>
            </a:r>
          </a:p>
          <a:p>
            <a:pPr lvl="1"/>
            <a:r>
              <a:rPr lang="de-DE" dirty="0"/>
              <a:t>Einführung der in SAP integrierten Vertragsmanagement-Lösung cuContract</a:t>
            </a:r>
          </a:p>
          <a:p>
            <a:pPr lvl="1"/>
            <a:r>
              <a:rPr lang="de-DE" dirty="0"/>
              <a:t>Unternehmensweiten Digitalisierung von Vertriebsvereinbarungen in mehr als 10 Ländern</a:t>
            </a:r>
          </a:p>
          <a:p>
            <a:pPr lvl="1"/>
            <a:r>
              <a:rPr lang="de-DE" dirty="0"/>
              <a:t>Ersetzen vorhandener Excel- und Sharepoint-Lösungen durch elektronische Workflows mit digitaler Unterschrift – revisionssichere Archivierung aller digitalen Dokumente</a:t>
            </a:r>
          </a:p>
          <a:p>
            <a:pPr lvl="1"/>
            <a:endParaRPr lang="de-DE" dirty="0"/>
          </a:p>
          <a:p>
            <a:pPr lvl="4"/>
            <a:r>
              <a:rPr lang="de-DE" dirty="0"/>
              <a:t>Dank valantic kommt BSH dem Traum vom papierlosen Büro ein Stückchen näher!</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BSH Hausgeräte GmbH</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Produzierendes Gewerbe – Haushaltsgeräte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2" name="Bildplatzhalter 5">
            <a:extLst>
              <a:ext uri="{FF2B5EF4-FFF2-40B4-BE49-F238E27FC236}">
                <a16:creationId xmlns:a16="http://schemas.microsoft.com/office/drawing/2014/main" id="{48191475-E3BB-50FF-3BF5-150A518B5706}"/>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1550565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8">
            <a:extLst>
              <a:ext uri="{FF2B5EF4-FFF2-40B4-BE49-F238E27FC236}">
                <a16:creationId xmlns:a16="http://schemas.microsoft.com/office/drawing/2014/main" id="{DB2935FE-B73A-5730-A03C-1B0A1CC05ADE}"/>
              </a:ext>
            </a:extLst>
          </p:cNvPr>
          <p:cNvPicPr>
            <a:picLocks noGrp="1" noChangeAspect="1"/>
          </p:cNvPicPr>
          <p:nvPr>
            <p:ph type="pic" sz="quarter" idx="10"/>
          </p:nvPr>
        </p:nvPicPr>
        <p:blipFill>
          <a:blip r:embed="rId3"/>
          <a:srcRect l="40" r="40"/>
          <a:stretch/>
        </p:blipFill>
        <p:spPr>
          <a:xfrm>
            <a:off x="0" y="0"/>
            <a:ext cx="3959225" cy="6858000"/>
          </a:xfrm>
        </p:spPr>
      </p:pic>
      <p:sp>
        <p:nvSpPr>
          <p:cNvPr id="17" name="Rechteck 16">
            <a:extLst>
              <a:ext uri="{FF2B5EF4-FFF2-40B4-BE49-F238E27FC236}">
                <a16:creationId xmlns:a16="http://schemas.microsoft.com/office/drawing/2014/main" id="{C3C1D028-7BB7-A62B-D8C8-F15E8FAEB1C3}"/>
              </a:ext>
            </a:extLst>
          </p:cNvPr>
          <p:cNvSpPr/>
          <p:nvPr/>
        </p:nvSpPr>
        <p:spPr>
          <a:xfrm>
            <a:off x="8025063" y="3645568"/>
            <a:ext cx="3851224" cy="2740207"/>
          </a:xfrm>
          <a:prstGeom prst="rect">
            <a:avLst/>
          </a:prstGeom>
          <a:solidFill>
            <a:schemeClr val="bg1"/>
          </a:solidFill>
          <a:ln w="9525" cap="flat">
            <a:noFill/>
            <a:prstDash val="solid"/>
            <a:miter/>
          </a:ln>
        </p:spPr>
        <p:txBody>
          <a:bodyPr lIns="360000" tIns="432000" rIns="72000" bIns="36000" rtlCol="0" anchor="t" anchorCtr="0"/>
          <a:lstStyle/>
          <a:p>
            <a:pPr algn="l">
              <a:spcBef>
                <a:spcPts val="600"/>
              </a:spcBef>
              <a:spcAft>
                <a:spcPts val="600"/>
              </a:spcAft>
            </a:pPr>
            <a:endParaRPr lang="de-DE" sz="1600" b="1" i="0" err="1">
              <a:solidFill>
                <a:schemeClr val="bg2"/>
              </a:solidFill>
              <a:effectLst/>
              <a:latin typeface="+mj-lt"/>
            </a:endParaRPr>
          </a:p>
        </p:txBody>
      </p:sp>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730620"/>
            <a:ext cx="7175998" cy="1435230"/>
          </a:xfrm>
        </p:spPr>
        <p:txBody>
          <a:bodyPr tIns="648000"/>
          <a:lstStyle/>
          <a:p>
            <a:r>
              <a:rPr lang="de-DE" sz="1200" dirty="0">
                <a:solidFill>
                  <a:sysClr val="windowText" lastClr="000000"/>
                </a:solidFill>
              </a:rPr>
              <a:t>Vorhandene Excel- und Sharepoint-Lösungen wurden durch das digitale Vertragsmanagement ersetzt. Lange Genehmigungsprozesse entfallen und alle zugehörigen Dokumente sind übersichtlich und revisionssicher zu managen.</a:t>
            </a:r>
            <a:endParaRPr lang="de-DE" dirty="0"/>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825836"/>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809836" y="5401611"/>
            <a:ext cx="1435230" cy="108000"/>
          </a:xfrm>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5"/>
            <a:ext cx="3420000" cy="2590673"/>
          </a:xfrm>
        </p:spPr>
        <p:txBody>
          <a:bodyPr/>
          <a:lstStyle/>
          <a:p>
            <a:r>
              <a:rPr lang="de-DE" sz="1200" dirty="0">
                <a:solidFill>
                  <a:schemeClr val="tx1"/>
                </a:solidFill>
              </a:rPr>
              <a:t>Mit Hilfe des in SAP integriertem Vertragsmanagement cuContract von valantic wurden in mehr als zehn Ländern Vertriebsvereinbarungen digitalisiert und durch die Einführung elektronischer Workflows mit digitalen Unterschriften Prozesse beschleunigt und standardisiert.</a:t>
            </a:r>
            <a:endParaRPr lang="de-DE" sz="1400" dirty="0">
              <a:solidFill>
                <a:schemeClr val="tx1"/>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982925" y="3169669"/>
            <a:ext cx="2590673" cy="104524"/>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6"/>
            <a:ext cx="3420000" cy="2590674"/>
          </a:xfrm>
        </p:spPr>
        <p:txBody>
          <a:bodyPr lIns="252000" rIns="72000"/>
          <a:lstStyle/>
          <a:p>
            <a:r>
              <a:rPr lang="de-DE" sz="1200" dirty="0">
                <a:solidFill>
                  <a:schemeClr val="tx1"/>
                </a:solidFill>
              </a:rPr>
              <a:t>Ein hohes Volumen an papier-basierten Akten und teils langen Vertriebs- und Genehmigungsprozesse machte es notwendig, Prozesse zu digitalisieren. Abläufe sollten vereinheitlicht und beschleunigt sowie Fehlerquellen vermieden werden.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230376" y="3169670"/>
            <a:ext cx="2590674" cy="104524"/>
          </a:xfrm>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BSH Hausgeräte GmbH</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Produzierendes Gewerbe – Haushaltsgeräte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825449"/>
            <a:ext cx="539750" cy="539750"/>
          </a:xfrm>
        </p:spPr>
      </p:pic>
      <p:pic>
        <p:nvPicPr>
          <p:cNvPr id="36" name="Bildplatzhalter 5">
            <a:extLst>
              <a:ext uri="{FF2B5EF4-FFF2-40B4-BE49-F238E27FC236}">
                <a16:creationId xmlns:a16="http://schemas.microsoft.com/office/drawing/2014/main" id="{DEA8372D-1DB2-33C0-5079-9D817C259686}"/>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3031753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Nahaufnahme eines Server-Netzwerk-Panels mit Licht und Kabeln">
            <a:extLst>
              <a:ext uri="{FF2B5EF4-FFF2-40B4-BE49-F238E27FC236}">
                <a16:creationId xmlns:a16="http://schemas.microsoft.com/office/drawing/2014/main" id="{57365B7D-E0DD-A4BC-E6DF-AA9A224AF7F3}"/>
              </a:ext>
            </a:extLst>
          </p:cNvPr>
          <p:cNvPicPr>
            <a:picLocks noGrp="1" noChangeAspect="1"/>
          </p:cNvPicPr>
          <p:nvPr>
            <p:ph type="pic" sz="quarter" idx="10"/>
          </p:nvPr>
        </p:nvPicPr>
        <p:blipFill>
          <a:blip r:embed="rId3"/>
          <a:srcRect l="33908" r="33908"/>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SCHÜTZ auch weiteres Wachstum  erfolgreich packt.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Die weltweit expandierende SCHÜTZ Gruppe ist ein führender Hersteller hochwertiger Transportverpackungen mit Sitz in Selters</a:t>
            </a:r>
          </a:p>
          <a:p>
            <a:pPr lvl="1"/>
            <a:r>
              <a:rPr lang="de-DE" dirty="0"/>
              <a:t>Das Unternehmen setzt auf ein global einheitliches SAP System und plant die SAP /4HANA Migration </a:t>
            </a:r>
          </a:p>
          <a:p>
            <a:pPr lvl="1"/>
            <a:r>
              <a:rPr lang="de-DE" dirty="0"/>
              <a:t>Eine internationale Harmonisierung der Finanz- und Controllingsysteme sollte die Komplexität des Wechsels reduzieren </a:t>
            </a:r>
          </a:p>
          <a:p>
            <a:pPr lvl="1"/>
            <a:r>
              <a:rPr lang="de-DE" dirty="0"/>
              <a:t>Erfolgreiche Einführung des neuen Hauptbuchs und der neuen Anlagenbuchhaltung sowie Kostenkreisverschmelzung an allen Standorten</a:t>
            </a:r>
          </a:p>
          <a:p>
            <a:pPr lvl="1"/>
            <a:endParaRPr lang="de-DE" dirty="0"/>
          </a:p>
          <a:p>
            <a:pPr lvl="4"/>
            <a:r>
              <a:rPr lang="de-DE" dirty="0"/>
              <a:t>Dank valantic und SNP ist SCHÜTZ fit für die Migration und weiteres Wachstum.</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SCHÜTZ</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Kunststoff- und Metallverarbeitung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5">
            <a:extLst>
              <a:ext uri="{FF2B5EF4-FFF2-40B4-BE49-F238E27FC236}">
                <a16:creationId xmlns:a16="http://schemas.microsoft.com/office/drawing/2014/main" id="{618A0038-322F-61B0-AFE8-24C93603D3BC}"/>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3642247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descr="Nahaufnahme eines Server-Netzwerk-Panels mit Licht und Kabeln">
            <a:extLst>
              <a:ext uri="{FF2B5EF4-FFF2-40B4-BE49-F238E27FC236}">
                <a16:creationId xmlns:a16="http://schemas.microsoft.com/office/drawing/2014/main" id="{93519D0A-7A52-6874-3FBA-05C8EDB6BFD9}"/>
              </a:ext>
            </a:extLst>
          </p:cNvPr>
          <p:cNvPicPr>
            <a:picLocks noGrp="1" noChangeAspect="1"/>
          </p:cNvPicPr>
          <p:nvPr>
            <p:ph type="pic" sz="quarter" idx="10"/>
          </p:nvPr>
        </p:nvPicPr>
        <p:blipFill>
          <a:blip r:embed="rId3"/>
          <a:srcRect l="30761" r="30761"/>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Mehr Effizienz in Finanzen und Controlling; bestens aufgestellt für </a:t>
            </a:r>
            <a:r>
              <a:rPr lang="de-DE" sz="1200" dirty="0">
                <a:solidFill>
                  <a:schemeClr val="tx1"/>
                </a:solidFill>
                <a:ea typeface="+mn-lt"/>
                <a:cs typeface="+mn-lt"/>
              </a:rPr>
              <a:t>SAP S/4HANA</a:t>
            </a:r>
            <a:r>
              <a:rPr lang="de-DE" sz="1200" dirty="0">
                <a:solidFill>
                  <a:schemeClr val="tx1"/>
                </a:solidFill>
              </a:rPr>
              <a:t>, kontinuierliche Optimierungen und weiteres Wachstum.</a:t>
            </a:r>
            <a:endParaRPr lang="de-DE" sz="1200" dirty="0">
              <a:solidFill>
                <a:schemeClr val="tx1"/>
              </a:solidFill>
              <a:cs typeface="Aria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Lineares Vorgehen nach dem Wasserfall-Modell, zentrale Projektsteuerung, Datenmigration nach dem Bluefield-Ansatz von SNP.</a:t>
            </a:r>
            <a:endParaRPr lang="de-DE" sz="1400" dirty="0">
              <a:solidFill>
                <a:schemeClr val="tx1"/>
              </a:solidFill>
              <a:cs typeface="Arial"/>
            </a:endParaRPr>
          </a:p>
          <a:p>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Harmonisierung der Finanz- und Controllingsysteme an den internationalen Standorten im Vorfeld der SAP S/4HANA Migration.</a:t>
            </a:r>
            <a:endParaRPr lang="de-DE" sz="1200" dirty="0">
              <a:solidFill>
                <a:schemeClr val="tx1"/>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SCHÜTZ</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Kunststoff- und Metallverarbeitung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B8A72B15-991D-2F1F-3334-BC054824DBCA}"/>
              </a:ext>
            </a:extLst>
          </p:cNvPr>
          <p:cNvSpPr/>
          <p:nvPr/>
        </p:nvSpPr>
        <p:spPr>
          <a:xfrm>
            <a:off x="8233136" y="4179165"/>
            <a:ext cx="271888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15AA8CA4-0C6E-A828-A920-3E8996BE2699}"/>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a:solidFill>
                  <a:srgbClr val="FFFFFF"/>
                </a:solidFill>
                <a:cs typeface="Arial"/>
              </a:rPr>
              <a:t>SAP S/4HANA Readiness</a:t>
            </a:r>
          </a:p>
        </p:txBody>
      </p:sp>
      <p:sp>
        <p:nvSpPr>
          <p:cNvPr id="17" name="Rectangle 12">
            <a:extLst>
              <a:ext uri="{FF2B5EF4-FFF2-40B4-BE49-F238E27FC236}">
                <a16:creationId xmlns:a16="http://schemas.microsoft.com/office/drawing/2014/main" id="{74BC0032-27B1-BE0B-1649-D7F706EAE9FF}"/>
              </a:ext>
            </a:extLst>
          </p:cNvPr>
          <p:cNvSpPr/>
          <p:nvPr/>
        </p:nvSpPr>
        <p:spPr>
          <a:xfrm>
            <a:off x="8233137" y="5663803"/>
            <a:ext cx="261088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D2C44C1C-E9B2-8A3E-3CC6-0658E0675B32}"/>
              </a:ext>
            </a:extLst>
          </p:cNvPr>
          <p:cNvSpPr txBox="1"/>
          <p:nvPr/>
        </p:nvSpPr>
        <p:spPr>
          <a:xfrm>
            <a:off x="8398578" y="5787949"/>
            <a:ext cx="1898121"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rPr>
              <a:t>Unternehmenswachstum</a:t>
            </a:r>
            <a:endParaRPr lang="en-US" sz="1200">
              <a:solidFill>
                <a:srgbClr val="FFFFFF"/>
              </a:solidFill>
              <a:cs typeface="Arial"/>
            </a:endParaRPr>
          </a:p>
        </p:txBody>
      </p:sp>
      <p:sp>
        <p:nvSpPr>
          <p:cNvPr id="24" name="Rectangle 14">
            <a:extLst>
              <a:ext uri="{FF2B5EF4-FFF2-40B4-BE49-F238E27FC236}">
                <a16:creationId xmlns:a16="http://schemas.microsoft.com/office/drawing/2014/main" id="{496854D6-E962-E5C2-611A-40F0243AACD2}"/>
              </a:ext>
            </a:extLst>
          </p:cNvPr>
          <p:cNvSpPr/>
          <p:nvPr/>
        </p:nvSpPr>
        <p:spPr>
          <a:xfrm>
            <a:off x="8233136" y="4925332"/>
            <a:ext cx="247989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071FB9C4-552B-892B-9684-8B3475967DF8}"/>
              </a:ext>
            </a:extLst>
          </p:cNvPr>
          <p:cNvSpPr txBox="1"/>
          <p:nvPr/>
        </p:nvSpPr>
        <p:spPr>
          <a:xfrm>
            <a:off x="8369703" y="5049478"/>
            <a:ext cx="1280451"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rPr>
              <a:t>Prozesseffizienz</a:t>
            </a:r>
            <a:endParaRPr lang="en-US" sz="1200">
              <a:cs typeface="Arial"/>
            </a:endParaRPr>
          </a:p>
        </p:txBody>
      </p:sp>
      <p:pic>
        <p:nvPicPr>
          <p:cNvPr id="31" name="Bildplatzhalter 5">
            <a:extLst>
              <a:ext uri="{FF2B5EF4-FFF2-40B4-BE49-F238E27FC236}">
                <a16:creationId xmlns:a16="http://schemas.microsoft.com/office/drawing/2014/main" id="{7BB2FAE4-8FB0-D78B-B7D3-2E2901423026}"/>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860881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5C99F609-87A4-12EB-5632-C80970F6A2B4}"/>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gesetzlich Versicherte die bestmögliche Gesundheits-versorgung erhalten.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Der Medizinische Dienst Berlin-Brandenburg (MD BB) begutachtet fachlich unabhängig u.a. medizinische Präventions-, Rehabilitations- und Pflegemaßnahmen</a:t>
            </a:r>
          </a:p>
          <a:p>
            <a:pPr lvl="1"/>
            <a:r>
              <a:rPr lang="de-DE" dirty="0"/>
              <a:t>Ziel ist eine gute und gerechte gesundheitliche Versorgung der gesetzlich Versicherten in Berlin und Brandenburg</a:t>
            </a:r>
          </a:p>
          <a:p>
            <a:pPr lvl="1"/>
            <a:r>
              <a:rPr lang="de-DE" dirty="0"/>
              <a:t>Durch die "geräuschlose" Migration auf SAP S/4Hana ist der MD BB zukunftssicher aufgestellt</a:t>
            </a:r>
          </a:p>
          <a:p>
            <a:pPr lvl="1"/>
            <a:r>
              <a:rPr lang="de-DE" dirty="0"/>
              <a:t>Der neue Hosting Provider von valantic erfüllt höchste Sicherheitsstandards</a:t>
            </a:r>
          </a:p>
          <a:p>
            <a:pPr lvl="1"/>
            <a:endParaRPr lang="de-DE" dirty="0"/>
          </a:p>
          <a:p>
            <a:pPr lvl="4"/>
            <a:r>
              <a:rPr lang="de-DE" dirty="0"/>
              <a:t>Resümee MD BB: Hervorragende fachliche Unterstützung von valantic.</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Medizinischer Dienst </a:t>
            </a:r>
            <a:br>
              <a:rPr lang="de-DE" dirty="0"/>
            </a:br>
            <a:r>
              <a:rPr lang="de-DE" dirty="0"/>
              <a:t>Berlin-Brandenburg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2"/>
                </a:solidFill>
              </a:rPr>
              <a:t>Gesundheitswesen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3" name="Bildplatzhalter 6">
            <a:extLst>
              <a:ext uri="{FF2B5EF4-FFF2-40B4-BE49-F238E27FC236}">
                <a16:creationId xmlns:a16="http://schemas.microsoft.com/office/drawing/2014/main" id="{8256B108-DCDC-863C-8E8D-BB3376305ECC}"/>
              </a:ext>
            </a:extLst>
          </p:cNvPr>
          <p:cNvPicPr>
            <a:picLocks noGrp="1" noChangeAspect="1"/>
          </p:cNvPicPr>
          <p:nvPr>
            <p:ph type="pic" sz="quarter" idx="46"/>
          </p:nvPr>
        </p:nvPicPr>
        <p:blipFill rotWithShape="1">
          <a:blip r:embed="rId4"/>
          <a:srcRect t="21548" b="21548"/>
          <a:stretch/>
        </p:blipFill>
        <p:spPr>
          <a:xfrm>
            <a:off x="6105525" y="603250"/>
            <a:ext cx="1728788" cy="576263"/>
          </a:xfrm>
        </p:spPr>
      </p:pic>
    </p:spTree>
    <p:extLst>
      <p:ext uri="{BB962C8B-B14F-4D97-AF65-F5344CB8AC3E}">
        <p14:creationId xmlns:p14="http://schemas.microsoft.com/office/powerpoint/2010/main" val="2294713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0">
            <a:extLst>
              <a:ext uri="{FF2B5EF4-FFF2-40B4-BE49-F238E27FC236}">
                <a16:creationId xmlns:a16="http://schemas.microsoft.com/office/drawing/2014/main" id="{4ACE8824-D031-01FB-782B-8EF0B24E4EE5}"/>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400" dirty="0">
                <a:solidFill>
                  <a:schemeClr val="tx1"/>
                </a:solidFill>
                <a:cs typeface="Arial"/>
              </a:rPr>
              <a:t>"</a:t>
            </a:r>
            <a:r>
              <a:rPr lang="de-DE" sz="1200" dirty="0">
                <a:solidFill>
                  <a:schemeClr val="tx1"/>
                </a:solidFill>
                <a:cs typeface="Arial"/>
              </a:rPr>
              <a:t>Geräuschlose" Migration auf SAP S/4Hana, höchste Sicherheitsanforderungen, Prozessoptimierungen und funktionale Erweiterungen wurden zur größten Zufriedenheit des MD BB gelöst.</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cs typeface="Arial"/>
              </a:rPr>
              <a:t>(1) Migration auf SAPs zukunftssichere Lösungsplattform S/4HANA</a:t>
            </a:r>
            <a:r>
              <a:rPr lang="de-DE" dirty="0">
                <a:solidFill>
                  <a:schemeClr val="tx1"/>
                </a:solidFill>
                <a:cs typeface="Arial"/>
              </a:rPr>
              <a:t>. </a:t>
            </a:r>
            <a:r>
              <a:rPr lang="de-DE" sz="1200" dirty="0">
                <a:solidFill>
                  <a:schemeClr val="tx1"/>
                </a:solidFill>
              </a:rPr>
              <a:t>(2) Wechsel zu einem von valantic zertifizierten Hosting Provider mit Ein-Mandanten-System, der höchstmögliche Sicherheit gewährleistet</a:t>
            </a:r>
            <a:r>
              <a:rPr lang="de-DE" dirty="0">
                <a:solidFill>
                  <a:schemeClr val="tx1"/>
                </a:solidFill>
              </a:rPr>
              <a:t>.</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cs typeface="Arial"/>
              </a:rPr>
              <a:t>Flexibilität und Datensicherheit, auch die Sicherheit der sensiblen Versichertendaten, waren nicht zufriedenstellend gewährleistet.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Medizinischer Dienst Berlin-Brandenburg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2"/>
                </a:solidFill>
              </a:rPr>
              <a:t>Gesundheitswesen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1E4173D8-4C88-29BD-7106-7825B1EADB83}"/>
              </a:ext>
            </a:extLst>
          </p:cNvPr>
          <p:cNvSpPr/>
          <p:nvPr/>
        </p:nvSpPr>
        <p:spPr>
          <a:xfrm>
            <a:off x="8233136" y="4179165"/>
            <a:ext cx="28539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40C832C9-7D65-8CD4-5AAC-6770227F5498}"/>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a:solidFill>
                  <a:srgbClr val="FFFFFF"/>
                </a:solidFill>
                <a:cs typeface="Arial"/>
              </a:rPr>
              <a:t>S/4HANA-Migration</a:t>
            </a:r>
          </a:p>
        </p:txBody>
      </p:sp>
      <p:sp>
        <p:nvSpPr>
          <p:cNvPr id="17" name="Rectangle 12">
            <a:extLst>
              <a:ext uri="{FF2B5EF4-FFF2-40B4-BE49-F238E27FC236}">
                <a16:creationId xmlns:a16="http://schemas.microsoft.com/office/drawing/2014/main" id="{A9629186-CD55-FC47-EF63-C94A1B8FFA41}"/>
              </a:ext>
            </a:extLst>
          </p:cNvPr>
          <p:cNvSpPr/>
          <p:nvPr/>
        </p:nvSpPr>
        <p:spPr>
          <a:xfrm>
            <a:off x="8233137" y="5663803"/>
            <a:ext cx="24798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8CE3BDBF-58DE-D03D-174A-B0FC54F2896A}"/>
              </a:ext>
            </a:extLst>
          </p:cNvPr>
          <p:cNvSpPr txBox="1"/>
          <p:nvPr/>
        </p:nvSpPr>
        <p:spPr>
          <a:xfrm>
            <a:off x="8398578" y="5787949"/>
            <a:ext cx="790382"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Leistung</a:t>
            </a:r>
            <a:endParaRPr lang="en-US" sz="1200">
              <a:solidFill>
                <a:srgbClr val="FFFFFF"/>
              </a:solidFill>
              <a:cs typeface="Arial"/>
            </a:endParaRPr>
          </a:p>
        </p:txBody>
      </p:sp>
      <p:sp>
        <p:nvSpPr>
          <p:cNvPr id="24" name="Rectangle 14">
            <a:extLst>
              <a:ext uri="{FF2B5EF4-FFF2-40B4-BE49-F238E27FC236}">
                <a16:creationId xmlns:a16="http://schemas.microsoft.com/office/drawing/2014/main" id="{699156C7-3AFC-A137-79E5-44CA05B1961A}"/>
              </a:ext>
            </a:extLst>
          </p:cNvPr>
          <p:cNvSpPr/>
          <p:nvPr/>
        </p:nvSpPr>
        <p:spPr>
          <a:xfrm>
            <a:off x="8233136" y="4925332"/>
            <a:ext cx="264614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D30D93A1-8A1A-9792-EF5A-32EAC1E5159E}"/>
              </a:ext>
            </a:extLst>
          </p:cNvPr>
          <p:cNvSpPr txBox="1"/>
          <p:nvPr/>
        </p:nvSpPr>
        <p:spPr>
          <a:xfrm>
            <a:off x="8369703" y="5049478"/>
            <a:ext cx="1271668"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Datensicherheit</a:t>
            </a:r>
            <a:endParaRPr lang="en-US" sz="1200">
              <a:cs typeface="Arial"/>
            </a:endParaRPr>
          </a:p>
        </p:txBody>
      </p:sp>
      <p:pic>
        <p:nvPicPr>
          <p:cNvPr id="31" name="Bildplatzhalter 6">
            <a:extLst>
              <a:ext uri="{FF2B5EF4-FFF2-40B4-BE49-F238E27FC236}">
                <a16:creationId xmlns:a16="http://schemas.microsoft.com/office/drawing/2014/main" id="{253600E2-04C4-4E4B-B785-D98A5BC51AE4}"/>
              </a:ext>
            </a:extLst>
          </p:cNvPr>
          <p:cNvPicPr>
            <a:picLocks noGrp="1" noChangeAspect="1"/>
          </p:cNvPicPr>
          <p:nvPr>
            <p:ph type="pic" sz="quarter" idx="46"/>
          </p:nvPr>
        </p:nvPicPr>
        <p:blipFill>
          <a:blip r:embed="rId12"/>
          <a:srcRect t="21548" b="21548"/>
          <a:stretch/>
        </p:blipFill>
        <p:spPr>
          <a:xfrm>
            <a:off x="765175" y="603250"/>
            <a:ext cx="1728788" cy="576263"/>
          </a:xfrm>
        </p:spPr>
      </p:pic>
    </p:spTree>
    <p:extLst>
      <p:ext uri="{BB962C8B-B14F-4D97-AF65-F5344CB8AC3E}">
        <p14:creationId xmlns:p14="http://schemas.microsoft.com/office/powerpoint/2010/main" val="3474126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83ED4B95-64A3-44F1-F72C-A66002E9C923}"/>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Stimmen die Daten, floriert das Geschäft.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SGL Carbon ist weltweit führend in der Herstellung von Spezialgraphiten und Verbundsstoffen für Zukunftsbranchen</a:t>
            </a:r>
          </a:p>
          <a:p>
            <a:pPr lvl="1"/>
            <a:r>
              <a:rPr lang="de-DE" dirty="0"/>
              <a:t>Dafür ist ein komplexes und breitgefächertes Materialportfolio notwendig</a:t>
            </a:r>
          </a:p>
          <a:p>
            <a:pPr lvl="1"/>
            <a:r>
              <a:rPr lang="de-DE" dirty="0"/>
              <a:t>Projektziel war, Materialstammdaten weltweit zu harmonisieren und aus Prozessen automatisiert zu steuern</a:t>
            </a:r>
          </a:p>
          <a:p>
            <a:pPr lvl="1"/>
            <a:r>
              <a:rPr lang="de-DE" dirty="0"/>
              <a:t>Das SAP Add-on Master Data Cockpit von valantic erledigt perfekt den Job</a:t>
            </a:r>
          </a:p>
          <a:p>
            <a:pPr lvl="1"/>
            <a:endParaRPr lang="de-DE" dirty="0"/>
          </a:p>
          <a:p>
            <a:pPr lvl="4"/>
            <a:r>
              <a:rPr lang="de-DE" dirty="0"/>
              <a:t>Signifikante Effizienz-, Zeit- und Kostengewinne machen SGL Carbon weltweit erfolgreicher.</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SGL Carbon – weltweit tätig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Materialwirtschaft</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pic>
        <p:nvPicPr>
          <p:cNvPr id="13" name="Bildplatzhalter 11">
            <a:extLst>
              <a:ext uri="{FF2B5EF4-FFF2-40B4-BE49-F238E27FC236}">
                <a16:creationId xmlns:a16="http://schemas.microsoft.com/office/drawing/2014/main" id="{09309D26-A5C2-687A-EFD1-305D0F134278}"/>
              </a:ext>
            </a:extLst>
          </p:cNvPr>
          <p:cNvPicPr>
            <a:picLocks noGrp="1" noChangeAspect="1"/>
          </p:cNvPicPr>
          <p:nvPr>
            <p:ph type="pic" sz="quarter" idx="46"/>
          </p:nvPr>
        </p:nvPicPr>
        <p:blipFill>
          <a:blip r:embed="rId4"/>
          <a:srcRect t="23021" b="23021"/>
          <a:stretch/>
        </p:blipFill>
        <p:spPr>
          <a:xfrm>
            <a:off x="6105525" y="603250"/>
            <a:ext cx="1728788" cy="576263"/>
          </a:xfrm>
        </p:spPr>
      </p:pic>
    </p:spTree>
    <p:extLst>
      <p:ext uri="{BB962C8B-B14F-4D97-AF65-F5344CB8AC3E}">
        <p14:creationId xmlns:p14="http://schemas.microsoft.com/office/powerpoint/2010/main" val="3936416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44EAA1F8-FA88-F60A-D35A-97ED3C372DC5}"/>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400" dirty="0">
                <a:solidFill>
                  <a:schemeClr val="tx1"/>
                </a:solidFill>
              </a:rPr>
              <a:t>S</a:t>
            </a:r>
            <a:r>
              <a:rPr lang="de-DE" sz="1200" dirty="0">
                <a:solidFill>
                  <a:schemeClr val="tx1"/>
                </a:solidFill>
              </a:rPr>
              <a:t>ignifikante Effizienz-, Zeit- und Kostengewinne verbessern insgesamt die Kostenposition von SGL Carbon auf den Weltmärkten.</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cs typeface="Arial"/>
              </a:rPr>
              <a:t>Ein optimiertes, passgenaues SAP Stammdatenmanagement mit dem SAP Add-on MCD Master Data Cockpit vom mehrfach ausgezeichneten SAP Goldpartner valantic.</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cs typeface="Arial"/>
              </a:rPr>
              <a:t>Eine global harmonisierte Erstellung von Materialien, die aus Automatismen im Prozess gesteuert wird.</a:t>
            </a:r>
            <a:endParaRPr lang="de-DE" sz="1400" dirty="0">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SGL Carbon – weltweit tätig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Materialwirtschaft</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dirty="0"/>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B210C1CE-CD23-4F40-8A74-50E0DE8DE1D6}"/>
              </a:ext>
            </a:extLst>
          </p:cNvPr>
          <p:cNvSpPr/>
          <p:nvPr/>
        </p:nvSpPr>
        <p:spPr>
          <a:xfrm>
            <a:off x="8233136" y="4179165"/>
            <a:ext cx="27396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9A3448C5-665D-FE8F-67C1-3F3317FD8992}"/>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dirty="0">
                <a:solidFill>
                  <a:srgbClr val="FFFFFF"/>
                </a:solidFill>
                <a:cs typeface="Arial"/>
              </a:rPr>
              <a:t>Effizienz</a:t>
            </a:r>
          </a:p>
        </p:txBody>
      </p:sp>
      <p:sp>
        <p:nvSpPr>
          <p:cNvPr id="17" name="Rectangle 12">
            <a:extLst>
              <a:ext uri="{FF2B5EF4-FFF2-40B4-BE49-F238E27FC236}">
                <a16:creationId xmlns:a16="http://schemas.microsoft.com/office/drawing/2014/main" id="{CD8560AE-EEC0-4DFF-7889-D38BC2E69F7C}"/>
              </a:ext>
            </a:extLst>
          </p:cNvPr>
          <p:cNvSpPr/>
          <p:nvPr/>
        </p:nvSpPr>
        <p:spPr>
          <a:xfrm>
            <a:off x="8233136" y="5663803"/>
            <a:ext cx="27396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A018800E-0EC6-C403-F590-38C42B3E6E0C}"/>
              </a:ext>
            </a:extLst>
          </p:cNvPr>
          <p:cNvSpPr txBox="1"/>
          <p:nvPr/>
        </p:nvSpPr>
        <p:spPr>
          <a:xfrm>
            <a:off x="8398578" y="5787949"/>
            <a:ext cx="1185362"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Kostenvorteile</a:t>
            </a:r>
          </a:p>
        </p:txBody>
      </p:sp>
      <p:sp>
        <p:nvSpPr>
          <p:cNvPr id="24" name="Rectangle 14">
            <a:extLst>
              <a:ext uri="{FF2B5EF4-FFF2-40B4-BE49-F238E27FC236}">
                <a16:creationId xmlns:a16="http://schemas.microsoft.com/office/drawing/2014/main" id="{E858F55B-9979-5E43-45AD-ADEA9F473693}"/>
              </a:ext>
            </a:extLst>
          </p:cNvPr>
          <p:cNvSpPr/>
          <p:nvPr/>
        </p:nvSpPr>
        <p:spPr>
          <a:xfrm>
            <a:off x="8233136" y="4925332"/>
            <a:ext cx="24798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950B1F24-774B-1676-B66E-7D3AAADCC97B}"/>
              </a:ext>
            </a:extLst>
          </p:cNvPr>
          <p:cNvSpPr txBox="1"/>
          <p:nvPr/>
        </p:nvSpPr>
        <p:spPr>
          <a:xfrm>
            <a:off x="8369703" y="5049478"/>
            <a:ext cx="1047247"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Zeitgewinne</a:t>
            </a:r>
          </a:p>
        </p:txBody>
      </p:sp>
      <p:pic>
        <p:nvPicPr>
          <p:cNvPr id="34" name="Bildplatzhalter 11">
            <a:extLst>
              <a:ext uri="{FF2B5EF4-FFF2-40B4-BE49-F238E27FC236}">
                <a16:creationId xmlns:a16="http://schemas.microsoft.com/office/drawing/2014/main" id="{951FA91B-A52B-1B73-48B2-EB6E71F81928}"/>
              </a:ext>
            </a:extLst>
          </p:cNvPr>
          <p:cNvPicPr>
            <a:picLocks noGrp="1" noChangeAspect="1"/>
          </p:cNvPicPr>
          <p:nvPr>
            <p:ph type="pic" sz="quarter" idx="46"/>
          </p:nvPr>
        </p:nvPicPr>
        <p:blipFill>
          <a:blip r:embed="rId12"/>
          <a:srcRect t="23021" b="23021"/>
          <a:stretch/>
        </p:blipFill>
        <p:spPr>
          <a:xfrm>
            <a:off x="765175" y="603250"/>
            <a:ext cx="1728788" cy="576263"/>
          </a:xfrm>
        </p:spPr>
      </p:pic>
    </p:spTree>
    <p:extLst>
      <p:ext uri="{BB962C8B-B14F-4D97-AF65-F5344CB8AC3E}">
        <p14:creationId xmlns:p14="http://schemas.microsoft.com/office/powerpoint/2010/main" val="2855968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3B661182-4812-64D8-F4D4-B76BA6F2BC5B}"/>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den Südzucker-Mitarbeitenden die Stammdaten-Pflege versüßt wird.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Europas größter Zuckerproduzent Südzucker verarbeitet pro Jahr 4,5 Mio. Tonnen Zuckerrüben und unterhält weltweit über 100 Produktionsstandorte​</a:t>
            </a:r>
          </a:p>
          <a:p>
            <a:pPr lvl="1"/>
            <a:r>
              <a:rPr lang="de-DE" dirty="0"/>
              <a:t>Gewünscht war ein durchgängiges, einheitliches Stammdaten-Management für alle 10 Gesellschaften​</a:t>
            </a:r>
          </a:p>
          <a:p>
            <a:pPr lvl="1"/>
            <a:r>
              <a:rPr lang="de-DE" dirty="0"/>
              <a:t>Das SAP MDC Master Data Cockpit erfüllte alle Anforderungen und begeistert die Anwender*innen</a:t>
            </a:r>
          </a:p>
          <a:p>
            <a:pPr lvl="1"/>
            <a:endParaRPr lang="de-DE" dirty="0"/>
          </a:p>
          <a:p>
            <a:pPr lvl="4"/>
            <a:r>
              <a:rPr lang="de-DE" dirty="0"/>
              <a:t>Die dank des MDC von valantic gewonnene Transparenz über sämtliche Gesellschaften ist für alle eine enorme Arbeitserleichterung.</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b="1" dirty="0"/>
              <a:t>Südzucker-Gruppe: Global und lokal, in über 30 Ländern zu Hause</a:t>
            </a:r>
            <a:endParaRPr lang="de-DE" dirty="0"/>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Lebensmittel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6">
            <a:extLst>
              <a:ext uri="{FF2B5EF4-FFF2-40B4-BE49-F238E27FC236}">
                <a16:creationId xmlns:a16="http://schemas.microsoft.com/office/drawing/2014/main" id="{A6ADD823-E528-6AFF-320B-33D9B3EDBE6B}"/>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249769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0">
            <a:extLst>
              <a:ext uri="{FF2B5EF4-FFF2-40B4-BE49-F238E27FC236}">
                <a16:creationId xmlns:a16="http://schemas.microsoft.com/office/drawing/2014/main" id="{7583599E-5EF6-8D79-6594-8C1CA809C690}"/>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ysClr val="windowText" lastClr="000000"/>
                </a:solidFill>
              </a:rPr>
              <a:t>Die Arbeitsaufwände der Fachbereiche beim Stammdatenmanagement und die Durchlaufzeiten wurden erheblich reduziert. Anwender*innen sind vom MDC von valantic begeistert.</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b="0" i="0" u="none" strike="noStrike" dirty="0">
                <a:solidFill>
                  <a:srgbClr val="000000"/>
                </a:solidFill>
                <a:effectLst/>
              </a:rPr>
              <a:t>Das SAP Stammdaten-Management konnte nicht alle Anforderungen erfüllen. Die Wahl fiel auf das vollständig in SAP integrierte MDC Master Data Cockpit des SAP Gold-Partners valantic.</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ysClr val="windowText" lastClr="000000"/>
                </a:solidFill>
              </a:rPr>
              <a:t>Eine verbesserte Stammdaten-Qualität und -Aktualität sollte wichtige Prozesse gesellschaftsübergreifend beschleunigen und Fehler reduzieren – in allen 10 Gesellschaften.</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b="1" dirty="0"/>
              <a:t>Südzucker-Gruppe: Global und lokal, in über 30 Ländern zu Hause</a:t>
            </a:r>
            <a:endParaRPr lang="de-DE" dirty="0"/>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74E411B6-9853-17C8-89A8-8CCD3980B9EC}"/>
              </a:ext>
            </a:extLst>
          </p:cNvPr>
          <p:cNvSpPr/>
          <p:nvPr/>
        </p:nvSpPr>
        <p:spPr>
          <a:xfrm>
            <a:off x="8233136" y="4179165"/>
            <a:ext cx="23821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E9D4DDBF-975F-FA5A-4B7B-EF31F735AAF8}"/>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err="1">
                <a:solidFill>
                  <a:srgbClr val="FFFFFF"/>
                </a:solidFill>
                <a:cs typeface="Arial"/>
              </a:rPr>
              <a:t>Transparenz</a:t>
            </a:r>
            <a:endParaRPr lang="en-US" sz="1200">
              <a:solidFill>
                <a:srgbClr val="FFFFFF"/>
              </a:solidFill>
              <a:cs typeface="Arial"/>
            </a:endParaRPr>
          </a:p>
        </p:txBody>
      </p:sp>
      <p:sp>
        <p:nvSpPr>
          <p:cNvPr id="17" name="Rectangle 12">
            <a:extLst>
              <a:ext uri="{FF2B5EF4-FFF2-40B4-BE49-F238E27FC236}">
                <a16:creationId xmlns:a16="http://schemas.microsoft.com/office/drawing/2014/main" id="{6412D807-CEA4-E374-0BC8-522E8D758F01}"/>
              </a:ext>
            </a:extLst>
          </p:cNvPr>
          <p:cNvSpPr/>
          <p:nvPr/>
        </p:nvSpPr>
        <p:spPr>
          <a:xfrm>
            <a:off x="8233136" y="5663803"/>
            <a:ext cx="207265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32FA3B71-C0F7-AC4D-CBD8-3B67649B6DF2}"/>
              </a:ext>
            </a:extLst>
          </p:cNvPr>
          <p:cNvSpPr txBox="1"/>
          <p:nvPr/>
        </p:nvSpPr>
        <p:spPr>
          <a:xfrm>
            <a:off x="8398578" y="5787949"/>
            <a:ext cx="1825794"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Verringerte</a:t>
            </a:r>
            <a:r>
              <a:rPr lang="en-US" sz="1200">
                <a:solidFill>
                  <a:srgbClr val="FFFFFF"/>
                </a:solidFill>
                <a:cs typeface="Arial"/>
              </a:rPr>
              <a:t> </a:t>
            </a:r>
            <a:r>
              <a:rPr lang="en-US" sz="1200" err="1">
                <a:solidFill>
                  <a:srgbClr val="FFFFFF"/>
                </a:solidFill>
                <a:cs typeface="Arial"/>
              </a:rPr>
              <a:t>Fehlerquote</a:t>
            </a:r>
            <a:endParaRPr lang="en-US" sz="1200">
              <a:solidFill>
                <a:srgbClr val="FFFFFF"/>
              </a:solidFill>
              <a:cs typeface="Arial"/>
            </a:endParaRPr>
          </a:p>
        </p:txBody>
      </p:sp>
      <p:sp>
        <p:nvSpPr>
          <p:cNvPr id="24" name="Rectangle 14">
            <a:extLst>
              <a:ext uri="{FF2B5EF4-FFF2-40B4-BE49-F238E27FC236}">
                <a16:creationId xmlns:a16="http://schemas.microsoft.com/office/drawing/2014/main" id="{CD1A113D-D04D-FBC9-CED1-18AED120DAE2}"/>
              </a:ext>
            </a:extLst>
          </p:cNvPr>
          <p:cNvSpPr/>
          <p:nvPr/>
        </p:nvSpPr>
        <p:spPr>
          <a:xfrm>
            <a:off x="8233136" y="4925332"/>
            <a:ext cx="25110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425C654E-1F19-96B8-CCDC-07A520817E25}"/>
              </a:ext>
            </a:extLst>
          </p:cNvPr>
          <p:cNvSpPr txBox="1"/>
          <p:nvPr/>
        </p:nvSpPr>
        <p:spPr>
          <a:xfrm>
            <a:off x="8369703" y="5049478"/>
            <a:ext cx="1870036"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Kürzere</a:t>
            </a:r>
            <a:r>
              <a:rPr lang="en-US" sz="1200">
                <a:solidFill>
                  <a:srgbClr val="FFFFFF"/>
                </a:solidFill>
                <a:cs typeface="Arial"/>
              </a:rPr>
              <a:t> </a:t>
            </a:r>
            <a:r>
              <a:rPr lang="en-US" sz="1200" err="1">
                <a:solidFill>
                  <a:srgbClr val="FFFFFF"/>
                </a:solidFill>
                <a:cs typeface="Arial"/>
              </a:rPr>
              <a:t>Durchlaufzeiten</a:t>
            </a:r>
            <a:endParaRPr lang="en-US" sz="1200">
              <a:solidFill>
                <a:srgbClr val="FFFFFF"/>
              </a:solidFill>
              <a:cs typeface="Arial"/>
            </a:endParaRPr>
          </a:p>
        </p:txBody>
      </p:sp>
      <p:pic>
        <p:nvPicPr>
          <p:cNvPr id="31" name="Bildplatzhalter 6">
            <a:extLst>
              <a:ext uri="{FF2B5EF4-FFF2-40B4-BE49-F238E27FC236}">
                <a16:creationId xmlns:a16="http://schemas.microsoft.com/office/drawing/2014/main" id="{E62837E6-4FEB-2817-5BE8-41FD7D6B5ACD}"/>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3223660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81C3785F-EDAB-609E-3117-94EB417BA397}"/>
              </a:ext>
            </a:extLst>
          </p:cNvPr>
          <p:cNvPicPr>
            <a:picLocks noGrp="1" noChangeAspect="1"/>
          </p:cNvPicPr>
          <p:nvPr>
            <p:ph type="pic" sz="quarter" idx="10"/>
          </p:nvPr>
        </p:nvPicPr>
        <p:blipFill rotWithShape="1">
          <a:blip r:embed="rId3"/>
          <a:srcRect l="28214" r="26742" b="25373"/>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Swarovski auch bei der Finanzplanung glänzt.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Swarovski, eine der führenden Marken für Schmuck und Accessoires aus geschliffenem Kristallglas, wollte seine Finanzplanung agiler und vernetzter gestalten.</a:t>
            </a:r>
          </a:p>
          <a:p>
            <a:pPr lvl="1"/>
            <a:r>
              <a:rPr lang="de-DE" dirty="0"/>
              <a:t>valantic implementierte eine Lösung mit SAP Business Warehouse als konsolidierter Datenquelle, einer leistungsstarken Planungs-Engine als Planungsplattform und einem </a:t>
            </a:r>
            <a:r>
              <a:rPr lang="de-DE" dirty="0" err="1"/>
              <a:t>Predictive</a:t>
            </a:r>
            <a:r>
              <a:rPr lang="de-DE" dirty="0"/>
              <a:t>-Forecast aus der Google Cloud </a:t>
            </a:r>
            <a:r>
              <a:rPr lang="de-DE" dirty="0" err="1"/>
              <a:t>Platform</a:t>
            </a:r>
            <a:r>
              <a:rPr lang="de-DE" dirty="0"/>
              <a:t>.</a:t>
            </a:r>
          </a:p>
          <a:p>
            <a:pPr lvl="1"/>
            <a:r>
              <a:rPr lang="de-DE" dirty="0"/>
              <a:t>Die Vorteile: Große Effizienzgewinne, stark reduzierte manuelle Aufwände und Fehlerquoten, verbesserte Transparenz und Prognosegenauigkeit</a:t>
            </a:r>
          </a:p>
          <a:p>
            <a:pPr lvl="1"/>
            <a:r>
              <a:rPr lang="de-DE" dirty="0"/>
              <a:t>Höhere Agilität der </a:t>
            </a:r>
            <a:r>
              <a:rPr lang="de-DE" dirty="0" err="1"/>
              <a:t>Forecasting</a:t>
            </a:r>
            <a:r>
              <a:rPr lang="de-DE" dirty="0"/>
              <a:t>- und Planungsprozesse</a:t>
            </a:r>
          </a:p>
          <a:p>
            <a:pPr marL="0" lvl="1" indent="0">
              <a:buNone/>
            </a:pPr>
            <a:endParaRPr lang="de-DE" dirty="0"/>
          </a:p>
          <a:p>
            <a:pPr lvl="4"/>
            <a:r>
              <a:rPr lang="de-DE" dirty="0"/>
              <a:t>Swarovski profitiert von schnellen, zielgenauen Prognosen für smarte Geschäftsentscheidungen.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Vernetzte Finanzplanung steigert die Effizienz von Swarovski</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err="1">
                <a:solidFill>
                  <a:schemeClr val="tx1"/>
                </a:solidFill>
              </a:rPr>
              <a:t>Kristallglasverarbeitung</a:t>
            </a:r>
            <a:endParaRPr lang="de-DE" dirty="0">
              <a:solidFill>
                <a:schemeClr val="tx1"/>
              </a:solidFill>
            </a:endParaRPr>
          </a:p>
          <a:p>
            <a:endParaRPr lang="de-DE"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4" name="Bildplatzhalter 3">
            <a:extLst>
              <a:ext uri="{FF2B5EF4-FFF2-40B4-BE49-F238E27FC236}">
                <a16:creationId xmlns:a16="http://schemas.microsoft.com/office/drawing/2014/main" id="{C6B0E032-A8FB-3EEB-FC98-F7F8F9ADFD5D}"/>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72222" b="-72222"/>
          <a:stretch/>
        </p:blipFill>
        <p:spPr/>
      </p:pic>
    </p:spTree>
    <p:extLst>
      <p:ext uri="{BB962C8B-B14F-4D97-AF65-F5344CB8AC3E}">
        <p14:creationId xmlns:p14="http://schemas.microsoft.com/office/powerpoint/2010/main" val="3836936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5">
            <a:extLst>
              <a:ext uri="{FF2B5EF4-FFF2-40B4-BE49-F238E27FC236}">
                <a16:creationId xmlns:a16="http://schemas.microsoft.com/office/drawing/2014/main" id="{3B2A87EF-BE2F-6762-08D3-9E04AEFF9148}"/>
              </a:ext>
            </a:extLst>
          </p:cNvPr>
          <p:cNvPicPr>
            <a:picLocks noGrp="1" noChangeAspect="1"/>
          </p:cNvPicPr>
          <p:nvPr>
            <p:ph type="pic" sz="quarter" idx="10"/>
          </p:nvPr>
        </p:nvPicPr>
        <p:blipFill>
          <a:blip r:embed="rId3"/>
          <a:srcRect l="8140" r="8140"/>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a:xfrm>
            <a:off x="9143445" y="1476000"/>
            <a:ext cx="2520000" cy="4680000"/>
          </a:xfrm>
        </p:spPr>
        <p:txBody>
          <a:bodyPr lIns="360000" rIns="180000"/>
          <a:lstStyle/>
          <a:p>
            <a:r>
              <a:rPr lang="de-DE" dirty="0"/>
              <a:t>valantic sorgt dafür, dass Hochland die digitale Transformation mit SAP S/4HANA erfolgreich meistert.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a:xfrm>
            <a:off x="539999" y="1989138"/>
            <a:ext cx="4680000" cy="4166862"/>
          </a:xfrm>
        </p:spPr>
        <p:txBody>
          <a:bodyPr/>
          <a:lstStyle/>
          <a:p>
            <a:pPr lvl="1"/>
            <a:r>
              <a:rPr lang="de-DE" dirty="0"/>
              <a:t>Der Support von SAP für das bisherige System SAP R/3 läuft aus. Hochland muss handeln, um Wettbewerbsnachteile in Zukunft zu vermeiden</a:t>
            </a:r>
          </a:p>
          <a:p>
            <a:pPr lvl="1"/>
            <a:r>
              <a:rPr lang="de-DE" dirty="0"/>
              <a:t>Hochland und valantic wählen einen Greenfield-Ansatz mit Brownfield-Sprenkeln – flexibel und pragmatisch</a:t>
            </a:r>
          </a:p>
          <a:p>
            <a:pPr lvl="1"/>
            <a:r>
              <a:rPr lang="de-DE" dirty="0"/>
              <a:t>Hochland und valantic erzielen mit agilen Projektmethodiken sehr gute Ergebnisse</a:t>
            </a:r>
          </a:p>
          <a:p>
            <a:pPr lvl="1"/>
            <a:endParaRPr lang="de-DE" dirty="0"/>
          </a:p>
          <a:p>
            <a:pPr lvl="4"/>
            <a:r>
              <a:rPr lang="de-DE" dirty="0"/>
              <a:t>Hochland ist mit S/4HANA sicher für zukünftigen Erfolg aufgestellt. Bis 2024 soll das Migrationsprojekt abgeschlossen sein.</a:t>
            </a:r>
          </a:p>
          <a:p>
            <a:endParaRPr lang="de-DE" dirty="0"/>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a:xfrm>
            <a:off x="539999" y="432000"/>
            <a:ext cx="4680000" cy="144000"/>
          </a:xfrm>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a:xfrm>
            <a:off x="540000" y="622301"/>
            <a:ext cx="4680000" cy="648000"/>
          </a:xfrm>
        </p:spPr>
        <p:txBody>
          <a:bodyPr/>
          <a:lstStyle/>
          <a:p>
            <a:r>
              <a:rPr lang="de-DE" dirty="0"/>
              <a:t>Käseproduzent Hochland</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xfrm>
            <a:off x="5891927" y="1507551"/>
            <a:ext cx="2880000" cy="360000"/>
          </a:xfrm>
        </p:spPr>
        <p:txBody>
          <a:bodyPr/>
          <a:lstStyle/>
          <a:p>
            <a:r>
              <a:rPr lang="de-DE" dirty="0"/>
              <a:t>Lebensmittel</a:t>
            </a:r>
          </a:p>
        </p:txBody>
      </p:sp>
      <p:sp>
        <p:nvSpPr>
          <p:cNvPr id="19" name="Bildplatzhalter 18">
            <a:extLst>
              <a:ext uri="{FF2B5EF4-FFF2-40B4-BE49-F238E27FC236}">
                <a16:creationId xmlns:a16="http://schemas.microsoft.com/office/drawing/2014/main" id="{A6A54C9B-990A-2812-FCD3-85C353CF6D5D}"/>
              </a:ext>
            </a:extLst>
          </p:cNvPr>
          <p:cNvSpPr>
            <a:spLocks noGrp="1"/>
          </p:cNvSpPr>
          <p:nvPr>
            <p:ph type="pic" sz="quarter" idx="66"/>
          </p:nvPr>
        </p:nvSpPr>
        <p:spPr/>
        <p:txBody>
          <a:bodyPr/>
          <a:lstStyle/>
          <a:p>
            <a:endParaRPr lang="de-DE"/>
          </a:p>
        </p:txBody>
      </p:sp>
      <p:pic>
        <p:nvPicPr>
          <p:cNvPr id="13" name="Bildplatzhalter 11">
            <a:extLst>
              <a:ext uri="{FF2B5EF4-FFF2-40B4-BE49-F238E27FC236}">
                <a16:creationId xmlns:a16="http://schemas.microsoft.com/office/drawing/2014/main" id="{91C92709-D956-A97C-1119-DC3B24AEF72E}"/>
              </a:ext>
            </a:extLst>
          </p:cNvPr>
          <p:cNvPicPr>
            <a:picLocks noGrp="1" noChangeAspect="1"/>
          </p:cNvPicPr>
          <p:nvPr>
            <p:ph type="pic" sz="quarter" idx="46"/>
          </p:nvPr>
        </p:nvPicPr>
        <p:blipFill rotWithShape="1">
          <a:blip r:embed="rId4"/>
          <a:srcRect t="22917" b="22917"/>
          <a:stretch/>
        </p:blipFill>
        <p:spPr>
          <a:xfrm>
            <a:off x="6106302" y="603936"/>
            <a:ext cx="1728000" cy="576000"/>
          </a:xfrm>
        </p:spPr>
      </p:pic>
    </p:spTree>
    <p:extLst>
      <p:ext uri="{BB962C8B-B14F-4D97-AF65-F5344CB8AC3E}">
        <p14:creationId xmlns:p14="http://schemas.microsoft.com/office/powerpoint/2010/main" val="1032955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5">
            <a:extLst>
              <a:ext uri="{FF2B5EF4-FFF2-40B4-BE49-F238E27FC236}">
                <a16:creationId xmlns:a16="http://schemas.microsoft.com/office/drawing/2014/main" id="{758E85F7-1AA5-C133-E05B-6993C47520B7}"/>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S/4HANA wird die Grundlage einer digitalen Transformation und ist wesentliche Komponente des Projektes S/4 Future, zu dem auch IBP, HCM, MES, Big Data Analytics und die Weiterbildung des Teams gehören.</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lIns="252000" rIns="0"/>
          <a:lstStyle/>
          <a:p>
            <a:r>
              <a:rPr lang="de-DE" sz="1200" dirty="0">
                <a:solidFill>
                  <a:schemeClr val="tx1"/>
                </a:solidFill>
              </a:rPr>
              <a:t>Hochland entschied sich für einen pragma-tischen Greenfield-Ansatz. "Continuous Dis-covery &amp; Delivery“ verzahnt über Sprints die Planung und Realisierung von (Teil)</a:t>
            </a:r>
            <a:r>
              <a:rPr lang="de-DE" dirty="0">
                <a:solidFill>
                  <a:schemeClr val="tx1"/>
                </a:solidFill>
              </a:rPr>
              <a:t>P</a:t>
            </a:r>
            <a:r>
              <a:rPr lang="de-DE" sz="1200" dirty="0">
                <a:solidFill>
                  <a:schemeClr val="tx1"/>
                </a:solidFill>
              </a:rPr>
              <a:t>rozessen und kommt schnell zu sehr guten Ergebnissen.</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Migration eines 20 Jahre alten SAP R/3 Systems mit einer Vielzahl von Eigenentwicklungen auf das neue SAP S/4HANA System.</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Käseproduzent Hochland</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A31E0446-0B09-7846-DB92-FA554BEE29ED}"/>
              </a:ext>
            </a:extLst>
          </p:cNvPr>
          <p:cNvSpPr/>
          <p:nvPr/>
        </p:nvSpPr>
        <p:spPr>
          <a:xfrm>
            <a:off x="8233136" y="4179165"/>
            <a:ext cx="328620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8BE5387D-BF08-9FDF-D08D-5ED0F5961065}"/>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err="1">
                <a:solidFill>
                  <a:srgbClr val="FFFFFF"/>
                </a:solidFill>
                <a:cs typeface="Arial"/>
              </a:rPr>
              <a:t>Zukunftssicherheit</a:t>
            </a:r>
            <a:endParaRPr lang="en-US" sz="1200">
              <a:solidFill>
                <a:srgbClr val="FFFFFF"/>
              </a:solidFill>
              <a:cs typeface="Arial"/>
            </a:endParaRPr>
          </a:p>
        </p:txBody>
      </p:sp>
      <p:sp>
        <p:nvSpPr>
          <p:cNvPr id="17" name="Rectangle 12">
            <a:extLst>
              <a:ext uri="{FF2B5EF4-FFF2-40B4-BE49-F238E27FC236}">
                <a16:creationId xmlns:a16="http://schemas.microsoft.com/office/drawing/2014/main" id="{320902B2-DDB0-6D8D-0D2B-6A50FFB7C16C}"/>
              </a:ext>
            </a:extLst>
          </p:cNvPr>
          <p:cNvSpPr/>
          <p:nvPr/>
        </p:nvSpPr>
        <p:spPr>
          <a:xfrm>
            <a:off x="8233136" y="5663803"/>
            <a:ext cx="328619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D246DFC1-6075-F0B4-77D2-3A24B303E28F}"/>
              </a:ext>
            </a:extLst>
          </p:cNvPr>
          <p:cNvSpPr txBox="1"/>
          <p:nvPr/>
        </p:nvSpPr>
        <p:spPr>
          <a:xfrm>
            <a:off x="8398578" y="5787949"/>
            <a:ext cx="703820"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Agilität</a:t>
            </a:r>
            <a:endParaRPr lang="en-US" sz="1200">
              <a:solidFill>
                <a:srgbClr val="FFFFFF"/>
              </a:solidFill>
              <a:cs typeface="Arial"/>
            </a:endParaRPr>
          </a:p>
        </p:txBody>
      </p:sp>
      <p:sp>
        <p:nvSpPr>
          <p:cNvPr id="24" name="Rectangle 14">
            <a:extLst>
              <a:ext uri="{FF2B5EF4-FFF2-40B4-BE49-F238E27FC236}">
                <a16:creationId xmlns:a16="http://schemas.microsoft.com/office/drawing/2014/main" id="{C0E64C61-F261-AD4B-5382-D7241EF6D395}"/>
              </a:ext>
            </a:extLst>
          </p:cNvPr>
          <p:cNvSpPr/>
          <p:nvPr/>
        </p:nvSpPr>
        <p:spPr>
          <a:xfrm>
            <a:off x="8233136" y="4925332"/>
            <a:ext cx="25941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0629139C-9D50-BC43-CEFC-8B686C87AF9B}"/>
              </a:ext>
            </a:extLst>
          </p:cNvPr>
          <p:cNvSpPr txBox="1"/>
          <p:nvPr/>
        </p:nvSpPr>
        <p:spPr>
          <a:xfrm>
            <a:off x="8369703" y="5049478"/>
            <a:ext cx="1451332"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Wettbewerbstärke</a:t>
            </a:r>
            <a:endParaRPr lang="en-US" sz="1200">
              <a:solidFill>
                <a:srgbClr val="FFFFFF"/>
              </a:solidFill>
            </a:endParaRPr>
          </a:p>
        </p:txBody>
      </p:sp>
      <p:pic>
        <p:nvPicPr>
          <p:cNvPr id="31" name="Bildplatzhalter 11">
            <a:extLst>
              <a:ext uri="{FF2B5EF4-FFF2-40B4-BE49-F238E27FC236}">
                <a16:creationId xmlns:a16="http://schemas.microsoft.com/office/drawing/2014/main" id="{2F150EF9-6717-E12B-6F1D-41C7AFB468DD}"/>
              </a:ext>
            </a:extLst>
          </p:cNvPr>
          <p:cNvPicPr>
            <a:picLocks noGrp="1" noChangeAspect="1"/>
          </p:cNvPicPr>
          <p:nvPr>
            <p:ph type="pic" sz="quarter" idx="46"/>
          </p:nvPr>
        </p:nvPicPr>
        <p:blipFill rotWithShape="1">
          <a:blip r:embed="rId12"/>
          <a:srcRect l="-18277" t="13504" r="-16214" b="13644"/>
          <a:stretch/>
        </p:blipFill>
        <p:spPr>
          <a:xfrm>
            <a:off x="719931" y="603804"/>
            <a:ext cx="1728788" cy="576263"/>
          </a:xfrm>
        </p:spPr>
      </p:pic>
    </p:spTree>
    <p:extLst>
      <p:ext uri="{BB962C8B-B14F-4D97-AF65-F5344CB8AC3E}">
        <p14:creationId xmlns:p14="http://schemas.microsoft.com/office/powerpoint/2010/main" val="1582924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descr="In braunes Papier eingewickeltes Sandwich">
            <a:extLst>
              <a:ext uri="{FF2B5EF4-FFF2-40B4-BE49-F238E27FC236}">
                <a16:creationId xmlns:a16="http://schemas.microsoft.com/office/drawing/2014/main" id="{FBD5A05E-996B-CAE0-50D3-AD505B756F95}"/>
              </a:ext>
            </a:extLst>
          </p:cNvPr>
          <p:cNvPicPr>
            <a:picLocks noGrp="1" noChangeAspect="1"/>
          </p:cNvPicPr>
          <p:nvPr>
            <p:ph type="pic" sz="quarter" idx="10"/>
          </p:nvPr>
        </p:nvPicPr>
        <p:blipFill>
          <a:blip r:embed="rId3"/>
          <a:srcRect l="33904" r="33904"/>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Homann nicht nur die Zutaten, sondern auch die Systeme perfekt</a:t>
            </a:r>
          </a:p>
          <a:p>
            <a:r>
              <a:rPr lang="de-DE" dirty="0"/>
              <a:t>harmonieren.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Homann Feinkost ist eine Tochtergesellschaft der Unternehmensgruppe Theo Müller (UTM)</a:t>
            </a:r>
          </a:p>
          <a:p>
            <a:pPr lvl="1"/>
            <a:r>
              <a:rPr lang="de-DE" dirty="0"/>
              <a:t>Zur Zukunftssicherung konsolidiert UTM kontinuierlich die Kernprozesse und IT-Landschaft im wachsenden Unternehmen</a:t>
            </a:r>
          </a:p>
          <a:p>
            <a:pPr lvl="1"/>
            <a:r>
              <a:rPr lang="de-DE" dirty="0"/>
              <a:t>Integration der SAP Umgebung von Homann mit zahlreichen Subsystemen in die SAP Landschaft von UTM für eine integrierte System- und Datenbasis </a:t>
            </a:r>
          </a:p>
          <a:p>
            <a:pPr lvl="1"/>
            <a:endParaRPr lang="de-DE" dirty="0"/>
          </a:p>
          <a:p>
            <a:pPr lvl="4"/>
            <a:r>
              <a:rPr lang="de-DE" dirty="0"/>
              <a:t>Die harmonisierte SAP Landschaft schafft ein solides Fundament für künftige Optimierungen und Prozessharmonisierungen.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HOMANN Feinkost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bg2"/>
                </a:solidFill>
              </a:rPr>
              <a:t>Lebensmittel </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0">
            <a:extLst>
              <a:ext uri="{FF2B5EF4-FFF2-40B4-BE49-F238E27FC236}">
                <a16:creationId xmlns:a16="http://schemas.microsoft.com/office/drawing/2014/main" id="{1347BE02-BDAA-7414-7C92-9491ECE45A68}"/>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649389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6" descr="In braunes Papier eingewickeltes Sandwich">
            <a:extLst>
              <a:ext uri="{FF2B5EF4-FFF2-40B4-BE49-F238E27FC236}">
                <a16:creationId xmlns:a16="http://schemas.microsoft.com/office/drawing/2014/main" id="{409C47B3-8E93-FEBE-2389-6C36D557F647}"/>
              </a:ext>
            </a:extLst>
          </p:cNvPr>
          <p:cNvPicPr>
            <a:picLocks noGrp="1" noChangeAspect="1"/>
          </p:cNvPicPr>
          <p:nvPr>
            <p:ph type="pic" sz="quarter" idx="10"/>
          </p:nvPr>
        </p:nvPicPr>
        <p:blipFill>
          <a:blip r:embed="rId3"/>
          <a:srcRect l="30756" r="30756"/>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Zukunftssichere Systembasis für spätere Prozessoptimierungen in der Gruppe etabliert. Meilenstein-Projekt innerhalb des Termin- und Budgetrahmens umgesetzt.</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Frühzeitige Vorbereitung der Datenmigra-tion, Branchen- und Technologie-Know-how, konsequentes Risiko-management für einen reibungslosen Go-Live ohne Störung des Geschäftsbetriebs.</a:t>
            </a:r>
            <a:endParaRPr lang="de-DE" sz="1200" dirty="0">
              <a:solidFill>
                <a:schemeClr val="tx1"/>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Schaffung einer integrierten SAP Umge-bung mit einheitlicher Datenbasis für die Homann Standorte, Anbindung vieler Sub-systeme, Harmonisierung der Kernbereiche, Datenmigration und Testmanagement.</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HOMANN Feinkost</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bg2"/>
                </a:solidFill>
              </a:rPr>
              <a:t>Lebensmittel </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B58F9A30-C604-6438-A409-0009D3AC0562}"/>
              </a:ext>
            </a:extLst>
          </p:cNvPr>
          <p:cNvSpPr/>
          <p:nvPr/>
        </p:nvSpPr>
        <p:spPr>
          <a:xfrm>
            <a:off x="8233135" y="4179165"/>
            <a:ext cx="294286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C372BD05-8183-FF8F-4124-1519664110A5}"/>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err="1">
                <a:solidFill>
                  <a:srgbClr val="FFFFFF"/>
                </a:solidFill>
                <a:cs typeface="Arial"/>
              </a:rPr>
              <a:t>Systemharmonisierung</a:t>
            </a:r>
            <a:endParaRPr lang="en-US" sz="1200"/>
          </a:p>
        </p:txBody>
      </p:sp>
      <p:sp>
        <p:nvSpPr>
          <p:cNvPr id="17" name="Rectangle 12">
            <a:extLst>
              <a:ext uri="{FF2B5EF4-FFF2-40B4-BE49-F238E27FC236}">
                <a16:creationId xmlns:a16="http://schemas.microsoft.com/office/drawing/2014/main" id="{ACF786BB-B1EB-A188-ADED-73CEF6CCC5EA}"/>
              </a:ext>
            </a:extLst>
          </p:cNvPr>
          <p:cNvSpPr/>
          <p:nvPr/>
        </p:nvSpPr>
        <p:spPr>
          <a:xfrm>
            <a:off x="8233137" y="5663803"/>
            <a:ext cx="259419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1684CA3D-94CF-DC9C-888D-36D794CFC5DF}"/>
              </a:ext>
            </a:extLst>
          </p:cNvPr>
          <p:cNvSpPr txBox="1"/>
          <p:nvPr/>
        </p:nvSpPr>
        <p:spPr>
          <a:xfrm>
            <a:off x="8398578" y="5787949"/>
            <a:ext cx="1494164"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cs typeface="Arial"/>
              </a:rPr>
              <a:t>Zukunftssicherung</a:t>
            </a:r>
            <a:endParaRPr lang="en-US" sz="1200">
              <a:solidFill>
                <a:srgbClr val="FFFFFF"/>
              </a:solidFill>
              <a:cs typeface="Arial"/>
            </a:endParaRPr>
          </a:p>
        </p:txBody>
      </p:sp>
      <p:sp>
        <p:nvSpPr>
          <p:cNvPr id="24" name="Rectangle 14">
            <a:extLst>
              <a:ext uri="{FF2B5EF4-FFF2-40B4-BE49-F238E27FC236}">
                <a16:creationId xmlns:a16="http://schemas.microsoft.com/office/drawing/2014/main" id="{77B6CE5D-C875-5767-A89B-230DBD979051}"/>
              </a:ext>
            </a:extLst>
          </p:cNvPr>
          <p:cNvSpPr/>
          <p:nvPr/>
        </p:nvSpPr>
        <p:spPr>
          <a:xfrm>
            <a:off x="8233136" y="4925332"/>
            <a:ext cx="28285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EB054DDB-8681-C822-2035-BA44BB1481B0}"/>
              </a:ext>
            </a:extLst>
          </p:cNvPr>
          <p:cNvSpPr txBox="1"/>
          <p:nvPr/>
        </p:nvSpPr>
        <p:spPr>
          <a:xfrm>
            <a:off x="8369703" y="5049478"/>
            <a:ext cx="1562580"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cs typeface="Arial"/>
              </a:rPr>
              <a:t>Prozessoptimierung</a:t>
            </a:r>
            <a:endParaRPr lang="en-US" sz="1200">
              <a:solidFill>
                <a:srgbClr val="FFFFFF"/>
              </a:solidFill>
              <a:cs typeface="Arial"/>
            </a:endParaRPr>
          </a:p>
        </p:txBody>
      </p:sp>
      <p:pic>
        <p:nvPicPr>
          <p:cNvPr id="31" name="Bildplatzhalter 10">
            <a:extLst>
              <a:ext uri="{FF2B5EF4-FFF2-40B4-BE49-F238E27FC236}">
                <a16:creationId xmlns:a16="http://schemas.microsoft.com/office/drawing/2014/main" id="{DE3FA510-C76D-0798-0308-AAD98D4CABF6}"/>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468721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2A564254-9CB4-0D6D-9F38-326FACA706BB}"/>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180000" rIns="0"/>
          <a:lstStyle/>
          <a:p>
            <a:r>
              <a:rPr lang="de-DE" sz="1400" dirty="0"/>
              <a:t>Mithilfe des Master Data Cockpits von valantic können wir nun die Workflows flexibel gestalten und auf unsere Bedürfnisse anpassen. Selbst neue Materialarten oder neue Werke sind mit nur geringem Aufwand schnell im MDC integrierbar. </a:t>
            </a:r>
          </a:p>
          <a:p>
            <a:r>
              <a:rPr lang="de-DE" sz="1400" dirty="0"/>
              <a:t>	 </a:t>
            </a:r>
            <a:br>
              <a:rPr lang="de-DE" sz="1400" dirty="0"/>
            </a:br>
            <a:r>
              <a:rPr lang="de-DE" sz="1400" dirty="0"/>
              <a:t>Mario Kernjak, Projektleitung </a:t>
            </a:r>
            <a:br>
              <a:rPr lang="de-DE" sz="1400" dirty="0"/>
            </a:br>
            <a:r>
              <a:rPr lang="de-DE" sz="1400" dirty="0"/>
              <a:t>Lorenz Snack-World</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Einführung einer neuen Lösung für das SAP-Stammdatenmanagement: die Wahl fiel auf das SAP-Add-on „Master Data Cockpit“ (MDC) von valantic</a:t>
            </a:r>
          </a:p>
          <a:p>
            <a:pPr lvl="1"/>
            <a:r>
              <a:rPr lang="de-DE" dirty="0"/>
              <a:t>Artikelanlageprozesse in SAP werden vereinfacht und beschleunigt und eine kontinuierlich hohe Datenqualität sichergestellt</a:t>
            </a:r>
          </a:p>
          <a:p>
            <a:pPr lvl="1"/>
            <a:r>
              <a:rPr lang="de-DE" dirty="0"/>
              <a:t>Eindeutige Definition der Verantwortlichkeiten für die unterschiedlichen Felddefinitionen und ein nachweisliches Vier-Augen-Prinzip über den Artikelstamm und die Umfeld-Daten</a:t>
            </a:r>
          </a:p>
          <a:p>
            <a:pPr lvl="1"/>
            <a:endParaRPr lang="de-DE" dirty="0"/>
          </a:p>
          <a:p>
            <a:pPr lvl="4"/>
            <a:r>
              <a:rPr lang="de-DE" dirty="0"/>
              <a:t>Eine gleichbleibend hohe SAP-Stammdatenqualität sorgt bei Lorenz dafür, </a:t>
            </a:r>
            <a:br>
              <a:rPr lang="de-DE" dirty="0"/>
            </a:br>
            <a:r>
              <a:rPr lang="de-DE" dirty="0"/>
              <a:t>dass es schmeckt, wenn man snackt.   </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Lorenz Bahlsen Snack-World</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Lebensmittel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endParaRPr lang="de-DE"/>
          </a:p>
        </p:txBody>
      </p:sp>
      <p:pic>
        <p:nvPicPr>
          <p:cNvPr id="13" name="Bildplatzhalter 5">
            <a:extLst>
              <a:ext uri="{FF2B5EF4-FFF2-40B4-BE49-F238E27FC236}">
                <a16:creationId xmlns:a16="http://schemas.microsoft.com/office/drawing/2014/main" id="{8ECDC130-7043-8BF6-F1AE-B41F6FB1B482}"/>
              </a:ext>
            </a:extLst>
          </p:cNvPr>
          <p:cNvPicPr>
            <a:picLocks noGrp="1" noChangeAspect="1"/>
          </p:cNvPicPr>
          <p:nvPr>
            <p:ph type="pic" sz="quarter" idx="46"/>
          </p:nvPr>
        </p:nvPicPr>
        <p:blipFill rotWithShape="1">
          <a:blip r:embed="rId4"/>
          <a:srcRect l="-41379" r="-41379"/>
          <a:stretch/>
        </p:blipFill>
        <p:spPr>
          <a:xfrm>
            <a:off x="6105525" y="603250"/>
            <a:ext cx="1728788" cy="576263"/>
          </a:xfrm>
        </p:spPr>
      </p:pic>
    </p:spTree>
    <p:extLst>
      <p:ext uri="{BB962C8B-B14F-4D97-AF65-F5344CB8AC3E}">
        <p14:creationId xmlns:p14="http://schemas.microsoft.com/office/powerpoint/2010/main" val="877225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a:extLst>
              <a:ext uri="{FF2B5EF4-FFF2-40B4-BE49-F238E27FC236}">
                <a16:creationId xmlns:a16="http://schemas.microsoft.com/office/drawing/2014/main" id="{DABF90D1-BF49-465F-4B86-EBA507EFFA90}"/>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76000" rIns="72000"/>
          <a:lstStyle/>
          <a:p>
            <a:r>
              <a:rPr lang="de-DE" dirty="0">
                <a:solidFill>
                  <a:sysClr val="windowText" lastClr="000000"/>
                </a:solidFill>
              </a:rPr>
              <a:t>N</a:t>
            </a:r>
            <a:r>
              <a:rPr lang="de-DE" sz="1200" dirty="0">
                <a:solidFill>
                  <a:sysClr val="windowText" lastClr="000000"/>
                </a:solidFill>
              </a:rPr>
              <a:t>eues Material wird im MDC mit vordefi-nierten Werten in einem Schritt angelegt. Für jede Materialart können eigene Abläufe defi-niert werden. Zudem können nun Fristen gesetzt und der Status einzelner Schritte kontrolliert werden.</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„Master Data Cockpit“ von valantic. Durch die automatisierte Anlage der Stammdaten zu Material, Debitoren und Kreditoren wird der Pflegeaufwand stark reduziert und Eingabefehler werden vermieden.</a:t>
            </a:r>
            <a:endParaRPr lang="de-DE" sz="1400" dirty="0">
              <a:solidFill>
                <a:schemeClr val="tx1"/>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rIns="72000"/>
          <a:lstStyle/>
          <a:p>
            <a:r>
              <a:rPr lang="de-DE" sz="1200" dirty="0">
                <a:solidFill>
                  <a:sysClr val="windowText" lastClr="000000"/>
                </a:solidFill>
              </a:rPr>
              <a:t>Eine neue Lösung für das SAP-Stammdaten-management sollte den Artikelanlageprozess in SAP vereinfachen, beschleunigen und eine kontinuierliche hohe Datenqualität  mithilfe eines Vier-Augen-Prinzips sicher stellen.</a:t>
            </a:r>
            <a:endParaRPr lang="de-DE" sz="1400" dirty="0">
              <a:solidFill>
                <a:schemeClr val="tx1"/>
              </a:solidFill>
              <a:cs typeface="Aria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Lorenz Bahlsen Snack-World</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DF3615BA-39FD-BCED-871E-D2DBBB272F47}"/>
              </a:ext>
            </a:extLst>
          </p:cNvPr>
          <p:cNvSpPr/>
          <p:nvPr/>
        </p:nvSpPr>
        <p:spPr>
          <a:xfrm>
            <a:off x="8233136" y="4179165"/>
            <a:ext cx="29809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18844463-9447-8D2A-B9A8-3484F3CBC2AD}"/>
              </a:ext>
            </a:extLst>
          </p:cNvPr>
          <p:cNvSpPr txBox="1"/>
          <p:nvPr/>
        </p:nvSpPr>
        <p:spPr>
          <a:xfrm>
            <a:off x="8369702" y="4315910"/>
            <a:ext cx="2476697" cy="257369"/>
          </a:xfrm>
          <a:prstGeom prst="rect">
            <a:avLst/>
          </a:prstGeom>
          <a:noFill/>
        </p:spPr>
        <p:txBody>
          <a:bodyPr wrap="square" lIns="0" tIns="36000" rIns="216000" bIns="36000" rtlCol="0" anchor="ctr">
            <a:spAutoFit/>
          </a:bodyPr>
          <a:lstStyle/>
          <a:p>
            <a:r>
              <a:rPr lang="en-US" sz="1200" err="1">
                <a:solidFill>
                  <a:schemeClr val="bg2"/>
                </a:solidFill>
                <a:cs typeface="Arial"/>
              </a:rPr>
              <a:t>Verkürzung</a:t>
            </a:r>
            <a:r>
              <a:rPr lang="en-US" sz="1200">
                <a:solidFill>
                  <a:schemeClr val="bg2"/>
                </a:solidFill>
                <a:cs typeface="Arial"/>
              </a:rPr>
              <a:t> der </a:t>
            </a:r>
            <a:r>
              <a:rPr lang="en-US" sz="1200" err="1">
                <a:solidFill>
                  <a:schemeClr val="bg2"/>
                </a:solidFill>
                <a:cs typeface="Arial"/>
              </a:rPr>
              <a:t>Durchlaufzeiten</a:t>
            </a:r>
            <a:endParaRPr lang="en-US" sz="1200">
              <a:solidFill>
                <a:schemeClr val="bg2"/>
              </a:solidFill>
              <a:cs typeface="Arial"/>
            </a:endParaRPr>
          </a:p>
        </p:txBody>
      </p:sp>
      <p:sp>
        <p:nvSpPr>
          <p:cNvPr id="17" name="Rectangle 12">
            <a:extLst>
              <a:ext uri="{FF2B5EF4-FFF2-40B4-BE49-F238E27FC236}">
                <a16:creationId xmlns:a16="http://schemas.microsoft.com/office/drawing/2014/main" id="{3D527316-9D26-ABAE-16E6-3F3A78885429}"/>
              </a:ext>
            </a:extLst>
          </p:cNvPr>
          <p:cNvSpPr/>
          <p:nvPr/>
        </p:nvSpPr>
        <p:spPr>
          <a:xfrm>
            <a:off x="8233135" y="5663803"/>
            <a:ext cx="26132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A18D4FF6-D295-09BC-1C10-7A13DC3EC22F}"/>
              </a:ext>
            </a:extLst>
          </p:cNvPr>
          <p:cNvSpPr txBox="1"/>
          <p:nvPr/>
        </p:nvSpPr>
        <p:spPr>
          <a:xfrm>
            <a:off x="8398578" y="5787949"/>
            <a:ext cx="2233598" cy="257369"/>
          </a:xfrm>
          <a:prstGeom prst="rect">
            <a:avLst/>
          </a:prstGeom>
          <a:noFill/>
        </p:spPr>
        <p:txBody>
          <a:bodyPr wrap="none" lIns="0" tIns="36000" rIns="216000" bIns="36000" rtlCol="0" anchor="ctr">
            <a:spAutoFit/>
          </a:bodyPr>
          <a:lstStyle/>
          <a:p>
            <a:pPr>
              <a:spcAft>
                <a:spcPts val="900"/>
              </a:spcAft>
            </a:pPr>
            <a:r>
              <a:rPr lang="en-GB" sz="1200" err="1">
                <a:solidFill>
                  <a:schemeClr val="bg1"/>
                </a:solidFill>
              </a:rPr>
              <a:t>Reduzierung</a:t>
            </a:r>
            <a:r>
              <a:rPr lang="en-GB" sz="1200">
                <a:solidFill>
                  <a:schemeClr val="bg1"/>
                </a:solidFill>
              </a:rPr>
              <a:t> </a:t>
            </a:r>
            <a:r>
              <a:rPr lang="en-GB" sz="1200" err="1">
                <a:solidFill>
                  <a:schemeClr val="bg1"/>
                </a:solidFill>
              </a:rPr>
              <a:t>manueller</a:t>
            </a:r>
            <a:r>
              <a:rPr lang="en-GB" sz="1200">
                <a:solidFill>
                  <a:schemeClr val="bg1"/>
                </a:solidFill>
              </a:rPr>
              <a:t> Fehler</a:t>
            </a:r>
          </a:p>
        </p:txBody>
      </p:sp>
      <p:sp>
        <p:nvSpPr>
          <p:cNvPr id="24" name="Rectangle 14">
            <a:extLst>
              <a:ext uri="{FF2B5EF4-FFF2-40B4-BE49-F238E27FC236}">
                <a16:creationId xmlns:a16="http://schemas.microsoft.com/office/drawing/2014/main" id="{4EAA9E23-7061-08DA-9FD4-5E65324FCE93}"/>
              </a:ext>
            </a:extLst>
          </p:cNvPr>
          <p:cNvSpPr/>
          <p:nvPr/>
        </p:nvSpPr>
        <p:spPr>
          <a:xfrm>
            <a:off x="8233136" y="4925332"/>
            <a:ext cx="29809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17557E79-1D66-589A-7911-C812F4594218}"/>
              </a:ext>
            </a:extLst>
          </p:cNvPr>
          <p:cNvSpPr txBox="1"/>
          <p:nvPr/>
        </p:nvSpPr>
        <p:spPr>
          <a:xfrm>
            <a:off x="8369703" y="5049478"/>
            <a:ext cx="2909615"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rPr>
              <a:t>Verkürzung</a:t>
            </a:r>
            <a:r>
              <a:rPr lang="en-GB" sz="1200">
                <a:solidFill>
                  <a:srgbClr val="FFFFFF"/>
                </a:solidFill>
              </a:rPr>
              <a:t> der </a:t>
            </a:r>
            <a:r>
              <a:rPr lang="en-GB" sz="1200" err="1">
                <a:solidFill>
                  <a:srgbClr val="FFFFFF"/>
                </a:solidFill>
              </a:rPr>
              <a:t>Gesamt-Workflowdauer</a:t>
            </a:r>
            <a:endParaRPr lang="en-GB" sz="1200">
              <a:solidFill>
                <a:srgbClr val="FFFFFF"/>
              </a:solidFill>
            </a:endParaRPr>
          </a:p>
        </p:txBody>
      </p:sp>
      <p:pic>
        <p:nvPicPr>
          <p:cNvPr id="31" name="Bildplatzhalter 5">
            <a:extLst>
              <a:ext uri="{FF2B5EF4-FFF2-40B4-BE49-F238E27FC236}">
                <a16:creationId xmlns:a16="http://schemas.microsoft.com/office/drawing/2014/main" id="{6CC591DE-660C-3B8B-E868-F3613626F7E5}"/>
              </a:ext>
            </a:extLst>
          </p:cNvPr>
          <p:cNvPicPr>
            <a:picLocks noGrp="1" noChangeAspect="1"/>
          </p:cNvPicPr>
          <p:nvPr>
            <p:ph type="pic" sz="quarter" idx="46"/>
          </p:nvPr>
        </p:nvPicPr>
        <p:blipFill rotWithShape="1">
          <a:blip r:embed="rId12"/>
          <a:srcRect l="-18806" t="15037" r="-15334" b="11564"/>
          <a:stretch/>
        </p:blipFill>
        <p:spPr>
          <a:xfrm>
            <a:off x="765175" y="603250"/>
            <a:ext cx="1728788" cy="576263"/>
          </a:xfrm>
        </p:spPr>
      </p:pic>
    </p:spTree>
    <p:extLst>
      <p:ext uri="{BB962C8B-B14F-4D97-AF65-F5344CB8AC3E}">
        <p14:creationId xmlns:p14="http://schemas.microsoft.com/office/powerpoint/2010/main" val="1425983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848E0287-2A24-DEB5-777C-4F9953ADF6DE}"/>
              </a:ext>
            </a:extLst>
          </p:cNvPr>
          <p:cNvPicPr>
            <a:picLocks noGrp="1" noChangeAspect="1"/>
          </p:cNvPicPr>
          <p:nvPr>
            <p:ph type="pic" sz="quarter" idx="10"/>
          </p:nvPr>
        </p:nvPicPr>
        <p:blipFill rotWithShape="1">
          <a:blip r:embed="rId3"/>
          <a:srcRect l="-289" r="16581"/>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Vitakraft die Katze weiß, was in den Napf kommt.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Globales Berechtigungsmanagement für</a:t>
            </a:r>
            <a:br>
              <a:rPr lang="de-DE" dirty="0"/>
            </a:br>
            <a:r>
              <a:rPr lang="de-DE" dirty="0"/>
              <a:t>420 SAP Anwender*innen</a:t>
            </a:r>
          </a:p>
          <a:p>
            <a:pPr lvl="1"/>
            <a:r>
              <a:rPr lang="de-DE" dirty="0"/>
              <a:t>Einfache Rollenpflege, Kontrolle und Dokumentation kritischer Berechtigungen </a:t>
            </a:r>
          </a:p>
          <a:p>
            <a:pPr lvl="1"/>
            <a:r>
              <a:rPr lang="de-DE" dirty="0"/>
              <a:t>Einführung der valantic Software apm atlantis </a:t>
            </a:r>
          </a:p>
          <a:p>
            <a:pPr lvl="1"/>
            <a:r>
              <a:rPr lang="de-DE" dirty="0"/>
              <a:t>Massenänderungen auf Knopfdruck</a:t>
            </a:r>
          </a:p>
          <a:p>
            <a:pPr lvl="1"/>
            <a:endParaRPr lang="de-DE" dirty="0"/>
          </a:p>
          <a:p>
            <a:pPr lvl="4"/>
            <a:r>
              <a:rPr lang="de-DE" dirty="0"/>
              <a:t>Der Automatisierungsgrad der Rollenpflege ist mit apm atlantis sehr hoch. Auch kleine Teams können alle täglichen Anfragen spielend bewältigen.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VITAKRAFT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Tiernahrung</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0">
            <a:extLst>
              <a:ext uri="{FF2B5EF4-FFF2-40B4-BE49-F238E27FC236}">
                <a16:creationId xmlns:a16="http://schemas.microsoft.com/office/drawing/2014/main" id="{84468E17-1614-4733-AC1A-E40A5533CA1D}"/>
              </a:ext>
            </a:extLst>
          </p:cNvPr>
          <p:cNvPicPr>
            <a:picLocks noGrp="1" noChangeAspect="1"/>
          </p:cNvPicPr>
          <p:nvPr>
            <p:ph type="pic" sz="quarter" idx="46"/>
          </p:nvPr>
        </p:nvPicPr>
        <p:blipFill rotWithShape="1">
          <a:blip r:embed="rId4"/>
          <a:srcRect l="-17272" t="13191" r="-17272" b="13191"/>
          <a:stretch/>
        </p:blipFill>
        <p:spPr>
          <a:xfrm>
            <a:off x="6105525" y="603250"/>
            <a:ext cx="1728788" cy="576263"/>
          </a:xfrm>
        </p:spPr>
      </p:pic>
    </p:spTree>
    <p:extLst>
      <p:ext uri="{BB962C8B-B14F-4D97-AF65-F5344CB8AC3E}">
        <p14:creationId xmlns:p14="http://schemas.microsoft.com/office/powerpoint/2010/main" val="2877862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6">
            <a:extLst>
              <a:ext uri="{FF2B5EF4-FFF2-40B4-BE49-F238E27FC236}">
                <a16:creationId xmlns:a16="http://schemas.microsoft.com/office/drawing/2014/main" id="{97FD1A1F-8C9A-037C-C9BA-4FA48014902F}"/>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5" y="4185850"/>
            <a:ext cx="7163999" cy="1980000"/>
          </a:xfrm>
        </p:spPr>
        <p:txBody>
          <a:bodyPr/>
          <a:lstStyle/>
          <a:p>
            <a:r>
              <a:rPr lang="de-DE" sz="1200" dirty="0">
                <a:solidFill>
                  <a:schemeClr val="tx1"/>
                </a:solidFill>
              </a:rPr>
              <a:t>Eine garantiert gesetzeskonforme, integrierte Lösung, die den täglichen Administrationsaufwand für die Rollenpflege sehr deutlich reduziert.</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Ein in SAP integriertes, länderübergreifend einheitliches und automatisiertes Berechtigungsmanagement.</a:t>
            </a:r>
            <a:endParaRPr lang="de-DE" dirty="0"/>
          </a:p>
          <a:p>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rPr>
              <a:t>Komfortable Vergabe und Verwaltung von Zugriffsrechten, geringer Schulungsaufwand, automatische Prüfung auf kritische Transaktionen.</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VITAKRAFT</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Tiernahrung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9" name="Bildplatzhalter 10">
            <a:extLst>
              <a:ext uri="{FF2B5EF4-FFF2-40B4-BE49-F238E27FC236}">
                <a16:creationId xmlns:a16="http://schemas.microsoft.com/office/drawing/2014/main" id="{94BE9E18-E055-50DA-674E-48CBE4A834E6}"/>
              </a:ext>
            </a:extLst>
          </p:cNvPr>
          <p:cNvPicPr>
            <a:picLocks noGrp="1" noChangeAspect="1"/>
          </p:cNvPicPr>
          <p:nvPr>
            <p:ph type="pic" sz="quarter" idx="46"/>
          </p:nvPr>
        </p:nvPicPr>
        <p:blipFill rotWithShape="1">
          <a:blip r:embed="rId12"/>
          <a:srcRect l="-7646" t="18457" r="-7646" b="18457"/>
          <a:stretch/>
        </p:blipFill>
        <p:spPr>
          <a:xfrm>
            <a:off x="765175" y="603250"/>
            <a:ext cx="1728788" cy="576263"/>
          </a:xfrm>
        </p:spPr>
      </p:pic>
    </p:spTree>
    <p:extLst>
      <p:ext uri="{BB962C8B-B14F-4D97-AF65-F5344CB8AC3E}">
        <p14:creationId xmlns:p14="http://schemas.microsoft.com/office/powerpoint/2010/main" val="4048582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EDBC3E25-1926-4F88-90E2-5147A20EADAE}"/>
              </a:ext>
            </a:extLst>
          </p:cNvPr>
          <p:cNvSpPr>
            <a:spLocks noGrp="1"/>
          </p:cNvSpPr>
          <p:nvPr>
            <p:ph type="body" idx="1"/>
          </p:nvPr>
        </p:nvSpPr>
        <p:spPr>
          <a:xfrm>
            <a:off x="540000" y="3960000"/>
            <a:ext cx="8280000" cy="2025850"/>
          </a:xfrm>
        </p:spPr>
        <p:txBody>
          <a:bodyPr/>
          <a:lstStyle/>
          <a:p>
            <a:pPr lvl="4"/>
            <a:r>
              <a:rPr lang="de-DE" sz="1400" dirty="0"/>
              <a:t>Weitere Slides zu SAP Referenzen sind zukünftig auch unter</a:t>
            </a:r>
            <a:r>
              <a:rPr lang="de-DE" sz="1400" dirty="0">
                <a:cs typeface="Arial"/>
              </a:rPr>
              <a:t> den Rubriken zu finden</a:t>
            </a:r>
            <a:r>
              <a:rPr lang="de-DE" dirty="0"/>
              <a:t>:</a:t>
            </a:r>
          </a:p>
          <a:p>
            <a:pPr lvl="1"/>
            <a:r>
              <a:rPr lang="de-DE" dirty="0"/>
              <a:t>Supply Chain Excellence (z. B. SAP EWM, SAP, IBP, SAP TM etc.)</a:t>
            </a:r>
          </a:p>
          <a:p>
            <a:pPr lvl="1"/>
            <a:r>
              <a:rPr lang="de-DE" dirty="0"/>
              <a:t>Digital Strategy &amp; Analytics (u. a. zu SAP SAC) </a:t>
            </a:r>
          </a:p>
          <a:p>
            <a:pPr lvl="1"/>
            <a:r>
              <a:rPr lang="de-DE" dirty="0"/>
              <a:t>Customer Experience (u. a. SAP Commerce Cloud, SAP Sales Cloud etc.)</a:t>
            </a:r>
          </a:p>
          <a:p>
            <a:endParaRPr lang="de-DE" dirty="0"/>
          </a:p>
        </p:txBody>
      </p:sp>
      <p:sp>
        <p:nvSpPr>
          <p:cNvPr id="3" name="Textplatzhalter 2">
            <a:extLst>
              <a:ext uri="{FF2B5EF4-FFF2-40B4-BE49-F238E27FC236}">
                <a16:creationId xmlns:a16="http://schemas.microsoft.com/office/drawing/2014/main" id="{161FE6CE-C305-872E-AB76-DB186A4D3775}"/>
              </a:ext>
            </a:extLst>
          </p:cNvPr>
          <p:cNvSpPr>
            <a:spLocks noGrp="1"/>
          </p:cNvSpPr>
          <p:nvPr>
            <p:ph type="body" idx="13"/>
          </p:nvPr>
        </p:nvSpPr>
        <p:spPr>
          <a:xfrm>
            <a:off x="539999" y="1476000"/>
            <a:ext cx="8279999" cy="2304000"/>
          </a:xfrm>
        </p:spPr>
        <p:txBody>
          <a:bodyPr/>
          <a:lstStyle/>
          <a:p>
            <a:r>
              <a:rPr lang="de-DE" dirty="0"/>
              <a:t>Notizen zu SAP Referenzen</a:t>
            </a:r>
          </a:p>
        </p:txBody>
      </p:sp>
    </p:spTree>
    <p:extLst>
      <p:ext uri="{BB962C8B-B14F-4D97-AF65-F5344CB8AC3E}">
        <p14:creationId xmlns:p14="http://schemas.microsoft.com/office/powerpoint/2010/main" val="229880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de-DE" dirty="0"/>
              <a:t>Referenzen</a:t>
            </a:r>
          </a:p>
        </p:txBody>
      </p:sp>
      <p:sp>
        <p:nvSpPr>
          <p:cNvPr id="7" name="Textplatzhalter 6">
            <a:extLst>
              <a:ext uri="{FF2B5EF4-FFF2-40B4-BE49-F238E27FC236}">
                <a16:creationId xmlns:a16="http://schemas.microsoft.com/office/drawing/2014/main" id="{F87D85F4-A5E0-73E4-7F58-8E15EE73694C}"/>
              </a:ext>
            </a:extLst>
          </p:cNvPr>
          <p:cNvSpPr>
            <a:spLocks noGrp="1"/>
          </p:cNvSpPr>
          <p:nvPr>
            <p:ph type="body" idx="13"/>
          </p:nvPr>
        </p:nvSpPr>
        <p:spPr/>
        <p:txBody>
          <a:bodyPr/>
          <a:lstStyle/>
          <a:p>
            <a:r>
              <a:rPr lang="de-DE" dirty="0"/>
              <a:t>Smart Industries</a:t>
            </a:r>
          </a:p>
        </p:txBody>
      </p:sp>
    </p:spTree>
    <p:extLst>
      <p:ext uri="{BB962C8B-B14F-4D97-AF65-F5344CB8AC3E}">
        <p14:creationId xmlns:p14="http://schemas.microsoft.com/office/powerpoint/2010/main" val="376105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0FD86FA9-7C2A-2732-9E56-0045E76971A9}"/>
              </a:ext>
            </a:extLst>
          </p:cNvPr>
          <p:cNvPicPr>
            <a:picLocks noGrp="1" noChangeAspect="1"/>
          </p:cNvPicPr>
          <p:nvPr>
            <p:ph type="pic" sz="quarter" idx="10"/>
          </p:nvPr>
        </p:nvPicPr>
        <p:blipFill rotWithShape="1">
          <a:blip r:embed="rId3"/>
          <a:srcRect l="23423" t="3569" r="21685" b="20367"/>
          <a:stretch/>
        </p:blipFill>
        <p:spPr>
          <a:xfrm>
            <a:off x="0" y="0"/>
            <a:ext cx="3959225"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p:blipFill>
        <p:spPr>
          <a:xfrm>
            <a:off x="415887" y="6218848"/>
            <a:ext cx="1169231" cy="450666"/>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185850"/>
            <a:ext cx="3420000" cy="1980000"/>
          </a:xfrm>
        </p:spPr>
        <p:txBody>
          <a:bodyPr/>
          <a:lstStyle/>
          <a:p>
            <a:r>
              <a:rPr lang="de-DE" dirty="0"/>
              <a:t>Die vernetzte Finanzplanung </a:t>
            </a:r>
            <a:r>
              <a:rPr lang="de-DE"/>
              <a:t>dient Swarovski als </a:t>
            </a:r>
            <a:r>
              <a:rPr lang="de-DE" dirty="0"/>
              <a:t>verlässliche Informationsbasis für smarte, </a:t>
            </a:r>
            <a:r>
              <a:rPr lang="de-DE"/>
              <a:t>erfolgreiche Geschäftsentscheidungen.</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266000"/>
            <a:ext cx="2340000" cy="540000"/>
          </a:xfrm>
        </p:spPr>
        <p:txBody>
          <a:bodyPr/>
          <a:lstStyle/>
          <a:p>
            <a:r>
              <a:rPr lang="de-DE" dirty="0"/>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a:xfrm>
            <a:off x="4784937" y="4266000"/>
            <a:ext cx="540000" cy="540000"/>
          </a:xfrm>
        </p:spPr>
      </p:pic>
      <p:sp>
        <p:nvSpPr>
          <p:cNvPr id="54" name="Textplatzhalter 53">
            <a:extLst>
              <a:ext uri="{FF2B5EF4-FFF2-40B4-BE49-F238E27FC236}">
                <a16:creationId xmlns:a16="http://schemas.microsoft.com/office/drawing/2014/main" id="{EFC5B588-568B-CE64-6C9C-59AB9B355EA7}"/>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1980000"/>
          </a:xfrm>
        </p:spPr>
        <p:txBody>
          <a:bodyPr/>
          <a:lstStyle/>
          <a:p>
            <a:r>
              <a:rPr lang="de-DE" dirty="0"/>
              <a:t>Implementierung einer agilen strategischen und operativen Planung auf Basis einer leistungsstarken Lösung mit Technologien unterschiedlicher Hersteller</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2016000"/>
            <a:ext cx="2340000" cy="540000"/>
          </a:xfrm>
        </p:spPr>
        <p:txBody>
          <a:bodyPr/>
          <a:lstStyle/>
          <a:p>
            <a:r>
              <a:rPr lang="de-DE" dirty="0"/>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937" y="2016000"/>
            <a:ext cx="540000" cy="540000"/>
          </a:xfrm>
        </p:spPr>
      </p:pic>
      <p:sp>
        <p:nvSpPr>
          <p:cNvPr id="52" name="Textplatzhalter 51">
            <a:extLst>
              <a:ext uri="{FF2B5EF4-FFF2-40B4-BE49-F238E27FC236}">
                <a16:creationId xmlns:a16="http://schemas.microsoft.com/office/drawing/2014/main" id="{D1DDC923-7B8C-60FD-C9E2-880757333614}"/>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6"/>
            <a:ext cx="3420000" cy="1980000"/>
          </a:xfrm>
        </p:spPr>
        <p:txBody>
          <a:bodyPr/>
          <a:lstStyle/>
          <a:p>
            <a:r>
              <a:rPr lang="de-DE" dirty="0"/>
              <a:t>Neugestaltung der Finanzplanung inklusive </a:t>
            </a:r>
            <a:r>
              <a:rPr lang="de-DE" dirty="0" err="1"/>
              <a:t>Forecasting</a:t>
            </a:r>
            <a:r>
              <a:rPr lang="de-DE" dirty="0"/>
              <a:t> mit künstlicher Intelligenz</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2016000"/>
            <a:ext cx="2340000" cy="540000"/>
          </a:xfrm>
        </p:spPr>
        <p:txBody>
          <a:bodyPr/>
          <a:lstStyle/>
          <a:p>
            <a:r>
              <a:rPr lang="de-DE" dirty="0"/>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a:xfrm>
            <a:off x="4784937" y="2016000"/>
            <a:ext cx="540000" cy="540000"/>
          </a:xfrm>
        </p:spPr>
      </p:pic>
      <p:sp>
        <p:nvSpPr>
          <p:cNvPr id="53" name="Textplatzhalter 52">
            <a:extLst>
              <a:ext uri="{FF2B5EF4-FFF2-40B4-BE49-F238E27FC236}">
                <a16:creationId xmlns:a16="http://schemas.microsoft.com/office/drawing/2014/main" id="{EF83805E-E77B-072C-4B14-B6C5C905BEEB}"/>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a:xfrm>
            <a:off x="4477137" y="622301"/>
            <a:ext cx="7164000" cy="648000"/>
          </a:xfrm>
        </p:spPr>
        <p:txBody>
          <a:bodyPr/>
          <a:lstStyle/>
          <a:p>
            <a:r>
              <a:rPr lang="de-DE" dirty="0"/>
              <a:t>Swarovski</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a:xfrm>
            <a:off x="4478400" y="396000"/>
            <a:ext cx="7164000" cy="144000"/>
          </a:xfrm>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a:xfrm>
            <a:off x="550862" y="1507551"/>
            <a:ext cx="2880000" cy="360000"/>
          </a:xfrm>
        </p:spPr>
        <p:txBody>
          <a:bodyPr/>
          <a:lstStyle/>
          <a:p>
            <a:r>
              <a:rPr lang="de-DE" dirty="0" err="1">
                <a:solidFill>
                  <a:schemeClr val="tx1"/>
                </a:solidFill>
              </a:rPr>
              <a:t>KristallGlasverarbeitung</a:t>
            </a:r>
            <a:endParaRPr lang="de-DE" dirty="0">
              <a:solidFill>
                <a:schemeClr val="tx1"/>
              </a:solidFill>
            </a:endParaRPr>
          </a:p>
        </p:txBody>
      </p:sp>
      <p:sp>
        <p:nvSpPr>
          <p:cNvPr id="55" name="Bildplatzhalter 54">
            <a:extLst>
              <a:ext uri="{FF2B5EF4-FFF2-40B4-BE49-F238E27FC236}">
                <a16:creationId xmlns:a16="http://schemas.microsoft.com/office/drawing/2014/main" id="{2606AE2F-01B4-5D90-9514-F72B8D169AA8}"/>
              </a:ext>
            </a:extLst>
          </p:cNvPr>
          <p:cNvSpPr>
            <a:spLocks noGrp="1"/>
          </p:cNvSpPr>
          <p:nvPr>
            <p:ph type="pic" sz="quarter" idx="66"/>
          </p:nvPr>
        </p:nvSpPr>
        <p:spPr/>
        <p:txBody>
          <a:bodyPr/>
          <a:lstStyle/>
          <a:p>
            <a:r>
              <a:rPr lang="de-DE" dirty="0"/>
              <a:t> </a:t>
            </a:r>
          </a:p>
        </p:txBody>
      </p:sp>
      <p:pic>
        <p:nvPicPr>
          <p:cNvPr id="59" name="Bildplatzhalter 58">
            <a:extLst>
              <a:ext uri="{FF2B5EF4-FFF2-40B4-BE49-F238E27FC236}">
                <a16:creationId xmlns:a16="http://schemas.microsoft.com/office/drawing/2014/main" id="{612628B3-5D01-7E71-1C88-CCA65B1EABFD}"/>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72222" b="-72222"/>
          <a:stretch/>
        </p:blipFill>
        <p:spPr/>
      </p:pic>
      <p:sp>
        <p:nvSpPr>
          <p:cNvPr id="60" name="Rectangle 10">
            <a:extLst>
              <a:ext uri="{FF2B5EF4-FFF2-40B4-BE49-F238E27FC236}">
                <a16:creationId xmlns:a16="http://schemas.microsoft.com/office/drawing/2014/main" id="{0410FE86-E619-83E3-2CE6-20A7B12CCD91}"/>
              </a:ext>
            </a:extLst>
          </p:cNvPr>
          <p:cNvSpPr/>
          <p:nvPr/>
        </p:nvSpPr>
        <p:spPr>
          <a:xfrm>
            <a:off x="8233137" y="4179165"/>
            <a:ext cx="314278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61" name="TextBox 11">
            <a:extLst>
              <a:ext uri="{FF2B5EF4-FFF2-40B4-BE49-F238E27FC236}">
                <a16:creationId xmlns:a16="http://schemas.microsoft.com/office/drawing/2014/main" id="{926C0D36-55FD-09D6-5EE5-CA611B3724B6}"/>
              </a:ext>
            </a:extLst>
          </p:cNvPr>
          <p:cNvSpPr txBox="1"/>
          <p:nvPr/>
        </p:nvSpPr>
        <p:spPr>
          <a:xfrm>
            <a:off x="8369703" y="4300810"/>
            <a:ext cx="1654080"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Prognosegenauigkeit</a:t>
            </a:r>
            <a:endParaRPr lang="de-DE" sz="1200" b="1" dirty="0">
              <a:solidFill>
                <a:srgbClr val="FFFFFF"/>
              </a:solidFill>
            </a:endParaRPr>
          </a:p>
        </p:txBody>
      </p:sp>
      <p:sp>
        <p:nvSpPr>
          <p:cNvPr id="62" name="Rectangle 12">
            <a:extLst>
              <a:ext uri="{FF2B5EF4-FFF2-40B4-BE49-F238E27FC236}">
                <a16:creationId xmlns:a16="http://schemas.microsoft.com/office/drawing/2014/main" id="{B6429C1C-9156-890A-4B14-90E5E692AEC2}"/>
              </a:ext>
            </a:extLst>
          </p:cNvPr>
          <p:cNvSpPr/>
          <p:nvPr/>
        </p:nvSpPr>
        <p:spPr>
          <a:xfrm>
            <a:off x="8233136" y="5663803"/>
            <a:ext cx="262167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63" name="TextBox 13">
            <a:extLst>
              <a:ext uri="{FF2B5EF4-FFF2-40B4-BE49-F238E27FC236}">
                <a16:creationId xmlns:a16="http://schemas.microsoft.com/office/drawing/2014/main" id="{4D0CC50E-F122-5030-702E-5568DFB94D8A}"/>
              </a:ext>
            </a:extLst>
          </p:cNvPr>
          <p:cNvSpPr txBox="1"/>
          <p:nvPr/>
        </p:nvSpPr>
        <p:spPr>
          <a:xfrm>
            <a:off x="8398578" y="5787949"/>
            <a:ext cx="1735704"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Agilität im </a:t>
            </a:r>
            <a:r>
              <a:rPr lang="de-DE" sz="1200" dirty="0" err="1">
                <a:solidFill>
                  <a:srgbClr val="FFFFFF"/>
                </a:solidFill>
                <a:cs typeface="Arial"/>
              </a:rPr>
              <a:t>Forecasting</a:t>
            </a:r>
            <a:endParaRPr lang="de-DE" sz="1200" dirty="0">
              <a:solidFill>
                <a:srgbClr val="FFFFFF"/>
              </a:solidFill>
              <a:cs typeface="Arial"/>
            </a:endParaRPr>
          </a:p>
        </p:txBody>
      </p:sp>
      <p:sp>
        <p:nvSpPr>
          <p:cNvPr id="64" name="Rectangle 14">
            <a:extLst>
              <a:ext uri="{FF2B5EF4-FFF2-40B4-BE49-F238E27FC236}">
                <a16:creationId xmlns:a16="http://schemas.microsoft.com/office/drawing/2014/main" id="{7238AC6A-10DB-76B7-518F-58415E2DA3F1}"/>
              </a:ext>
            </a:extLst>
          </p:cNvPr>
          <p:cNvSpPr/>
          <p:nvPr/>
        </p:nvSpPr>
        <p:spPr>
          <a:xfrm>
            <a:off x="8233136" y="4925332"/>
            <a:ext cx="294614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65" name="TextBox 15">
            <a:extLst>
              <a:ext uri="{FF2B5EF4-FFF2-40B4-BE49-F238E27FC236}">
                <a16:creationId xmlns:a16="http://schemas.microsoft.com/office/drawing/2014/main" id="{85DF3FAE-CFA4-2047-1C12-0DD3BE650EB2}"/>
              </a:ext>
            </a:extLst>
          </p:cNvPr>
          <p:cNvSpPr txBox="1"/>
          <p:nvPr/>
        </p:nvSpPr>
        <p:spPr>
          <a:xfrm>
            <a:off x="8369703" y="5049478"/>
            <a:ext cx="2146073"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Reduktion</a:t>
            </a:r>
            <a:r>
              <a:rPr lang="en-US" sz="1200" dirty="0">
                <a:solidFill>
                  <a:srgbClr val="FFFFFF"/>
                </a:solidFill>
                <a:cs typeface="Arial"/>
              </a:rPr>
              <a:t> von </a:t>
            </a:r>
            <a:r>
              <a:rPr lang="en-US" sz="1200" dirty="0" err="1">
                <a:solidFill>
                  <a:srgbClr val="FFFFFF"/>
                </a:solidFill>
                <a:cs typeface="Arial"/>
              </a:rPr>
              <a:t>Fehlerquellen</a:t>
            </a:r>
            <a:endParaRPr lang="en-GB" sz="1200" dirty="0">
              <a:solidFill>
                <a:srgbClr val="FFFFFF"/>
              </a:solidFill>
              <a:cs typeface="Arial"/>
            </a:endParaRPr>
          </a:p>
        </p:txBody>
      </p:sp>
    </p:spTree>
    <p:extLst>
      <p:ext uri="{BB962C8B-B14F-4D97-AF65-F5344CB8AC3E}">
        <p14:creationId xmlns:p14="http://schemas.microsoft.com/office/powerpoint/2010/main" val="3091525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22518" t="7713" r="56025" b="19214"/>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die Lieferdrohnen von </a:t>
            </a:r>
            <a:r>
              <a:rPr lang="de-DE" dirty="0" err="1"/>
              <a:t>Wingcopter</a:t>
            </a:r>
            <a:r>
              <a:rPr lang="de-DE" dirty="0"/>
              <a:t> effizienter durchstarten.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Luftfahrt</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de-DE" dirty="0"/>
              <a:t>Mit der Product-Lifecycle-Management-Lösung (PLM) von valantic hebt die Effizienz in </a:t>
            </a:r>
            <a:r>
              <a:rPr lang="de-DE"/>
              <a:t>der Planung und </a:t>
            </a:r>
            <a:r>
              <a:rPr lang="de-DE" dirty="0"/>
              <a:t>Fertigung ab.</a:t>
            </a:r>
          </a:p>
          <a:p>
            <a:pPr marL="215900" lvl="1" indent="-215900"/>
            <a:r>
              <a:rPr lang="de-DE" dirty="0" err="1"/>
              <a:t>Wingcopter</a:t>
            </a:r>
            <a:r>
              <a:rPr lang="de-DE" dirty="0"/>
              <a:t> ist ein deutscher Hersteller von Lieferdrohnen, die senkrecht starten und landen können.</a:t>
            </a:r>
            <a:endParaRPr lang="de-DE" dirty="0">
              <a:cs typeface="Segoe UI"/>
            </a:endParaRPr>
          </a:p>
          <a:p>
            <a:pPr marL="215900" lvl="1" indent="-215900"/>
            <a:r>
              <a:rPr lang="de-DE" dirty="0"/>
              <a:t>Lieferdrohnen müssen den unterschiedlichen Vorgaben lokaler Behörden entsprechen. Die hohe Varianz in der Planung und Fertigung führte zu Effizienzverlusten.</a:t>
            </a:r>
            <a:endParaRPr lang="de-DE" dirty="0">
              <a:cs typeface="Segoe UI"/>
            </a:endParaRPr>
          </a:p>
          <a:p>
            <a:pPr marL="215900" lvl="1" indent="-215900"/>
            <a:r>
              <a:rPr lang="de-DE" dirty="0"/>
              <a:t>Eine strategische PLM-Lösung sollte die verschiedenen Komponenten und Konfigurationen effizient und transparent verwalten.</a:t>
            </a:r>
            <a:endParaRPr lang="de-DE" dirty="0">
              <a:cs typeface="Segoe UI"/>
            </a:endParaRPr>
          </a:p>
          <a:p>
            <a:pPr marL="215900" lvl="1" indent="-215900"/>
            <a:r>
              <a:rPr lang="de-DE" dirty="0"/>
              <a:t>Die integrierte Lösung von valantic aus vier Schlüsselkomponenten </a:t>
            </a:r>
            <a:r>
              <a:rPr lang="de-DE" dirty="0">
                <a:solidFill>
                  <a:srgbClr val="100C2A"/>
                </a:solidFill>
                <a:ea typeface="+mn-lt"/>
                <a:cs typeface="+mn-lt"/>
              </a:rPr>
              <a:t>optimierte</a:t>
            </a:r>
            <a:r>
              <a:rPr lang="de-DE" dirty="0"/>
              <a:t> die Planungs- und Produktionsprozesse – ein Booster für den Geschäftserfolg.</a:t>
            </a:r>
            <a:endParaRPr lang="de-DE" dirty="0">
              <a:cs typeface="Segoe UI"/>
            </a:endParaRP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err="1">
                <a:ea typeface="Segoe UI Black"/>
                <a:cs typeface="Segoe UI Light"/>
              </a:rPr>
              <a:t>Wingcopter</a:t>
            </a:r>
            <a:r>
              <a:rPr lang="de-DE" dirty="0">
                <a:ea typeface="Segoe UI Black"/>
                <a:cs typeface="Segoe UI Light"/>
              </a:rPr>
              <a:t> </a:t>
            </a:r>
            <a:r>
              <a:rPr lang="de-DE" dirty="0">
                <a:latin typeface="Segoe UI Semibold"/>
                <a:ea typeface="Segoe UI Black"/>
                <a:cs typeface="Segoe UI Semibold"/>
              </a:rPr>
              <a:t>–</a:t>
            </a:r>
            <a:r>
              <a:rPr lang="de-DE" dirty="0">
                <a:ea typeface="Segoe UI Black"/>
                <a:cs typeface="Segoe UI Light"/>
              </a:rPr>
              <a:t> Fluglogistik von ihrer besten Seite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ABA539EB-D5B4-EAE2-DE0D-A9475164A51A}"/>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96511" r="-96511"/>
          <a:stretch/>
        </p:blipFill>
        <p:spPr/>
      </p:pic>
    </p:spTree>
    <p:extLst>
      <p:ext uri="{BB962C8B-B14F-4D97-AF65-F5344CB8AC3E}">
        <p14:creationId xmlns:p14="http://schemas.microsoft.com/office/powerpoint/2010/main" val="1391299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1779" r="54656" b="32877"/>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a:t>Die valantic PLM-Lösung aus vier Schlüsselkomponenten schafft mehr </a:t>
            </a:r>
            <a:r>
              <a:rPr lang="de-DE" dirty="0"/>
              <a:t>Transparenz, Flexibilität und Sicherheit. Die Effizienz steigt, die Aufwände sinken.</a:t>
            </a:r>
          </a:p>
          <a:p>
            <a:endParaRPr lang="de-DE"/>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PLM-Spezialist*innen von </a:t>
            </a:r>
            <a:r>
              <a:rPr lang="de-DE" err="1"/>
              <a:t>valantic</a:t>
            </a:r>
            <a:r>
              <a:rPr lang="de-DE" dirty="0"/>
              <a:t> analysierten Prozesse, Infrastruktur und </a:t>
            </a:r>
            <a:r>
              <a:rPr lang="de-DE"/>
              <a:t>Geschäftsanforderungen gemeinsam mit den Stakeholdern für die Entwicklung einer integrierten Lösung.</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Hohe Varianz in den Planungs- und </a:t>
            </a:r>
            <a:r>
              <a:rPr lang="de-DE"/>
              <a:t>Produktionsprozessen, zu starke Datenduplizierung, Fehlen von Freigabeprozessen und einer standardisierten Produktstruktur.</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err="1">
                <a:ea typeface="Segoe UI Black"/>
                <a:cs typeface="Segoe UI Light"/>
              </a:rPr>
              <a:t>Wingcopter</a:t>
            </a:r>
            <a:r>
              <a:rPr lang="de-DE" dirty="0">
                <a:ea typeface="Segoe UI Black"/>
                <a:cs typeface="Segoe UI Light"/>
              </a:rPr>
              <a:t> – Fluglogistik von ihrer besten Seite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Luftfahrt</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21343" cy="287570"/>
          </a:xfrm>
          <a:prstGeom prst="rect">
            <a:avLst/>
          </a:prstGeom>
          <a:noFill/>
        </p:spPr>
        <p:txBody>
          <a:bodyPr wrap="none" lIns="0" tIns="36000" rIns="216000" bIns="36000" rtlCol="0" anchor="ctr">
            <a:spAutoFit/>
          </a:bodyPr>
          <a:lstStyle/>
          <a:p>
            <a:pPr>
              <a:lnSpc>
                <a:spcPct val="130000"/>
              </a:lnSpc>
              <a:spcBef>
                <a:spcPts val="1000"/>
              </a:spcBef>
            </a:pPr>
            <a:r>
              <a:rPr lang="de-DE" sz="1200">
                <a:solidFill>
                  <a:srgbClr val="FFFFFF"/>
                </a:solidFill>
              </a:rPr>
              <a:t>Transparenz</a:t>
            </a:r>
            <a:endParaRPr lang="de-DE" sz="1200" b="1">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38043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627149" cy="257369"/>
          </a:xfrm>
          <a:prstGeom prst="rect">
            <a:avLst/>
          </a:prstGeom>
          <a:noFill/>
        </p:spPr>
        <p:txBody>
          <a:bodyPr wrap="none" lIns="0" tIns="36000" rIns="216000" bIns="36000" rtlCol="0" anchor="ctr">
            <a:spAutoFit/>
          </a:bodyPr>
          <a:lstStyle/>
          <a:p>
            <a:pPr>
              <a:spcAft>
                <a:spcPts val="900"/>
              </a:spcAft>
            </a:pPr>
            <a:r>
              <a:rPr lang="de-DE" sz="1200">
                <a:solidFill>
                  <a:srgbClr val="FFFFFF"/>
                </a:solidFill>
                <a:cs typeface="Arial"/>
              </a:rPr>
              <a:t>Kundenzufriedenheit</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988064" cy="257369"/>
          </a:xfrm>
          <a:prstGeom prst="rect">
            <a:avLst/>
          </a:prstGeom>
          <a:noFill/>
        </p:spPr>
        <p:txBody>
          <a:bodyPr wrap="none" lIns="0" tIns="36000" rIns="216000" bIns="36000" rtlCol="0" anchor="ctr">
            <a:spAutoFit/>
          </a:bodyPr>
          <a:lstStyle/>
          <a:p>
            <a:pPr>
              <a:spcAft>
                <a:spcPts val="900"/>
              </a:spcAft>
            </a:pPr>
            <a:r>
              <a:rPr lang="en-US" sz="1200">
                <a:solidFill>
                  <a:srgbClr val="FFFFFF"/>
                </a:solidFill>
                <a:cs typeface="Arial"/>
              </a:rPr>
              <a:t>Rentabilität</a:t>
            </a:r>
            <a:endParaRPr lang="en-GB" sz="1200">
              <a:solidFill>
                <a:srgbClr val="FFFFFF"/>
              </a:solidFill>
              <a:cs typeface="Arial"/>
            </a:endParaRPr>
          </a:p>
        </p:txBody>
      </p:sp>
      <p:pic>
        <p:nvPicPr>
          <p:cNvPr id="4" name="Bildplatzhalter 3">
            <a:extLst>
              <a:ext uri="{FF2B5EF4-FFF2-40B4-BE49-F238E27FC236}">
                <a16:creationId xmlns:a16="http://schemas.microsoft.com/office/drawing/2014/main" id="{C82A1DC6-8AEB-D0B7-D2FC-2B74A2863667}"/>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96511" r="-96511"/>
          <a:stretch/>
        </p:blipFill>
        <p:spPr/>
      </p:pic>
    </p:spTree>
    <p:extLst>
      <p:ext uri="{BB962C8B-B14F-4D97-AF65-F5344CB8AC3E}">
        <p14:creationId xmlns:p14="http://schemas.microsoft.com/office/powerpoint/2010/main" val="4215786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„Wir haben ein Höchstmaß an Transparenz in der Planung und Stabilität in den Prozessen gewonnen.“</a:t>
            </a:r>
            <a:br>
              <a:rPr lang="de-DE" dirty="0"/>
            </a:br>
            <a:br>
              <a:rPr lang="de-DE" dirty="0"/>
            </a:br>
            <a:r>
              <a:rPr lang="de-DE" sz="1400" dirty="0">
                <a:latin typeface="+mn-lt"/>
              </a:rPr>
              <a:t>Dr.-Ing. Christian </a:t>
            </a:r>
            <a:r>
              <a:rPr lang="de-DE" sz="1400" dirty="0" err="1">
                <a:latin typeface="+mn-lt"/>
              </a:rPr>
              <a:t>Küber</a:t>
            </a:r>
            <a:r>
              <a:rPr lang="de-DE" sz="1400" dirty="0">
                <a:latin typeface="+mn-lt"/>
              </a:rPr>
              <a:t>, Head </a:t>
            </a:r>
            <a:r>
              <a:rPr lang="de-DE" sz="1400" dirty="0" err="1">
                <a:latin typeface="+mn-lt"/>
              </a:rPr>
              <a:t>of</a:t>
            </a:r>
            <a:r>
              <a:rPr lang="de-DE" sz="1400" dirty="0">
                <a:latin typeface="+mn-lt"/>
              </a:rPr>
              <a:t> Technical </a:t>
            </a:r>
            <a:r>
              <a:rPr lang="de-DE" sz="1400" dirty="0" err="1">
                <a:latin typeface="+mn-lt"/>
              </a:rPr>
              <a:t>Applications</a:t>
            </a:r>
            <a:r>
              <a:rPr lang="de-DE" sz="1400" dirty="0">
                <a:latin typeface="+mn-lt"/>
              </a:rPr>
              <a:t> bei WALDNER</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Maschinen- und Anlagenbau</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Herrmann Waldner, Spezialist für die Herstellung vollautomatischer Füll- und Verschließmaschinen sowie Verpackungsanlagen, beschäftigt weltweit rund 1600 MA.</a:t>
            </a:r>
          </a:p>
          <a:p>
            <a:pPr lvl="1"/>
            <a:r>
              <a:rPr lang="de-DE" dirty="0"/>
              <a:t>Anlässlich der Einführung von SAP S/4HANA sollten die Planungsprozesse optimiert und neu definiert werden.</a:t>
            </a:r>
          </a:p>
          <a:p>
            <a:pPr lvl="1"/>
            <a:r>
              <a:rPr lang="de-DE" dirty="0"/>
              <a:t>Die bereits eingesetzte APS-Software </a:t>
            </a:r>
            <a:r>
              <a:rPr lang="de-DE" dirty="0" err="1"/>
              <a:t>wayRTS</a:t>
            </a:r>
            <a:r>
              <a:rPr lang="de-DE" dirty="0"/>
              <a:t> von valantic wurde in diesem Projekt um die Komponente </a:t>
            </a:r>
            <a:r>
              <a:rPr lang="de-DE" dirty="0" err="1"/>
              <a:t>wayPRO</a:t>
            </a:r>
            <a:r>
              <a:rPr lang="de-DE" dirty="0"/>
              <a:t> erweitert.</a:t>
            </a:r>
          </a:p>
          <a:p>
            <a:pPr lvl="4"/>
            <a:r>
              <a:rPr lang="de-DE" dirty="0"/>
              <a:t>Perfektes Zusammenspiel: SAP steht bei Waldner heute für die Datenhoheit, die Terminhoheit hält die </a:t>
            </a:r>
            <a:r>
              <a:rPr lang="de-DE" dirty="0" err="1"/>
              <a:t>waySuite</a:t>
            </a:r>
            <a:r>
              <a:rPr lang="de-DE" dirty="0"/>
              <a:t> von valantic.</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b="1" dirty="0"/>
              <a:t>Projekt- und Produktionsplanung bei </a:t>
            </a:r>
            <a:r>
              <a:rPr lang="de-DE" dirty="0">
                <a:ea typeface="Segoe UI Black"/>
                <a:cs typeface="Segoe UI Light"/>
              </a:rPr>
              <a:t>Hermann Waldner</a:t>
            </a:r>
            <a:r>
              <a:rPr lang="de-DE" b="1" dirty="0"/>
              <a:t> integriert</a:t>
            </a:r>
            <a:endParaRPr lang="de-DE" dirty="0">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24065" r="-24065"/>
          <a:stretch/>
        </p:blipFill>
        <p:spPr/>
      </p:pic>
    </p:spTree>
    <p:extLst>
      <p:ext uri="{BB962C8B-B14F-4D97-AF65-F5344CB8AC3E}">
        <p14:creationId xmlns:p14="http://schemas.microsoft.com/office/powerpoint/2010/main" val="2318712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3760" r="33760"/>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dirty="0"/>
              <a:t>Transparente Planung und Visualisierung komplexer Zusammenhänge sowie effiziente Arbeitsteilung zwischen ERP- und APS-System</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SAP S/4HANA wird als datenführendes System eingesetzt, ergänzt durch </a:t>
            </a:r>
            <a:r>
              <a:rPr lang="de-DE" dirty="0" err="1"/>
              <a:t>Advanced</a:t>
            </a:r>
            <a:r>
              <a:rPr lang="de-DE" dirty="0"/>
              <a:t> </a:t>
            </a:r>
            <a:r>
              <a:rPr lang="de-DE" dirty="0" err="1"/>
              <a:t>Planning</a:t>
            </a:r>
            <a:r>
              <a:rPr lang="de-DE" dirty="0"/>
              <a:t> &amp; Scheduling in </a:t>
            </a:r>
            <a:r>
              <a:rPr lang="de-DE" dirty="0" err="1"/>
              <a:t>wayRTS</a:t>
            </a:r>
            <a:r>
              <a:rPr lang="de-DE" dirty="0"/>
              <a:t> von valantic</a:t>
            </a:r>
          </a:p>
          <a:p>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Transparenz schaffen trotz hoher Komplexität in der Projektplanung, Planungsprozesse optimieren anlässlich SAP S/4 HANA Einführung</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b="1" dirty="0"/>
              <a:t>Projekt- und Produktionsplanung bei </a:t>
            </a:r>
            <a:r>
              <a:rPr lang="de-DE" dirty="0">
                <a:ea typeface="Segoe UI Black"/>
                <a:cs typeface="Segoe UI Light"/>
              </a:rPr>
              <a:t>Hermann Waldner</a:t>
            </a:r>
            <a:r>
              <a:rPr lang="de-DE" b="1" dirty="0"/>
              <a:t> integriert</a:t>
            </a:r>
            <a:endParaRPr lang="de-DE"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Maschinen- und Anlagenbau</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667930"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Planungstransparenz </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311761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486085" cy="257369"/>
          </a:xfrm>
          <a:prstGeom prst="rect">
            <a:avLst/>
          </a:prstGeom>
          <a:noFill/>
        </p:spPr>
        <p:txBody>
          <a:bodyPr wrap="none" lIns="0" tIns="36000" rIns="216000" bIns="36000" rtlCol="0" anchor="ctr">
            <a:spAutoFit/>
          </a:bodyPr>
          <a:lstStyle/>
          <a:p>
            <a:pPr>
              <a:spcAft>
                <a:spcPts val="900"/>
              </a:spcAft>
            </a:pPr>
            <a:r>
              <a:rPr lang="en-GB" sz="1200" dirty="0" err="1">
                <a:solidFill>
                  <a:srgbClr val="FFFFFF"/>
                </a:solidFill>
                <a:cs typeface="Arial"/>
              </a:rPr>
              <a:t>Planungssicherheit</a:t>
            </a:r>
            <a:endParaRPr lang="en-GB" sz="1200" dirty="0">
              <a:solidFill>
                <a:srgbClr val="FFFFFF"/>
              </a:solidFill>
              <a:cs typeface="Aria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97131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307703"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Prozessstabilität</a:t>
            </a:r>
            <a:endParaRPr lang="en-GB" sz="1200" dirty="0">
              <a:solidFill>
                <a:srgbClr val="FFFFFF"/>
              </a:solidFill>
              <a:cs typeface="Arial"/>
            </a:endParaRP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24065" r="-24065"/>
          <a:stretch/>
        </p:blipFill>
        <p:spPr/>
      </p:pic>
    </p:spTree>
    <p:extLst>
      <p:ext uri="{BB962C8B-B14F-4D97-AF65-F5344CB8AC3E}">
        <p14:creationId xmlns:p14="http://schemas.microsoft.com/office/powerpoint/2010/main" val="2705256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a:srcRect l="36417" r="36417"/>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IoT-Plattform von valantic nimmt Betriebsdaten unter die Lupe.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LIFE-SCIENCE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de-DE" dirty="0"/>
              <a:t>Cloud-basierte IoT-Plattform erhöht Effizienz und Produktivität durch Vernetzung von Laborgeräten und Analyse von Betriebsdaten.</a:t>
            </a:r>
          </a:p>
          <a:p>
            <a:pPr marL="215900" lvl="1" indent="-215900"/>
            <a:r>
              <a:rPr lang="de-DE" dirty="0"/>
              <a:t>Tecan ist ein internationaler Laborgerätehersteller und Marktführer für Laborautomation im Life-Science-Bereich.</a:t>
            </a:r>
          </a:p>
          <a:p>
            <a:pPr marL="215900" lvl="1" indent="-215900"/>
            <a:r>
              <a:rPr lang="de-DE" dirty="0"/>
              <a:t>valantic hat für Tecan die IoT-Plattform </a:t>
            </a:r>
            <a:r>
              <a:rPr lang="de-DE" dirty="0" err="1"/>
              <a:t>IntrospectTM</a:t>
            </a:r>
            <a:r>
              <a:rPr lang="de-DE" dirty="0"/>
              <a:t> geschaffen, mit der Laborbetreiber die Betriebsdaten all ihrer Labore und Roboter als Digital Twins analysieren können.</a:t>
            </a:r>
          </a:p>
          <a:p>
            <a:pPr marL="215900" lvl="1" indent="-215900"/>
            <a:r>
              <a:rPr lang="de-DE" dirty="0"/>
              <a:t>Die Plattform wurde nach einem dreiwöchigen Proof </a:t>
            </a:r>
            <a:r>
              <a:rPr lang="de-DE" dirty="0" err="1"/>
              <a:t>of</a:t>
            </a:r>
            <a:r>
              <a:rPr lang="de-DE" dirty="0"/>
              <a:t> Concept entwickelt, mit Kundenfeedback optimiert und innerhalb von neun Monaten zur Marktreife gebracht.</a:t>
            </a:r>
          </a:p>
          <a:p>
            <a:pPr marL="215900" lvl="1" indent="-215900"/>
            <a:r>
              <a:rPr lang="de-DE" dirty="0"/>
              <a:t>Kunden von Tecan profitieren heute von einer verbesserten Transparenz und Optimierung ihrer Laborprozesse.</a:t>
            </a:r>
          </a:p>
          <a:p>
            <a:pPr marL="215900" lvl="1" indent="-215900"/>
            <a:r>
              <a:rPr lang="de-DE" dirty="0"/>
              <a:t>Tecan verzeichnet für </a:t>
            </a:r>
            <a:r>
              <a:rPr lang="de-DE" dirty="0" err="1"/>
              <a:t>IntrospectTM</a:t>
            </a:r>
            <a:r>
              <a:rPr lang="de-DE" dirty="0"/>
              <a:t> seither eine hohe Kundennachfrage. Die Plattform bietet außerdem viel Potenzial für weitere Optimierungen und Serviceangebote.</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ea typeface="Segoe UI Black"/>
                <a:cs typeface="Segoe UI Light"/>
              </a:rPr>
              <a:t>Tecan – Digitale Zwillinge verbessern Laborprozesse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47916" b="-47916"/>
          <a:stretch/>
        </p:blipFill>
        <p:spPr/>
      </p:pic>
    </p:spTree>
    <p:extLst>
      <p:ext uri="{BB962C8B-B14F-4D97-AF65-F5344CB8AC3E}">
        <p14:creationId xmlns:p14="http://schemas.microsoft.com/office/powerpoint/2010/main" val="1407548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3760" r="33760"/>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dirty="0"/>
              <a:t>Die Lösung ermöglicht die standortübergreifende Vernetzung von Laborgeräten und stellt umfassende Informationen und Analysen zu deren Zustand, Auslastung und Verbrauch bereit.</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Agile Entwicklungsmethodik mit dreiwöchigem Proof </a:t>
            </a:r>
            <a:r>
              <a:rPr lang="de-DE" dirty="0" err="1"/>
              <a:t>of</a:t>
            </a:r>
            <a:r>
              <a:rPr lang="de-DE" dirty="0"/>
              <a:t> Concept, Optimierung dank Kundenfeedback, Entwicklung einer marktreifen Plattform auf </a:t>
            </a:r>
            <a:r>
              <a:rPr lang="de-DE" dirty="0" err="1"/>
              <a:t>ThingWorx</a:t>
            </a:r>
            <a:r>
              <a:rPr lang="de-DE" dirty="0"/>
              <a:t>-Basis in neun Monaten.</a:t>
            </a:r>
          </a:p>
          <a:p>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Schnelle Entwicklung einer IoT-Plattform für die Vernetzung von Laborgeräten trotz  hoher Sicherheits- und Dokumentationsanforderungen.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ea typeface="Segoe UI Black"/>
                <a:cs typeface="Segoe UI Light"/>
              </a:rPr>
              <a:t>Tecan – Digitale Zwillinge verbessern Laborprozesse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LIFE-SCIENCE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21343"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Transparenz</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92382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412347"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Kundennachfrage</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562580"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Prozessoptimierung</a:t>
            </a:r>
            <a:endParaRPr lang="en-GB" sz="1200" dirty="0">
              <a:solidFill>
                <a:srgbClr val="FFFFFF"/>
              </a:solidFill>
              <a:cs typeface="Arial"/>
            </a:endParaRP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47916" b="-47916"/>
          <a:stretch/>
        </p:blipFill>
        <p:spPr/>
      </p:pic>
    </p:spTree>
    <p:extLst>
      <p:ext uri="{BB962C8B-B14F-4D97-AF65-F5344CB8AC3E}">
        <p14:creationId xmlns:p14="http://schemas.microsoft.com/office/powerpoint/2010/main" val="1696048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28457" r="40503" b="3590"/>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SEEPEX niemandem vor Stress „die Pumpe geht“.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Maschinenbau</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SEEPEX ist ein führender Spezialist im Bereich Pumpentechnologie. Das Unternehmen beschäftigt über 800 Mitarbeiter in 70 Ländern.</a:t>
            </a:r>
          </a:p>
          <a:p>
            <a:pPr lvl="1"/>
            <a:r>
              <a:rPr lang="de-DE" dirty="0"/>
              <a:t>Durch die Einführung der </a:t>
            </a:r>
            <a:r>
              <a:rPr lang="de-DE" dirty="0" err="1"/>
              <a:t>Advanced</a:t>
            </a:r>
            <a:r>
              <a:rPr lang="de-DE" dirty="0"/>
              <a:t> </a:t>
            </a:r>
            <a:r>
              <a:rPr lang="de-DE" dirty="0" err="1"/>
              <a:t>Planning</a:t>
            </a:r>
            <a:r>
              <a:rPr lang="de-DE" dirty="0"/>
              <a:t> </a:t>
            </a:r>
            <a:r>
              <a:rPr lang="de-DE"/>
              <a:t>&amp; Scheduling Software </a:t>
            </a:r>
            <a:r>
              <a:rPr lang="de-DE" dirty="0" err="1"/>
              <a:t>wayRTS</a:t>
            </a:r>
            <a:r>
              <a:rPr lang="de-DE" dirty="0"/>
              <a:t> von valantic wurde die Planungsorganisation neu arrangiert, die Liefertreue des Werks in Bottrop nahezu verdoppelt, die weltweiten Lieferketten optimiert.</a:t>
            </a:r>
          </a:p>
          <a:p>
            <a:pPr lvl="1"/>
            <a:r>
              <a:rPr lang="de-DE" dirty="0"/>
              <a:t>Kundenaufträge können so realistisch eingeplant, Engpässe im Auftragsnetz visualisiert und Lösungsansätze simuliert werden.</a:t>
            </a:r>
          </a:p>
          <a:p>
            <a:pPr lvl="4"/>
            <a:r>
              <a:rPr lang="de-DE" dirty="0"/>
              <a:t>Dank valantic läuft bei SEEPEX jetzt die Produktionsplanung richtig rund.</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ea typeface="Segoe UI Black"/>
                <a:cs typeface="Segoe UI Light"/>
              </a:rPr>
              <a:t>SCM-Prozesse beim Pumpen-hersteller SEEPEX optimiert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28030" b="-28030"/>
          <a:stretch/>
        </p:blipFill>
        <p:spPr/>
      </p:pic>
    </p:spTree>
    <p:extLst>
      <p:ext uri="{BB962C8B-B14F-4D97-AF65-F5344CB8AC3E}">
        <p14:creationId xmlns:p14="http://schemas.microsoft.com/office/powerpoint/2010/main" val="701044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6932" r="36210" b="4255"/>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sz="1200" dirty="0">
                <a:solidFill>
                  <a:schemeClr val="tx1"/>
                </a:solidFill>
                <a:cs typeface="Arial"/>
              </a:rPr>
              <a:t>Durchlauf- und Lieferzeiten konnten reduziert und die Planungsqualität deutlich erhöht werden.</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valantic half bei der Optimierung der Supply-Chain-Prozesse und der Einführung der APS-Software </a:t>
            </a:r>
            <a:r>
              <a:rPr lang="de-DE" dirty="0" err="1"/>
              <a:t>wayRTS</a:t>
            </a:r>
            <a:r>
              <a:rPr lang="de-DE" dirty="0"/>
              <a:t> in der Zentrale in Bottrop sowie in </a:t>
            </a:r>
            <a:r>
              <a:rPr lang="de-DE" dirty="0" err="1"/>
              <a:t>Enon</a:t>
            </a:r>
            <a:r>
              <a:rPr lang="de-DE" dirty="0"/>
              <a:t> (Ohio/USA).</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Intransparenz kritischer Termine führte zu Mängeln in der Liefertreue. Komplexe Disposition und Terminfindung verhinderten eine effektive Kapazitätsplanung. Auch die weltweite Bedarfsplanung war mangelhaft.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ea typeface="Segoe UI Black"/>
                <a:cs typeface="Segoe UI Light"/>
              </a:rPr>
              <a:t>SCM-Prozesse beim Pumpenhersteller SEEPEX optimiert</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Maschinenbau</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943436"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err="1">
                <a:solidFill>
                  <a:srgbClr val="FFFFFF"/>
                </a:solidFill>
              </a:rPr>
              <a:t>Liefertreue</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8627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2257450" cy="257369"/>
          </a:xfrm>
          <a:prstGeom prst="rect">
            <a:avLst/>
          </a:prstGeom>
          <a:noFill/>
        </p:spPr>
        <p:txBody>
          <a:bodyPr wrap="none" lIns="0" tIns="36000" rIns="216000" bIns="36000" rtlCol="0" anchor="ctr">
            <a:spAutoFit/>
          </a:bodyPr>
          <a:lstStyle/>
          <a:p>
            <a:pPr>
              <a:spcAft>
                <a:spcPts val="900"/>
              </a:spcAft>
            </a:pPr>
            <a:r>
              <a:rPr lang="en-GB" sz="1200" dirty="0" err="1">
                <a:solidFill>
                  <a:srgbClr val="FFFFFF"/>
                </a:solidFill>
                <a:cs typeface="Arial"/>
              </a:rPr>
              <a:t>Beschleunigte</a:t>
            </a:r>
            <a:r>
              <a:rPr lang="en-GB" sz="1200" dirty="0">
                <a:solidFill>
                  <a:srgbClr val="FFFFFF"/>
                </a:solidFill>
                <a:cs typeface="Arial"/>
              </a:rPr>
              <a:t> </a:t>
            </a:r>
            <a:r>
              <a:rPr lang="en-GB" sz="1200" dirty="0" err="1">
                <a:solidFill>
                  <a:srgbClr val="FFFFFF"/>
                </a:solidFill>
                <a:cs typeface="Arial"/>
              </a:rPr>
              <a:t>Durchlaufzeiten</a:t>
            </a:r>
            <a:endParaRPr lang="en-GB" sz="1200" dirty="0">
              <a:solidFill>
                <a:srgbClr val="FFFFFF"/>
              </a:solidFill>
              <a:cs typeface="Aria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486085" cy="257369"/>
          </a:xfrm>
          <a:prstGeom prst="rect">
            <a:avLst/>
          </a:prstGeom>
          <a:noFill/>
        </p:spPr>
        <p:txBody>
          <a:bodyPr wrap="none" lIns="0" tIns="36000" rIns="216000" bIns="36000" rtlCol="0" anchor="ctr">
            <a:spAutoFit/>
          </a:bodyPr>
          <a:lstStyle/>
          <a:p>
            <a:pPr>
              <a:spcAft>
                <a:spcPts val="900"/>
              </a:spcAft>
            </a:pPr>
            <a:r>
              <a:rPr lang="en-GB" sz="1200" dirty="0" err="1">
                <a:solidFill>
                  <a:srgbClr val="FFFFFF"/>
                </a:solidFill>
                <a:cs typeface="Arial"/>
              </a:rPr>
              <a:t>Planungssicherheit</a:t>
            </a:r>
            <a:endParaRPr lang="en-GB" sz="1200" dirty="0">
              <a:solidFill>
                <a:srgbClr val="FFFFFF"/>
              </a:solidFill>
            </a:endParaRP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28030" b="-28030"/>
          <a:stretch/>
        </p:blipFill>
        <p:spPr/>
      </p:pic>
    </p:spTree>
    <p:extLst>
      <p:ext uri="{BB962C8B-B14F-4D97-AF65-F5344CB8AC3E}">
        <p14:creationId xmlns:p14="http://schemas.microsoft.com/office/powerpoint/2010/main" val="155460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5397" r="34419"/>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a:t>
            </a:r>
            <a:r>
              <a:rPr lang="de-DE" dirty="0" err="1"/>
              <a:t>PlastiVation</a:t>
            </a:r>
            <a:r>
              <a:rPr lang="de-DE" dirty="0"/>
              <a:t> in Engineering, Produktion und Verkauf noch erfolgreicher wirtschaftet.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Maschinenbau</a:t>
            </a:r>
            <a:endParaRPr lang="en-US" dirty="0"/>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de-DE" dirty="0"/>
              <a:t>Durch Produkt Lifecycle Management von valantic erhöht </a:t>
            </a:r>
            <a:r>
              <a:rPr lang="de-DE" dirty="0" err="1"/>
              <a:t>PlastiVation</a:t>
            </a:r>
            <a:r>
              <a:rPr lang="de-DE" dirty="0"/>
              <a:t> die Effizienz und Produktivität im gesamten Unternehmen. </a:t>
            </a:r>
            <a:r>
              <a:rPr lang="de-DE" sz="1300" dirty="0">
                <a:ea typeface="+mn-lt"/>
                <a:cs typeface="+mn-lt"/>
              </a:rPr>
              <a:t> </a:t>
            </a:r>
            <a:endParaRPr lang="de-DE" spc="0" dirty="0">
              <a:ea typeface="+mn-lt"/>
              <a:cs typeface="+mn-lt"/>
            </a:endParaRPr>
          </a:p>
          <a:p>
            <a:pPr marL="215900" lvl="1" indent="-215900"/>
            <a:r>
              <a:rPr lang="de-DE" dirty="0">
                <a:cs typeface="Segoe UI"/>
              </a:rPr>
              <a:t>Das Maschinenbau-Startup  </a:t>
            </a:r>
            <a:r>
              <a:rPr lang="de-DE" dirty="0" err="1">
                <a:cs typeface="Segoe UI"/>
              </a:rPr>
              <a:t>PlastiVation</a:t>
            </a:r>
            <a:r>
              <a:rPr lang="de-DE" dirty="0">
                <a:cs typeface="Segoe UI"/>
              </a:rPr>
              <a:t> unterstützt Unternehmen dabei, ihre Kunststoffproduktion digital, effizient und intelligent zu gestalten.</a:t>
            </a:r>
          </a:p>
          <a:p>
            <a:pPr marL="215900" lvl="1" indent="-215900"/>
            <a:r>
              <a:rPr lang="de-DE" dirty="0"/>
              <a:t>PLM reduziert Zeit- und Kostenaufwände und erhöht die Transparenz im gesamten Engineering-Prozess.</a:t>
            </a:r>
            <a:endParaRPr lang="de-DE" dirty="0">
              <a:cs typeface="Segoe UI"/>
            </a:endParaRPr>
          </a:p>
          <a:p>
            <a:pPr marL="215900" lvl="1" indent="-215900"/>
            <a:r>
              <a:rPr lang="de-DE" dirty="0"/>
              <a:t>PLM-Spezialist*innen von valantic analysieren Prozesse und Geschäftsanforderungen und entwickelten eine robuste, integrierte Lösung.</a:t>
            </a:r>
            <a:endParaRPr lang="de-DE" dirty="0">
              <a:cs typeface="Segoe UI"/>
            </a:endParaRPr>
          </a:p>
          <a:p>
            <a:pPr marL="215900" lvl="1" indent="-215900"/>
            <a:r>
              <a:rPr lang="de-DE" dirty="0"/>
              <a:t>Die Transparenz, Übersicht und Effizienz in den Planungs- und </a:t>
            </a:r>
            <a:r>
              <a:rPr lang="de-DE"/>
              <a:t>Produktionsprozessen steigen </a:t>
            </a:r>
            <a:r>
              <a:rPr lang="de-DE" dirty="0"/>
              <a:t>deutlich. PLM ist der  Booster für den Geschäftserfolg.</a:t>
            </a:r>
            <a:endParaRPr lang="de-DE" dirty="0">
              <a:cs typeface="Segoe UI"/>
            </a:endParaRP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err="1">
                <a:ea typeface="Segoe UI Black"/>
                <a:cs typeface="Segoe UI Light"/>
              </a:rPr>
              <a:t>PlastiVation</a:t>
            </a:r>
            <a:r>
              <a:rPr lang="de-DE" dirty="0">
                <a:ea typeface="Segoe UI Black"/>
                <a:cs typeface="Segoe UI Light"/>
              </a:rPr>
              <a:t> – Spritzgießtechnik vom Feinsten dank PLM</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2" name="Picture Placeholder 11">
            <a:extLst>
              <a:ext uri="{FF2B5EF4-FFF2-40B4-BE49-F238E27FC236}">
                <a16:creationId xmlns:a16="http://schemas.microsoft.com/office/drawing/2014/main" id="{16DBBBCF-3A52-2E4C-FD73-E2D24B516D81}"/>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7350" r="-17350"/>
          <a:stretch/>
        </p:blipFill>
        <p:spPr>
          <a:xfrm>
            <a:off x="6112365" y="603936"/>
            <a:ext cx="1715874" cy="576000"/>
          </a:xfrm>
        </p:spPr>
      </p:pic>
    </p:spTree>
    <p:extLst>
      <p:ext uri="{BB962C8B-B14F-4D97-AF65-F5344CB8AC3E}">
        <p14:creationId xmlns:p14="http://schemas.microsoft.com/office/powerpoint/2010/main" val="1472917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1955" r="31955"/>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r>
              <a:rPr lang="de-DE" dirty="0"/>
              <a:t>Eine integrierte PLM-Lösung schafft mehr Transparenz, Produktivität und Sicherheit. Die Effizienz steigt, die Aufwände sinken.</a:t>
            </a:r>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PLM-Spezialist*innen von </a:t>
            </a:r>
            <a:r>
              <a:rPr lang="de-DE"/>
              <a:t>valantic analysieren </a:t>
            </a:r>
            <a:r>
              <a:rPr lang="de-DE" dirty="0"/>
              <a:t>die Prozesse, die Infrastruktur und die Geschäftsanforderungen gemeinsam mit allen Stakeholdern.</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Eine hohe Varianz in den Engineering-, Planungs- und Produktionsprozessen treibt Zeit- und Kostenaufwände in die Höhe.</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err="1">
                <a:ea typeface="Segoe UI Black"/>
                <a:cs typeface="Segoe UI Light"/>
              </a:rPr>
              <a:t>PlastiVation</a:t>
            </a:r>
            <a:r>
              <a:rPr lang="de-DE" dirty="0">
                <a:ea typeface="Segoe UI Black"/>
                <a:cs typeface="Segoe UI Light"/>
              </a:rPr>
              <a:t> – Spritzgießtechnik vom Feinsten</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Maschinenbau</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7826" r="-17826"/>
          <a:stretch/>
        </p:blipFill>
        <p:spPr/>
      </p:pic>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0559" y="4300810"/>
            <a:ext cx="1021343"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Transparenz</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83731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276989"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Geschäftserfolg</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083667"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Produktivität</a:t>
            </a:r>
            <a:endParaRPr lang="en-GB" sz="1200" dirty="0">
              <a:solidFill>
                <a:srgbClr val="FFFFFF"/>
              </a:solidFill>
              <a:cs typeface="Arial"/>
            </a:endParaRPr>
          </a:p>
        </p:txBody>
      </p:sp>
    </p:spTree>
    <p:extLst>
      <p:ext uri="{BB962C8B-B14F-4D97-AF65-F5344CB8AC3E}">
        <p14:creationId xmlns:p14="http://schemas.microsoft.com/office/powerpoint/2010/main" val="158831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On alles nach Plan läuft.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Sports &amp; Fashion</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4"/>
            <a:r>
              <a:rPr lang="de-DE" dirty="0"/>
              <a:t>On erhöht mit </a:t>
            </a:r>
            <a:r>
              <a:rPr lang="de-DE" dirty="0" err="1"/>
              <a:t>Anaplan</a:t>
            </a:r>
            <a:r>
              <a:rPr lang="de-DE" dirty="0"/>
              <a:t> Transparenz, Vernetzung und Prognosegenauigkeit in der Planung.</a:t>
            </a:r>
          </a:p>
          <a:p>
            <a:pPr marL="215900" lvl="1" indent="-215900"/>
            <a:r>
              <a:rPr lang="de-DE" dirty="0"/>
              <a:t>On ist ein Schweizer Premium-Anbieter von Schuhen, Bekleidung und Accessoires für Hochleistungslaufsport und Outdoor-Aktivitäten mit Kund*innen in über 60 Ländern.</a:t>
            </a:r>
          </a:p>
          <a:p>
            <a:pPr marL="215900" lvl="1" indent="-215900"/>
            <a:r>
              <a:rPr lang="de-DE" dirty="0"/>
              <a:t>valantic hat bei On mit der Planungslösung </a:t>
            </a:r>
            <a:r>
              <a:rPr lang="de-DE" dirty="0" err="1"/>
              <a:t>Anaplan</a:t>
            </a:r>
            <a:r>
              <a:rPr lang="de-DE" dirty="0"/>
              <a:t> eine zentrale und globale Datendrehscheibe implementiert.</a:t>
            </a:r>
          </a:p>
          <a:p>
            <a:pPr marL="215900" lvl="1" indent="-215900"/>
            <a:r>
              <a:rPr lang="de-DE" dirty="0"/>
              <a:t>In Zusammenarbeit mit On entwarf valantic visuelle Berichte und Dashboards, die es Planern ermöglichen, Informationen in der gewünschten Form zu sehen und zu verarbeiten.</a:t>
            </a:r>
          </a:p>
          <a:p>
            <a:pPr marL="215900" lvl="1" indent="-215900"/>
            <a:r>
              <a:rPr lang="de-DE" dirty="0"/>
              <a:t>Zudem wurde eine Zugriffskontrolle implementiert, mit der Planer direkt auf Informationen zugreifen zu können, wodurch der Supportaufwand reduziert wurde.</a:t>
            </a:r>
          </a:p>
          <a:p>
            <a:pPr marL="215900" lvl="1" indent="-215900"/>
            <a:r>
              <a:rPr lang="de-DE" dirty="0"/>
              <a:t>Für die Zukunft plant On die Konsolidierung und Integration von Stammdaten, um manuellen Arbeitsaufwand zusätzlich zu verringern und die Planung weiter zu optimieren.</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ea typeface="Segoe UI Black"/>
                <a:cs typeface="Segoe UI Light"/>
              </a:rPr>
              <a:t>On - Single Source </a:t>
            </a:r>
            <a:r>
              <a:rPr lang="de-DE" dirty="0" err="1">
                <a:ea typeface="Segoe UI Black"/>
                <a:cs typeface="Segoe UI Light"/>
              </a:rPr>
              <a:t>of</a:t>
            </a:r>
            <a:r>
              <a:rPr lang="de-DE" dirty="0">
                <a:ea typeface="Segoe UI Black"/>
                <a:cs typeface="Segoe UI Light"/>
              </a:rPr>
              <a:t> Truth für Planungsprozesse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44412" r="-244412"/>
          <a:stretch/>
        </p:blipFill>
        <p:spPr/>
      </p:pic>
    </p:spTree>
    <p:extLst>
      <p:ext uri="{BB962C8B-B14F-4D97-AF65-F5344CB8AC3E}">
        <p14:creationId xmlns:p14="http://schemas.microsoft.com/office/powerpoint/2010/main" val="2322321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2365" t="1" r="40324" b="25249"/>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Mit der </a:t>
            </a:r>
            <a:r>
              <a:rPr lang="de-DE" dirty="0" err="1"/>
              <a:t>waySuite</a:t>
            </a:r>
            <a:r>
              <a:rPr lang="de-DE" dirty="0"/>
              <a:t>        von valantic sind Produktions-stätten bei </a:t>
            </a:r>
            <a:r>
              <a:rPr lang="de-DE" dirty="0" err="1"/>
              <a:t>Ottobock</a:t>
            </a:r>
            <a:r>
              <a:rPr lang="de-DE" dirty="0"/>
              <a:t> immer gut versorgt.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Medizintechnik</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Für Menschen mit eingeschränkter Mobilität entwickelt </a:t>
            </a:r>
            <a:r>
              <a:rPr lang="de-DE" dirty="0" err="1"/>
              <a:t>Ottobock</a:t>
            </a:r>
            <a:r>
              <a:rPr lang="de-DE" dirty="0"/>
              <a:t> seit 1919 Versorgungslösungen. Dahinter stehen über 9.000 Mitarbeitende an weltweit 60 Standorten.</a:t>
            </a:r>
          </a:p>
          <a:p>
            <a:pPr lvl="1"/>
            <a:r>
              <a:rPr lang="de-DE" dirty="0"/>
              <a:t>Der Aufwand für die Produktionsplanung sollte durch eine Teilautomatisierung verringert werden.</a:t>
            </a:r>
          </a:p>
          <a:p>
            <a:pPr lvl="1"/>
            <a:r>
              <a:rPr lang="de-DE" dirty="0"/>
              <a:t>Eine kapazitive Optimierung von Arbeitsplätzen und Fertigungshilfsmitteln führt heute bei </a:t>
            </a:r>
            <a:r>
              <a:rPr lang="de-DE" dirty="0" err="1"/>
              <a:t>Ottobock</a:t>
            </a:r>
            <a:r>
              <a:rPr lang="de-DE" dirty="0"/>
              <a:t> zu ausbalancierten Produktionsplänen.</a:t>
            </a:r>
          </a:p>
          <a:p>
            <a:pPr lvl="4"/>
            <a:r>
              <a:rPr lang="de-DE" dirty="0"/>
              <a:t>Mit einer teilautomatisierten Produktionsplanung und Simulationen in Echtzeit erhöht </a:t>
            </a:r>
            <a:r>
              <a:rPr lang="de-DE" dirty="0" err="1"/>
              <a:t>Ottobock</a:t>
            </a:r>
            <a:r>
              <a:rPr lang="de-DE" dirty="0"/>
              <a:t> seine Termintreue und Produktivität.</a:t>
            </a:r>
          </a:p>
          <a:p>
            <a:pPr lvl="4"/>
            <a:endParaRPr lang="de-DE" dirty="0"/>
          </a:p>
          <a:p>
            <a:pPr lvl="4"/>
            <a:endParaRPr lang="de-DE" dirty="0"/>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err="1"/>
              <a:t>Ottobock</a:t>
            </a:r>
            <a:r>
              <a:rPr lang="de-DE" dirty="0"/>
              <a:t> – optimierte Produktionsplanung</a:t>
            </a:r>
            <a:endParaRPr lang="de-DE" dirty="0">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48083" b="-48083"/>
          <a:stretch/>
        </p:blipFill>
        <p:spPr/>
      </p:pic>
    </p:spTree>
    <p:extLst>
      <p:ext uri="{BB962C8B-B14F-4D97-AF65-F5344CB8AC3E}">
        <p14:creationId xmlns:p14="http://schemas.microsoft.com/office/powerpoint/2010/main" val="2327977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8685" r="39447" b="27046"/>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pPr algn="l"/>
            <a:r>
              <a:rPr lang="de-DE" dirty="0"/>
              <a:t>Mit der </a:t>
            </a:r>
            <a:r>
              <a:rPr lang="de-DE" dirty="0" err="1"/>
              <a:t>waySuite</a:t>
            </a:r>
            <a:r>
              <a:rPr lang="de-DE" dirty="0"/>
              <a:t> wurde die Produktionsplanung in Echtzeit für verschiedene Ausgangszenarien simuliert und dadurch die Produktivität erhöht.</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Initiale PP/DS-Prozess-Workshops, anschließend Einführung der </a:t>
            </a:r>
            <a:r>
              <a:rPr lang="de-DE" dirty="0" err="1"/>
              <a:t>waySuite</a:t>
            </a:r>
            <a:r>
              <a:rPr lang="de-DE" dirty="0"/>
              <a:t> als zusätzliche Standardsoftware neben SAP</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pPr algn="l"/>
            <a:r>
              <a:rPr lang="de-DE" sz="1200" dirty="0">
                <a:solidFill>
                  <a:schemeClr val="tx1"/>
                </a:solidFill>
                <a:cs typeface="Arial"/>
              </a:rPr>
              <a:t>Aufwendige Kapazitätsplanung auf Basis von SAP ECC und Microsoft Excel sollte durch Realtime APS Software abgelöst werden.</a:t>
            </a:r>
            <a:endParaRPr lang="de-DE"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err="1"/>
              <a:t>Ottobock</a:t>
            </a:r>
            <a:r>
              <a:rPr lang="de-DE" dirty="0"/>
              <a:t> – optimierte Produktionsplanung</a:t>
            </a:r>
            <a:endParaRPr lang="de-DE"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Medizintechnik</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9616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022240" cy="287570"/>
          </a:xfrm>
          <a:prstGeom prst="rect">
            <a:avLst/>
          </a:prstGeom>
          <a:noFill/>
        </p:spPr>
        <p:txBody>
          <a:bodyPr wrap="none" lIns="0" tIns="36000" rIns="216000" bIns="36000" rtlCol="0" anchor="ctr">
            <a:spAutoFit/>
          </a:bodyPr>
          <a:lstStyle/>
          <a:p>
            <a:pPr>
              <a:lnSpc>
                <a:spcPct val="130000"/>
              </a:lnSpc>
              <a:spcBef>
                <a:spcPts val="1000"/>
              </a:spcBef>
            </a:pPr>
            <a:r>
              <a:rPr lang="en-US" sz="1200" dirty="0" err="1">
                <a:solidFill>
                  <a:srgbClr val="FFFFFF"/>
                </a:solidFill>
              </a:rPr>
              <a:t>Termintreue</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96160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err="1">
                <a:solidFill>
                  <a:srgbClr val="FFFFFF"/>
                </a:solidFill>
              </a:rPr>
              <a:t>Transparenz</a:t>
            </a:r>
            <a:endParaRPr lang="en-US" sz="1200" dirty="0">
              <a:solidFill>
                <a:srgbClr val="FFFFFF"/>
              </a:solidFil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2190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083667"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Produktivität</a:t>
            </a:r>
            <a:endParaRPr lang="en-GB" sz="1200" dirty="0">
              <a:solidFill>
                <a:srgbClr val="FFFFFF"/>
              </a:solidFill>
              <a:cs typeface="Arial"/>
            </a:endParaRP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48083" b="-48083"/>
          <a:stretch/>
        </p:blipFill>
        <p:spPr/>
      </p:pic>
    </p:spTree>
    <p:extLst>
      <p:ext uri="{BB962C8B-B14F-4D97-AF65-F5344CB8AC3E}">
        <p14:creationId xmlns:p14="http://schemas.microsoft.com/office/powerpoint/2010/main" val="13669227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4B363566-80FA-657C-8FF4-715E5EA5EDF1}"/>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a:t>
            </a:r>
            <a:br>
              <a:rPr lang="de-DE" dirty="0"/>
            </a:br>
            <a:r>
              <a:rPr lang="de-DE" dirty="0"/>
              <a:t>dass Grenzebach weltweit plant und Kunden optimal bedient.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Grenzebach ist ein auf Anlagenbau und Automatisierungstechnik spezialisiertes Familienunternehmen</a:t>
            </a:r>
          </a:p>
          <a:p>
            <a:pPr lvl="1"/>
            <a:r>
              <a:rPr lang="de-DE" dirty="0"/>
              <a:t>Niederlassungen weltweit in Deutschland, Belgien, Griechenland, Rumänien, den USA, Brasilien, China, Indien und Russland </a:t>
            </a:r>
          </a:p>
          <a:p>
            <a:pPr lvl="1"/>
            <a:r>
              <a:rPr lang="de-DE" dirty="0"/>
              <a:t>Die standort- und funktionsübergreifende Planungslösung waySuite erhöht Effizienz und Produktivität</a:t>
            </a:r>
          </a:p>
          <a:p>
            <a:pPr lvl="1"/>
            <a:r>
              <a:rPr lang="de-DE" dirty="0"/>
              <a:t>Das Staffelstabkonzept der waySuite von valantic verkürzt Durchlaufzeiten und erhöht die Planungssicherheit</a:t>
            </a:r>
          </a:p>
          <a:p>
            <a:pPr lvl="1"/>
            <a:endParaRPr lang="de-DE" dirty="0"/>
          </a:p>
          <a:p>
            <a:pPr lvl="4"/>
            <a:r>
              <a:rPr lang="de-DE" dirty="0"/>
              <a:t>Alle Projektziele wurden gemeinsam mit valantic erreicht.</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Grenzebach</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Anlagenbau / Automatisierungstechnik</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5">
            <a:extLst>
              <a:ext uri="{FF2B5EF4-FFF2-40B4-BE49-F238E27FC236}">
                <a16:creationId xmlns:a16="http://schemas.microsoft.com/office/drawing/2014/main" id="{2702F3FC-6A65-1AC5-7222-7A9E00DFC962}"/>
              </a:ext>
            </a:extLst>
          </p:cNvPr>
          <p:cNvPicPr>
            <a:picLocks noGrp="1" noChangeAspect="1"/>
          </p:cNvPicPr>
          <p:nvPr>
            <p:ph type="pic" sz="quarter" idx="46"/>
          </p:nvPr>
        </p:nvPicPr>
        <p:blipFill>
          <a:blip r:embed="rId4"/>
          <a:srcRect t="20021" b="20021"/>
          <a:stretch/>
        </p:blipFill>
        <p:spPr>
          <a:xfrm>
            <a:off x="6105525" y="603250"/>
            <a:ext cx="1728788" cy="576263"/>
          </a:xfrm>
        </p:spPr>
      </p:pic>
    </p:spTree>
    <p:extLst>
      <p:ext uri="{BB962C8B-B14F-4D97-AF65-F5344CB8AC3E}">
        <p14:creationId xmlns:p14="http://schemas.microsoft.com/office/powerpoint/2010/main" val="4370919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a:extLst>
              <a:ext uri="{FF2B5EF4-FFF2-40B4-BE49-F238E27FC236}">
                <a16:creationId xmlns:a16="http://schemas.microsoft.com/office/drawing/2014/main" id="{19B72F02-45A6-8A69-788F-3A3660B7218F}"/>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cs typeface="Arial"/>
              </a:rPr>
              <a:t>Sicherer, termingerechter und effizienter Abschluss auch von anspruchsvollen Mehrwerke-Projekten. Zeit-, Kosten- und Produktivitätsgewinne im gesamten S&amp;OP-Prozess.</a:t>
            </a:r>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cs typeface="Arial"/>
              </a:rPr>
              <a:t>Der Staffelstabsgedanke ist der Kern des neuen Planungsleitbildes. Die synchronisierte Supply-Chain-Planung mit der waySuite bringt entscheidende Vorteile.</a:t>
            </a:r>
            <a:r>
              <a:rPr lang="de-DE" sz="1100" dirty="0"/>
              <a:t> </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cs typeface="Arial"/>
              </a:rPr>
              <a:t>Gesucht war eine integrierte, standort- und projektübergreifende Planungslösung für den gesamten S&amp;OP-Prozess von Auftragseingang und Produktion bis Montage und Betrieb.</a:t>
            </a:r>
            <a:endParaRPr lang="de-DE" sz="1200" dirty="0"/>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Grenzebach</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Anlagenbau / Automatisierungstechnik</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44E96FBF-E113-BFA5-4303-21FE10DE3369}"/>
              </a:ext>
            </a:extLst>
          </p:cNvPr>
          <p:cNvSpPr/>
          <p:nvPr/>
        </p:nvSpPr>
        <p:spPr>
          <a:xfrm>
            <a:off x="8233135" y="4179165"/>
            <a:ext cx="259419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050AB064-7A51-14A7-9547-1251D2CAE88A}"/>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err="1">
                <a:solidFill>
                  <a:srgbClr val="FFFFFF"/>
                </a:solidFill>
              </a:rPr>
              <a:t>Produktivität</a:t>
            </a:r>
            <a:endParaRPr lang="en-US" sz="1200"/>
          </a:p>
        </p:txBody>
      </p:sp>
      <p:sp>
        <p:nvSpPr>
          <p:cNvPr id="17" name="Rectangle 12">
            <a:extLst>
              <a:ext uri="{FF2B5EF4-FFF2-40B4-BE49-F238E27FC236}">
                <a16:creationId xmlns:a16="http://schemas.microsoft.com/office/drawing/2014/main" id="{AC56E02D-0D4E-D72E-CFE6-B4D43B4E77FC}"/>
              </a:ext>
            </a:extLst>
          </p:cNvPr>
          <p:cNvSpPr/>
          <p:nvPr/>
        </p:nvSpPr>
        <p:spPr>
          <a:xfrm>
            <a:off x="8233137" y="5663803"/>
            <a:ext cx="251106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13075634-F555-3F3A-BE30-2C9A68B790D9}"/>
              </a:ext>
            </a:extLst>
          </p:cNvPr>
          <p:cNvSpPr txBox="1"/>
          <p:nvPr/>
        </p:nvSpPr>
        <p:spPr>
          <a:xfrm>
            <a:off x="8398578" y="5787949"/>
            <a:ext cx="1494164"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Planungssicherheit</a:t>
            </a:r>
            <a:endParaRPr lang="en-US" sz="1200">
              <a:solidFill>
                <a:srgbClr val="FFFFFF"/>
              </a:solidFill>
              <a:cs typeface="Arial"/>
            </a:endParaRPr>
          </a:p>
        </p:txBody>
      </p:sp>
      <p:sp>
        <p:nvSpPr>
          <p:cNvPr id="24" name="Rectangle 14">
            <a:extLst>
              <a:ext uri="{FF2B5EF4-FFF2-40B4-BE49-F238E27FC236}">
                <a16:creationId xmlns:a16="http://schemas.microsoft.com/office/drawing/2014/main" id="{35FF92AC-4BC7-FEA5-33D4-450D6D910CB8}"/>
              </a:ext>
            </a:extLst>
          </p:cNvPr>
          <p:cNvSpPr/>
          <p:nvPr/>
        </p:nvSpPr>
        <p:spPr>
          <a:xfrm>
            <a:off x="8233136" y="4925332"/>
            <a:ext cx="24071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410FA150-2D63-9F55-C975-6CB7FF78789F}"/>
              </a:ext>
            </a:extLst>
          </p:cNvPr>
          <p:cNvSpPr txBox="1"/>
          <p:nvPr/>
        </p:nvSpPr>
        <p:spPr>
          <a:xfrm>
            <a:off x="8369703" y="5049478"/>
            <a:ext cx="1047247"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cs typeface="Arial"/>
              </a:rPr>
              <a:t>Zeitgewinne</a:t>
            </a:r>
            <a:endParaRPr lang="en-US" sz="1200">
              <a:solidFill>
                <a:srgbClr val="FFFFFF"/>
              </a:solidFill>
              <a:cs typeface="Arial"/>
            </a:endParaRPr>
          </a:p>
        </p:txBody>
      </p:sp>
      <p:pic>
        <p:nvPicPr>
          <p:cNvPr id="31" name="Bildplatzhalter 5">
            <a:extLst>
              <a:ext uri="{FF2B5EF4-FFF2-40B4-BE49-F238E27FC236}">
                <a16:creationId xmlns:a16="http://schemas.microsoft.com/office/drawing/2014/main" id="{7455AAC6-B146-B3EA-FA10-17B3CA5B0730}"/>
              </a:ext>
            </a:extLst>
          </p:cNvPr>
          <p:cNvPicPr>
            <a:picLocks noGrp="1" noChangeAspect="1"/>
          </p:cNvPicPr>
          <p:nvPr>
            <p:ph type="pic" sz="quarter" idx="46"/>
          </p:nvPr>
        </p:nvPicPr>
        <p:blipFill>
          <a:blip r:embed="rId12"/>
          <a:srcRect t="20021" b="20021"/>
          <a:stretch/>
        </p:blipFill>
        <p:spPr>
          <a:xfrm>
            <a:off x="765175" y="603250"/>
            <a:ext cx="1728788" cy="576263"/>
          </a:xfrm>
        </p:spPr>
      </p:pic>
    </p:spTree>
    <p:extLst>
      <p:ext uri="{BB962C8B-B14F-4D97-AF65-F5344CB8AC3E}">
        <p14:creationId xmlns:p14="http://schemas.microsoft.com/office/powerpoint/2010/main" val="3831979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15">
            <a:extLst>
              <a:ext uri="{FF2B5EF4-FFF2-40B4-BE49-F238E27FC236}">
                <a16:creationId xmlns:a16="http://schemas.microsoft.com/office/drawing/2014/main" id="{0BE5151C-C1CB-06C9-2B69-97B4B20187A4}"/>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BBC Cellpack Technology stets termintreu liefert.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BBC Cellpack Technology AG produziert hoch-präzise Fertigteile aus Kunststoff oder Metall</a:t>
            </a:r>
          </a:p>
          <a:p>
            <a:pPr lvl="1"/>
            <a:r>
              <a:rPr lang="de-DE" dirty="0"/>
              <a:t>Manuelle Planungsprozess und Datenpflege mittels Excel und Papier waren jedoch ineffizient und fehleranfällig</a:t>
            </a:r>
          </a:p>
          <a:p>
            <a:pPr lvl="1"/>
            <a:r>
              <a:rPr lang="de-DE" dirty="0"/>
              <a:t>Durch den Einsatz der Sales &amp; Operations Planning Software waySuite wurden Logistik- und Wertschöpfungsprozesse erheblich optimiert</a:t>
            </a:r>
          </a:p>
          <a:p>
            <a:pPr lvl="1"/>
            <a:r>
              <a:rPr lang="de-DE" dirty="0"/>
              <a:t>Eine transparente Mehrwerkeplanung erleichtert nun das Handling von Umlagerungsbestellungen, optimiert Bestände und erhöht die Liefertreue</a:t>
            </a:r>
          </a:p>
          <a:p>
            <a:pPr lvl="1"/>
            <a:endParaRPr lang="de-DE" dirty="0"/>
          </a:p>
          <a:p>
            <a:pPr lvl="4"/>
            <a:r>
              <a:rPr lang="de-DE" dirty="0"/>
              <a:t>Eine Datenbasis über Werksgrenzen hinweg schaffte schnell spürbare Vorteile.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BBC Cellpack Technology: Schweizer Präzisionskunststoffe und Metallteile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Kunstoff- und Metallverarbeitende Industrie </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6">
            <a:extLst>
              <a:ext uri="{FF2B5EF4-FFF2-40B4-BE49-F238E27FC236}">
                <a16:creationId xmlns:a16="http://schemas.microsoft.com/office/drawing/2014/main" id="{AF5BC8A1-7570-A2F3-CA46-07F012D3A610}"/>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2181363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5">
            <a:extLst>
              <a:ext uri="{FF2B5EF4-FFF2-40B4-BE49-F238E27FC236}">
                <a16:creationId xmlns:a16="http://schemas.microsoft.com/office/drawing/2014/main" id="{C84D65AC-071D-F119-D3FA-AE42E8A116CE}"/>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rPr>
              <a:t>Papier- und Excel-basierter Aufwand wurde reduziert. PowerBI wird durch wayRTS Daten befüllt und liefert verlässliche KPIs. Die Termintreue der Fertigung wurde so massiv gesteigert und Lagerbestände reduziert.</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tIns="576000"/>
          <a:lstStyle/>
          <a:p>
            <a:r>
              <a:rPr lang="de-DE" sz="1200" dirty="0">
                <a:solidFill>
                  <a:schemeClr val="tx1"/>
                </a:solidFill>
              </a:rPr>
              <a:t>Durch die Einführung der Sales &amp; Operations Planning Software waySuite von valantic wurden Planungsprozesse erheblich verbessert und Logistik- und Wertschöpfungsprozesse optimiert.  </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576000"/>
          <a:lstStyle/>
          <a:p>
            <a:r>
              <a:rPr lang="de-DE" sz="1200" dirty="0">
                <a:solidFill>
                  <a:sysClr val="windowText" lastClr="000000"/>
                </a:solidFill>
              </a:rPr>
              <a:t>Der Planungsprozess war mit zahlreichen Excel-Tools, manueller Datenpflege und viel Papier </a:t>
            </a:r>
            <a:r>
              <a:rPr lang="de-DE" dirty="0">
                <a:solidFill>
                  <a:sysClr val="windowText" lastClr="000000"/>
                </a:solidFill>
              </a:rPr>
              <a:t>schwerfällig</a:t>
            </a:r>
            <a:r>
              <a:rPr lang="de-DE" sz="1200" dirty="0">
                <a:solidFill>
                  <a:sysClr val="windowText" lastClr="000000"/>
                </a:solidFill>
              </a:rPr>
              <a:t>. Viele Mitarbeiter steckten viel Aufwand in eine Planung, die mangels Transparenz und gemeinsamer Datenbasis fehleranfällig war.</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BBC Cellpack Technology: Schweizer Präzisionskunststoffe und Metallteile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Kunstoff- und Metallverarbeitende Industrie </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07296285-13A0-A8AC-1530-45CC1D8B1F81}"/>
              </a:ext>
            </a:extLst>
          </p:cNvPr>
          <p:cNvSpPr/>
          <p:nvPr/>
        </p:nvSpPr>
        <p:spPr>
          <a:xfrm>
            <a:off x="8233134" y="4179165"/>
            <a:ext cx="200624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A4436A89-D934-B0ED-1F97-12F82AB890B1}"/>
              </a:ext>
            </a:extLst>
          </p:cNvPr>
          <p:cNvSpPr txBox="1"/>
          <p:nvPr/>
        </p:nvSpPr>
        <p:spPr>
          <a:xfrm>
            <a:off x="8369703" y="4223577"/>
            <a:ext cx="2114724" cy="442035"/>
          </a:xfrm>
          <a:prstGeom prst="rect">
            <a:avLst/>
          </a:prstGeom>
          <a:noFill/>
        </p:spPr>
        <p:txBody>
          <a:bodyPr wrap="square" lIns="0" tIns="36000" rIns="216000" bIns="36000" rtlCol="0" anchor="ctr">
            <a:spAutoFit/>
          </a:bodyPr>
          <a:lstStyle/>
          <a:p>
            <a:r>
              <a:rPr lang="en-US" sz="1200" err="1">
                <a:solidFill>
                  <a:schemeClr val="bg1"/>
                </a:solidFill>
              </a:rPr>
              <a:t>Verringerung</a:t>
            </a:r>
            <a:r>
              <a:rPr lang="en-US" sz="1200">
                <a:solidFill>
                  <a:schemeClr val="bg1"/>
                </a:solidFill>
              </a:rPr>
              <a:t> der </a:t>
            </a:r>
            <a:r>
              <a:rPr lang="en-US" sz="1200" err="1">
                <a:solidFill>
                  <a:schemeClr val="bg1"/>
                </a:solidFill>
              </a:rPr>
              <a:t>Vorratsbestände</a:t>
            </a:r>
            <a:endParaRPr lang="en-US" sz="1200">
              <a:solidFill>
                <a:schemeClr val="bg1"/>
              </a:solidFill>
            </a:endParaRPr>
          </a:p>
        </p:txBody>
      </p:sp>
      <p:sp>
        <p:nvSpPr>
          <p:cNvPr id="17" name="Rectangle 12">
            <a:extLst>
              <a:ext uri="{FF2B5EF4-FFF2-40B4-BE49-F238E27FC236}">
                <a16:creationId xmlns:a16="http://schemas.microsoft.com/office/drawing/2014/main" id="{0E4EABC9-7297-E21C-FDAE-8A33CEBC7EB6}"/>
              </a:ext>
            </a:extLst>
          </p:cNvPr>
          <p:cNvSpPr/>
          <p:nvPr/>
        </p:nvSpPr>
        <p:spPr>
          <a:xfrm>
            <a:off x="8233137" y="5663803"/>
            <a:ext cx="275572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EEAB910F-D204-589C-659C-BE7C0E3535B5}"/>
              </a:ext>
            </a:extLst>
          </p:cNvPr>
          <p:cNvSpPr txBox="1"/>
          <p:nvPr/>
        </p:nvSpPr>
        <p:spPr>
          <a:xfrm>
            <a:off x="8398578" y="5787949"/>
            <a:ext cx="2398386" cy="257369"/>
          </a:xfrm>
          <a:prstGeom prst="rect">
            <a:avLst/>
          </a:prstGeom>
          <a:noFill/>
        </p:spPr>
        <p:txBody>
          <a:bodyPr wrap="none" lIns="0" tIns="36000" rIns="216000" bIns="36000" rtlCol="0" anchor="ctr">
            <a:spAutoFit/>
          </a:bodyPr>
          <a:lstStyle/>
          <a:p>
            <a:pPr>
              <a:spcAft>
                <a:spcPts val="900"/>
              </a:spcAft>
            </a:pPr>
            <a:r>
              <a:rPr lang="en-GB" sz="1200" err="1">
                <a:solidFill>
                  <a:schemeClr val="bg1"/>
                </a:solidFill>
              </a:rPr>
              <a:t>Senkung</a:t>
            </a:r>
            <a:r>
              <a:rPr lang="en-GB" sz="1200">
                <a:solidFill>
                  <a:schemeClr val="bg1"/>
                </a:solidFill>
              </a:rPr>
              <a:t> der </a:t>
            </a:r>
            <a:r>
              <a:rPr lang="en-GB" sz="1200" err="1">
                <a:solidFill>
                  <a:schemeClr val="bg1"/>
                </a:solidFill>
              </a:rPr>
              <a:t>Verwaltungskosten</a:t>
            </a:r>
            <a:endParaRPr lang="en-GB" sz="1200">
              <a:solidFill>
                <a:schemeClr val="bg1"/>
              </a:solidFill>
            </a:endParaRPr>
          </a:p>
        </p:txBody>
      </p:sp>
      <p:sp>
        <p:nvSpPr>
          <p:cNvPr id="24" name="Rectangle 14">
            <a:extLst>
              <a:ext uri="{FF2B5EF4-FFF2-40B4-BE49-F238E27FC236}">
                <a16:creationId xmlns:a16="http://schemas.microsoft.com/office/drawing/2014/main" id="{ADC29961-C5CD-4D31-9306-41CF18546457}"/>
              </a:ext>
            </a:extLst>
          </p:cNvPr>
          <p:cNvSpPr/>
          <p:nvPr/>
        </p:nvSpPr>
        <p:spPr>
          <a:xfrm>
            <a:off x="8233136" y="4925332"/>
            <a:ext cx="240715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D4BE45E8-1869-3770-E32E-C2F3F7328B94}"/>
              </a:ext>
            </a:extLst>
          </p:cNvPr>
          <p:cNvSpPr txBox="1"/>
          <p:nvPr/>
        </p:nvSpPr>
        <p:spPr>
          <a:xfrm>
            <a:off x="8369703" y="5049478"/>
            <a:ext cx="1721213"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Einhaltung</a:t>
            </a:r>
            <a:r>
              <a:rPr lang="en-US" sz="1200">
                <a:solidFill>
                  <a:srgbClr val="FFFFFF"/>
                </a:solidFill>
              </a:rPr>
              <a:t> von </a:t>
            </a:r>
            <a:r>
              <a:rPr lang="en-US" sz="1200" err="1">
                <a:solidFill>
                  <a:srgbClr val="FFFFFF"/>
                </a:solidFill>
              </a:rPr>
              <a:t>Fristen</a:t>
            </a:r>
            <a:endParaRPr lang="en-US" sz="1200">
              <a:solidFill>
                <a:srgbClr val="FFFFFF"/>
              </a:solidFill>
            </a:endParaRPr>
          </a:p>
        </p:txBody>
      </p:sp>
      <p:pic>
        <p:nvPicPr>
          <p:cNvPr id="31" name="Bildplatzhalter 6">
            <a:extLst>
              <a:ext uri="{FF2B5EF4-FFF2-40B4-BE49-F238E27FC236}">
                <a16:creationId xmlns:a16="http://schemas.microsoft.com/office/drawing/2014/main" id="{B04B309D-CE36-D4CB-1F1F-644566CDA264}"/>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33336407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Bildplatzhalter 186">
            <a:extLst>
              <a:ext uri="{FF2B5EF4-FFF2-40B4-BE49-F238E27FC236}">
                <a16:creationId xmlns:a16="http://schemas.microsoft.com/office/drawing/2014/main" id="{25BFD55E-6126-0ED8-9646-90EDA746B4E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122" t="12310" r="45737" b="7228"/>
          <a:stretch/>
        </p:blipFill>
        <p:spPr>
          <a:xfrm>
            <a:off x="5580063" y="0"/>
            <a:ext cx="3311525" cy="6858000"/>
          </a:xfrm>
          <a:prstGeom prst="rect">
            <a:avLst/>
          </a:prstGeo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Stoll die Prozesse wie am Schnürchen laufen.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Stoll produziert seit über 145 Jahren Flachstrickmaschinen und ist Innovationsführer im Bereich Fashion &amp; Technology</a:t>
            </a:r>
          </a:p>
          <a:p>
            <a:pPr lvl="1"/>
            <a:r>
              <a:rPr lang="de-DE" dirty="0"/>
              <a:t>Die Analyse von valantic ergab Optimierungs-potenziale im strategischen und operativen Einkauf sowie angrenzender Prozesse</a:t>
            </a:r>
          </a:p>
          <a:p>
            <a:pPr lvl="1"/>
            <a:r>
              <a:rPr lang="de-DE" dirty="0"/>
              <a:t>Klassifizierung der Zukaufmaterialien und der Lieferanten, Termin- und Mengentreue</a:t>
            </a:r>
          </a:p>
          <a:p>
            <a:pPr lvl="1"/>
            <a:r>
              <a:rPr lang="de-DE" dirty="0"/>
              <a:t>Entwicklung einer optimierten Einkaufstrategie</a:t>
            </a:r>
          </a:p>
          <a:p>
            <a:pPr lvl="1"/>
            <a:endParaRPr lang="de-DE" dirty="0"/>
          </a:p>
          <a:p>
            <a:pPr lvl="4"/>
            <a:r>
              <a:rPr lang="de-DE" dirty="0"/>
              <a:t>Stoll und valantic erproben innovative Einkaufskonzepte in Pilotprojekten.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STOLL</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a:ln>
            <a:noFill/>
          </a:ln>
        </p:spPr>
        <p:txBody>
          <a:bodyPr/>
          <a:lstStyle/>
          <a:p>
            <a:r>
              <a:rPr lang="de-DE" dirty="0">
                <a:solidFill>
                  <a:schemeClr val="tx1"/>
                </a:solidFill>
              </a:rPr>
              <a:t>Maschinenbau</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2" name="Bildplatzhalter 5">
            <a:extLst>
              <a:ext uri="{FF2B5EF4-FFF2-40B4-BE49-F238E27FC236}">
                <a16:creationId xmlns:a16="http://schemas.microsoft.com/office/drawing/2014/main" id="{5498E2EE-5902-873E-5A76-678D3EBE6343}"/>
              </a:ext>
            </a:extLst>
          </p:cNvPr>
          <p:cNvPicPr>
            <a:picLocks noGrp="1" noChangeAspect="1"/>
          </p:cNvPicPr>
          <p:nvPr>
            <p:ph type="pic" sz="quarter" idx="46"/>
          </p:nvPr>
        </p:nvPicPr>
        <p:blipFill>
          <a:blip r:embed="rId4"/>
          <a:srcRect t="22641" b="22641"/>
          <a:stretch/>
        </p:blipFill>
        <p:spPr>
          <a:xfrm>
            <a:off x="6105525" y="603250"/>
            <a:ext cx="1728788" cy="576263"/>
          </a:xfrm>
        </p:spPr>
      </p:pic>
    </p:spTree>
    <p:extLst>
      <p:ext uri="{BB962C8B-B14F-4D97-AF65-F5344CB8AC3E}">
        <p14:creationId xmlns:p14="http://schemas.microsoft.com/office/powerpoint/2010/main" val="3181351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86">
            <a:extLst>
              <a:ext uri="{FF2B5EF4-FFF2-40B4-BE49-F238E27FC236}">
                <a16:creationId xmlns:a16="http://schemas.microsoft.com/office/drawing/2014/main" id="{18A7A6DE-E8D0-1BD9-F27E-1AFC7A36384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8187" t="9777" r="33974" b="2828"/>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chemeClr val="tx1"/>
                </a:solidFill>
                <a:cs typeface="Arial"/>
              </a:rPr>
              <a:t>Höhere Effizienz und Präzision in der </a:t>
            </a:r>
            <a:r>
              <a:rPr lang="de-DE" sz="1200" dirty="0">
                <a:solidFill>
                  <a:schemeClr val="tx1"/>
                </a:solidFill>
              </a:rPr>
              <a:t>Planung</a:t>
            </a:r>
            <a:r>
              <a:rPr lang="de-DE" sz="1200" dirty="0">
                <a:solidFill>
                  <a:schemeClr val="tx1"/>
                </a:solidFill>
                <a:cs typeface="Arial"/>
              </a:rPr>
              <a:t>, sinkende Kosten, gesteigerter Vertriebserfolg und Termintreue sowie zufriedenere Kunden sind Ergebnisse des gemeinsamen Projektes.</a:t>
            </a:r>
            <a:endParaRPr lang="de-DE" sz="1200" dirty="0">
              <a:solidFill>
                <a:schemeClr val="tx1"/>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IST-Analyse und SOLL-Konzept für den strategischen/operativen Einkauf und die Materialdisposition. valantic entwickelt innovative Handlungsempfehlungen für die erfolgreichere Vertriebsplanung.</a:t>
            </a:r>
            <a:endParaRPr lang="de-DE" dirty="0"/>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chemeClr val="tx1"/>
                </a:solidFill>
                <a:cs typeface="Arial"/>
              </a:rPr>
              <a:t>Einkaufsstrategien, Materialdisposition, Schnittstellen und Planungsprozesse bleiben unter ihrem Höchstpotenzial, weshalb </a:t>
            </a:r>
            <a:r>
              <a:rPr lang="de-DE" dirty="0">
                <a:solidFill>
                  <a:schemeClr val="tx1"/>
                </a:solidFill>
                <a:cs typeface="Arial"/>
              </a:rPr>
              <a:t>ein</a:t>
            </a:r>
            <a:r>
              <a:rPr lang="de-DE" sz="1200" dirty="0">
                <a:solidFill>
                  <a:schemeClr val="tx1"/>
                </a:solidFill>
                <a:cs typeface="Arial"/>
              </a:rPr>
              <a:t> Projekt zur Erarbeitung von Optimierungspotenzialen aufgesetzt wurde.</a:t>
            </a:r>
            <a:endParaRPr lang="de-DE" dirty="0">
              <a:solidFill>
                <a:schemeClr val="tx1"/>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STOLL</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Maschinenbau</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sp>
        <p:nvSpPr>
          <p:cNvPr id="5" name="Rectangle 10">
            <a:extLst>
              <a:ext uri="{FF2B5EF4-FFF2-40B4-BE49-F238E27FC236}">
                <a16:creationId xmlns:a16="http://schemas.microsoft.com/office/drawing/2014/main" id="{2942B185-8C9F-31ED-C72D-FA0EF0CE0D64}"/>
              </a:ext>
            </a:extLst>
          </p:cNvPr>
          <p:cNvSpPr/>
          <p:nvPr/>
        </p:nvSpPr>
        <p:spPr>
          <a:xfrm>
            <a:off x="8233134" y="4179165"/>
            <a:ext cx="275236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5CA96D6A-7CF4-A1BD-272D-1FD710D52F74}"/>
              </a:ext>
            </a:extLst>
          </p:cNvPr>
          <p:cNvSpPr txBox="1"/>
          <p:nvPr/>
        </p:nvSpPr>
        <p:spPr>
          <a:xfrm>
            <a:off x="8369703" y="4315910"/>
            <a:ext cx="2114724" cy="257369"/>
          </a:xfrm>
          <a:prstGeom prst="rect">
            <a:avLst/>
          </a:prstGeom>
          <a:noFill/>
        </p:spPr>
        <p:txBody>
          <a:bodyPr wrap="square" lIns="0" tIns="36000" rIns="216000" bIns="36000" rtlCol="0" anchor="ctr">
            <a:spAutoFit/>
          </a:bodyPr>
          <a:lstStyle/>
          <a:p>
            <a:r>
              <a:rPr lang="en-US" sz="1200" err="1">
                <a:solidFill>
                  <a:schemeClr val="bg1"/>
                </a:solidFill>
              </a:rPr>
              <a:t>Planung</a:t>
            </a:r>
            <a:endParaRPr lang="en-US" sz="1200">
              <a:solidFill>
                <a:schemeClr val="bg1"/>
              </a:solidFill>
            </a:endParaRPr>
          </a:p>
        </p:txBody>
      </p:sp>
      <p:sp>
        <p:nvSpPr>
          <p:cNvPr id="17" name="Rectangle 12">
            <a:extLst>
              <a:ext uri="{FF2B5EF4-FFF2-40B4-BE49-F238E27FC236}">
                <a16:creationId xmlns:a16="http://schemas.microsoft.com/office/drawing/2014/main" id="{F95740F7-B2C0-43A1-1913-6C3F53B4C9A8}"/>
              </a:ext>
            </a:extLst>
          </p:cNvPr>
          <p:cNvSpPr/>
          <p:nvPr/>
        </p:nvSpPr>
        <p:spPr>
          <a:xfrm>
            <a:off x="8233138" y="5663803"/>
            <a:ext cx="240715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A6815D67-DE81-F791-B730-06A37BFEFD4C}"/>
              </a:ext>
            </a:extLst>
          </p:cNvPr>
          <p:cNvSpPr txBox="1"/>
          <p:nvPr/>
        </p:nvSpPr>
        <p:spPr>
          <a:xfrm>
            <a:off x="8398578" y="5787949"/>
            <a:ext cx="1222487" cy="257369"/>
          </a:xfrm>
          <a:prstGeom prst="rect">
            <a:avLst/>
          </a:prstGeom>
          <a:noFill/>
        </p:spPr>
        <p:txBody>
          <a:bodyPr wrap="none" lIns="0" tIns="36000" rIns="216000" bIns="36000" rtlCol="0" anchor="ctr">
            <a:spAutoFit/>
          </a:bodyPr>
          <a:lstStyle/>
          <a:p>
            <a:pPr>
              <a:spcAft>
                <a:spcPts val="900"/>
              </a:spcAft>
            </a:pPr>
            <a:r>
              <a:rPr lang="en-GB" sz="1200" err="1">
                <a:solidFill>
                  <a:schemeClr val="bg1"/>
                </a:solidFill>
              </a:rPr>
              <a:t>Vertriebserfolg</a:t>
            </a:r>
            <a:endParaRPr lang="en-GB" sz="1200">
              <a:solidFill>
                <a:schemeClr val="bg1"/>
              </a:solidFill>
            </a:endParaRPr>
          </a:p>
        </p:txBody>
      </p:sp>
      <p:sp>
        <p:nvSpPr>
          <p:cNvPr id="24" name="Rectangle 14">
            <a:extLst>
              <a:ext uri="{FF2B5EF4-FFF2-40B4-BE49-F238E27FC236}">
                <a16:creationId xmlns:a16="http://schemas.microsoft.com/office/drawing/2014/main" id="{2679BA47-0D74-FDC8-BDDF-C0B6ABA4AE4D}"/>
              </a:ext>
            </a:extLst>
          </p:cNvPr>
          <p:cNvSpPr/>
          <p:nvPr/>
        </p:nvSpPr>
        <p:spPr>
          <a:xfrm>
            <a:off x="8233136" y="4925332"/>
            <a:ext cx="265076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A63F04E5-5C57-C8B3-07F5-73ED6B06464E}"/>
              </a:ext>
            </a:extLst>
          </p:cNvPr>
          <p:cNvSpPr txBox="1"/>
          <p:nvPr/>
        </p:nvSpPr>
        <p:spPr>
          <a:xfrm>
            <a:off x="8369703" y="5049478"/>
            <a:ext cx="771146" cy="257369"/>
          </a:xfrm>
          <a:prstGeom prst="rect">
            <a:avLst/>
          </a:prstGeom>
          <a:noFill/>
        </p:spPr>
        <p:txBody>
          <a:bodyPr wrap="none" lIns="0" tIns="36000" rIns="216000" bIns="36000" rtlCol="0" anchor="ctr">
            <a:spAutoFit/>
          </a:bodyPr>
          <a:lstStyle/>
          <a:p>
            <a:pPr>
              <a:spcAft>
                <a:spcPts val="900"/>
              </a:spcAft>
            </a:pPr>
            <a:r>
              <a:rPr lang="en-US" sz="1200" err="1">
                <a:solidFill>
                  <a:srgbClr val="FFFFFF"/>
                </a:solidFill>
              </a:rPr>
              <a:t>Effizienz</a:t>
            </a:r>
            <a:endParaRPr lang="en-US" sz="1200">
              <a:solidFill>
                <a:srgbClr val="FFFFFF"/>
              </a:solidFill>
            </a:endParaRPr>
          </a:p>
        </p:txBody>
      </p:sp>
      <p:pic>
        <p:nvPicPr>
          <p:cNvPr id="34" name="Bildplatzhalter 5">
            <a:extLst>
              <a:ext uri="{FF2B5EF4-FFF2-40B4-BE49-F238E27FC236}">
                <a16:creationId xmlns:a16="http://schemas.microsoft.com/office/drawing/2014/main" id="{372A52BE-D96C-8A67-2147-07EF1B0DF167}"/>
              </a:ext>
            </a:extLst>
          </p:cNvPr>
          <p:cNvPicPr>
            <a:picLocks noGrp="1" noChangeAspect="1"/>
          </p:cNvPicPr>
          <p:nvPr>
            <p:ph type="pic" sz="quarter" idx="46"/>
          </p:nvPr>
        </p:nvPicPr>
        <p:blipFill>
          <a:blip r:embed="rId12"/>
          <a:srcRect t="22641" b="22641"/>
          <a:stretch/>
        </p:blipFill>
        <p:spPr>
          <a:xfrm>
            <a:off x="765175" y="603250"/>
            <a:ext cx="1728788" cy="576263"/>
          </a:xfrm>
        </p:spPr>
      </p:pic>
    </p:spTree>
    <p:extLst>
      <p:ext uri="{BB962C8B-B14F-4D97-AF65-F5344CB8AC3E}">
        <p14:creationId xmlns:p14="http://schemas.microsoft.com/office/powerpoint/2010/main" val="2162924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2B8BD726-5A1F-3D92-4E79-B724C796222E}"/>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beim Instrumenten-Hersteller Hohner/Sonor der Beat stimmt.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Umsetzung einer werksübergreifenden Fertigungs- und Supply-Chain-Planung</a:t>
            </a:r>
          </a:p>
          <a:p>
            <a:pPr lvl="1"/>
            <a:r>
              <a:rPr lang="de-DE" dirty="0"/>
              <a:t>Einführung der valantic APS Software wayRTS</a:t>
            </a:r>
          </a:p>
          <a:p>
            <a:pPr lvl="1"/>
            <a:r>
              <a:rPr lang="de-DE" dirty="0"/>
              <a:t>Vollständige Transparenz über die gesamte Wertschöpfungskette</a:t>
            </a:r>
          </a:p>
          <a:p>
            <a:pPr lvl="1"/>
            <a:r>
              <a:rPr lang="de-DE" dirty="0"/>
              <a:t>Lieferfähigkeit und Liefertreue werden verbessert, Zeit- oder Bestandspuffer abgebaut</a:t>
            </a:r>
          </a:p>
          <a:p>
            <a:pPr lvl="1"/>
            <a:r>
              <a:rPr lang="de-DE" dirty="0"/>
              <a:t>Elektronische Übermittlung der Arbeitsvorräte und Betriebsdatenerfassung</a:t>
            </a:r>
          </a:p>
          <a:p>
            <a:pPr lvl="1"/>
            <a:endParaRPr lang="de-DE" dirty="0"/>
          </a:p>
          <a:p>
            <a:pPr lvl="4"/>
            <a:r>
              <a:rPr lang="de-DE" dirty="0"/>
              <a:t>Der Unternehmens-Beat stimmt und das Konzert kann beginnen!</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HOHNER und SONOR optimieren Supply Chain Management mit wayRTS</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Musikinstrumenten-Fertigung &amp; -Handel </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1">
            <a:extLst>
              <a:ext uri="{FF2B5EF4-FFF2-40B4-BE49-F238E27FC236}">
                <a16:creationId xmlns:a16="http://schemas.microsoft.com/office/drawing/2014/main" id="{24B9193A-A549-036D-9923-8DD2756A65B6}"/>
              </a:ext>
            </a:extLst>
          </p:cNvPr>
          <p:cNvPicPr>
            <a:picLocks noGrp="1" noChangeAspect="1"/>
          </p:cNvPicPr>
          <p:nvPr>
            <p:ph type="pic" sz="quarter" idx="46"/>
          </p:nvPr>
        </p:nvPicPr>
        <p:blipFill>
          <a:blip r:embed="rId4"/>
          <a:srcRect t="20964" b="20964"/>
          <a:stretch/>
        </p:blipFill>
        <p:spPr>
          <a:xfrm>
            <a:off x="6105525" y="603250"/>
            <a:ext cx="1728788" cy="576263"/>
          </a:xfrm>
        </p:spPr>
      </p:pic>
    </p:spTree>
    <p:extLst>
      <p:ext uri="{BB962C8B-B14F-4D97-AF65-F5344CB8AC3E}">
        <p14:creationId xmlns:p14="http://schemas.microsoft.com/office/powerpoint/2010/main" val="3178069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Bildplatzhalter 6">
            <a:extLst>
              <a:ext uri="{FF2B5EF4-FFF2-40B4-BE49-F238E27FC236}">
                <a16:creationId xmlns:a16="http://schemas.microsoft.com/office/drawing/2014/main" id="{22D8EA70-E88D-F4A3-B75E-0356009480C9}"/>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6" y="4776977"/>
            <a:ext cx="7175998" cy="1388872"/>
          </a:xfrm>
        </p:spPr>
        <p:txBody>
          <a:bodyPr tIns="576000"/>
          <a:lstStyle/>
          <a:p>
            <a:r>
              <a:rPr lang="de-DE" sz="1200" dirty="0">
                <a:solidFill>
                  <a:schemeClr val="tx1"/>
                </a:solidFill>
              </a:rPr>
              <a:t>Vollständige werksübergreifende Transparenz über den Wertschöpfungs-prozess, die Lieferfähigkeit und die Liefertreue wurden verbessert und Sicherheitspuffer in Form von Zeit oder Bestand abgebaut. </a:t>
            </a:r>
            <a:endParaRPr lang="de-DE" sz="1200" dirty="0">
              <a:solidFill>
                <a:schemeClr val="tx1"/>
              </a:solidFill>
              <a:cs typeface="Aria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777364"/>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a:xfrm rot="16200000">
            <a:off x="3833017" y="5424789"/>
            <a:ext cx="1388872" cy="108001"/>
          </a:xfrm>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2789508"/>
          </a:xfrm>
        </p:spPr>
        <p:txBody>
          <a:bodyPr tIns="612000"/>
          <a:lstStyle/>
          <a:p>
            <a:r>
              <a:rPr lang="de-DE" sz="1200" dirty="0">
                <a:solidFill>
                  <a:schemeClr val="tx1"/>
                </a:solidFill>
              </a:rPr>
              <a:t>Durch die parallele Einführung von SAP durch ein Beraterteam aus Taiwan und wayRTS durch valantic arbeitete vor allem das valantic Team mit „beweglichen Zielen“. Die Zusammenarbeit zwischen den Projektteams klappte gut, und es zeigte sich, dass die Exportschnittstelle von wayRTS eine Qualitätskontrolle für die Migration der Daten nach SAP darstellte.</a:t>
            </a:r>
            <a:endParaRPr lang="de-DE" sz="1400" dirty="0">
              <a:solidFill>
                <a:schemeClr val="tx1"/>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a:xfrm rot="16200000">
            <a:off x="6885246" y="3267349"/>
            <a:ext cx="2789508" cy="108000"/>
          </a:xfrm>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3450" y="1926594"/>
            <a:ext cx="3535136" cy="2789510"/>
          </a:xfrm>
        </p:spPr>
        <p:txBody>
          <a:bodyPr tIns="612000"/>
          <a:lstStyle/>
          <a:p>
            <a:r>
              <a:rPr lang="de-DE" sz="1200" dirty="0">
                <a:solidFill>
                  <a:sysClr val="windowText" lastClr="000000"/>
                </a:solidFill>
              </a:rPr>
              <a:t>Durch die Einführung eines internationalen SAP ERP-Systems beim Weltmarktführer für Mundharmonikas und Akkordeons, HOHNER, der Schwesterfirma SONOR sowie dem Partner in Taiwan musste auch die bestehende APS-Software von valantic abgelöst und eine neue, standortübergreifende Planungs-Lösung implementiert werden.</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a:xfrm rot="16200000">
            <a:off x="3132696" y="3267349"/>
            <a:ext cx="2789509" cy="108000"/>
          </a:xfrm>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HOHNER und SONOR optimieren Supply Chain Management mit wayRTS</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Musikinstrumenten-Fertigung &amp; -Handel </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776977"/>
            <a:ext cx="539750" cy="539750"/>
          </a:xfrm>
        </p:spPr>
      </p:pic>
      <p:sp>
        <p:nvSpPr>
          <p:cNvPr id="6" name="Bildplatzhalter 5">
            <a:extLst>
              <a:ext uri="{FF2B5EF4-FFF2-40B4-BE49-F238E27FC236}">
                <a16:creationId xmlns:a16="http://schemas.microsoft.com/office/drawing/2014/main" id="{5B4678DB-D3A5-3AB0-F7AE-2F22D476A0CD}"/>
              </a:ext>
            </a:extLst>
          </p:cNvPr>
          <p:cNvSpPr>
            <a:spLocks noGrp="1"/>
          </p:cNvSpPr>
          <p:nvPr>
            <p:ph type="pic" sz="quarter" idx="46"/>
          </p:nvPr>
        </p:nvSpPr>
        <p:spPr/>
        <p:txBody>
          <a:bodyPr/>
          <a:lstStyle/>
          <a:p>
            <a:endParaRPr lang="de-DE"/>
          </a:p>
        </p:txBody>
      </p:sp>
      <p:pic>
        <p:nvPicPr>
          <p:cNvPr id="75" name="Bildplatzhalter 11">
            <a:extLst>
              <a:ext uri="{FF2B5EF4-FFF2-40B4-BE49-F238E27FC236}">
                <a16:creationId xmlns:a16="http://schemas.microsoft.com/office/drawing/2014/main" id="{4F827BC7-DD7F-F828-0543-65ED1EEC130F}"/>
              </a:ext>
            </a:extLst>
          </p:cNvPr>
          <p:cNvPicPr>
            <a:picLocks noChangeAspect="1"/>
          </p:cNvPicPr>
          <p:nvPr/>
        </p:nvPicPr>
        <p:blipFill>
          <a:blip r:embed="rId12"/>
          <a:srcRect t="20964" b="20964"/>
          <a:stretch/>
        </p:blipFill>
        <p:spPr>
          <a:xfrm>
            <a:off x="765175" y="603250"/>
            <a:ext cx="1728788" cy="576263"/>
          </a:xfrm>
          <a:prstGeom prst="roundRect">
            <a:avLst>
              <a:gd name="adj" fmla="val 7414"/>
            </a:avLst>
          </a:prstGeom>
          <a:noFill/>
        </p:spPr>
      </p:pic>
    </p:spTree>
    <p:extLst>
      <p:ext uri="{BB962C8B-B14F-4D97-AF65-F5344CB8AC3E}">
        <p14:creationId xmlns:p14="http://schemas.microsoft.com/office/powerpoint/2010/main" val="3461475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pPr algn="l"/>
            <a:r>
              <a:rPr lang="de-DE" dirty="0"/>
              <a:t>On profitiert heute von reduzierten manuellen Aufgaben, einer verbesserten Datenkonsistenz und -transparenz sowie </a:t>
            </a:r>
            <a:r>
              <a:rPr lang="de-DE"/>
              <a:t>einer effizienteren </a:t>
            </a:r>
            <a:r>
              <a:rPr lang="de-DE" dirty="0"/>
              <a:t>Zusammenarbeit zwischen verschiedenen Abteilungen.</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Nach einer Status-quo-Analyse implementierte valantic innerhalb von fünf Wochen einen schlanken, grundlegenden Prozess in </a:t>
            </a:r>
            <a:r>
              <a:rPr lang="de-DE" dirty="0" err="1"/>
              <a:t>Anaplan</a:t>
            </a:r>
            <a:r>
              <a:rPr lang="de-DE" dirty="0"/>
              <a:t> sowie einen Data Hub, der für alle Anaplan-Modelle bei On dient.</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pPr algn="l"/>
            <a:r>
              <a:rPr lang="de-DE" dirty="0"/>
              <a:t>Implementierung einer transparenten Planungsplattform als Single-Source-</a:t>
            </a:r>
            <a:r>
              <a:rPr lang="de-DE" dirty="0" err="1"/>
              <a:t>of</a:t>
            </a:r>
            <a:r>
              <a:rPr lang="de-DE" dirty="0"/>
              <a:t>-Truth, die sich flexibel an Marktveränderungen anpassen kann.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ea typeface="Segoe UI Black"/>
                <a:cs typeface="Segoe UI Light"/>
              </a:rPr>
              <a:t>On – Single Source </a:t>
            </a:r>
            <a:r>
              <a:rPr lang="de-DE" dirty="0" err="1">
                <a:ea typeface="Segoe UI Black"/>
                <a:cs typeface="Segoe UI Light"/>
              </a:rPr>
              <a:t>of</a:t>
            </a:r>
            <a:r>
              <a:rPr lang="de-DE" dirty="0">
                <a:ea typeface="Segoe UI Black"/>
                <a:cs typeface="Segoe UI Light"/>
              </a:rPr>
              <a:t> Truth für Planungsprozesse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Sports &amp; Fashion</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553233"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2245780"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Reduzierter Support-Aufwand</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314803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sz="1200" dirty="0" err="1">
                <a:solidFill>
                  <a:srgbClr val="FFFFFF"/>
                </a:solidFill>
              </a:rPr>
              <a:t>Transparenz</a:t>
            </a:r>
            <a:endParaRPr lang="en-US" sz="1200" dirty="0">
              <a:solidFill>
                <a:srgbClr val="FFFFFF"/>
              </a:solidFil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902592"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Flexibilität</a:t>
            </a:r>
            <a:endParaRPr lang="en-GB" sz="1200" dirty="0">
              <a:solidFill>
                <a:srgbClr val="FFFFFF"/>
              </a:solidFill>
              <a:cs typeface="Arial"/>
            </a:endParaRP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l="-244412" r="-244412"/>
          <a:stretch/>
        </p:blipFill>
        <p:spPr/>
      </p:pic>
    </p:spTree>
    <p:extLst>
      <p:ext uri="{BB962C8B-B14F-4D97-AF65-F5344CB8AC3E}">
        <p14:creationId xmlns:p14="http://schemas.microsoft.com/office/powerpoint/2010/main" val="18641022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0">
            <a:extLst>
              <a:ext uri="{FF2B5EF4-FFF2-40B4-BE49-F238E27FC236}">
                <a16:creationId xmlns:a16="http://schemas.microsoft.com/office/drawing/2014/main" id="{DF8896E9-359B-308D-7F8B-81198A37B04A}"/>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thyssenkrupp der Stahl weiß, wo der Hammer hängt.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Der Stahl- und Aluminium-Experte thyssenkrupp überführte seine Einkaufsprozesse von Excel in die Cloud</a:t>
            </a:r>
          </a:p>
          <a:p>
            <a:pPr lvl="1"/>
            <a:r>
              <a:rPr lang="de-DE" dirty="0"/>
              <a:t>Mit SAP Integrated Business Planning (IBP) wurde eine teilautomatisierte Absatz-, Einkaufs- und Dispositionsplanung eingeführt, die Effizienz schafft und für Transparenz sorgt</a:t>
            </a:r>
          </a:p>
          <a:p>
            <a:pPr lvl="1"/>
            <a:r>
              <a:rPr lang="de-DE" dirty="0"/>
              <a:t>Optimierung der Absatz-, Einkaufs- und Dispositionsplanung sowie Abmilderung von Nachfrageschwankungen und hohem Preisdruck</a:t>
            </a:r>
          </a:p>
          <a:p>
            <a:pPr lvl="1"/>
            <a:endParaRPr lang="de-DE" dirty="0"/>
          </a:p>
          <a:p>
            <a:pPr lvl="4"/>
            <a:r>
              <a:rPr lang="de-DE" dirty="0"/>
              <a:t>Eine integrierte Planung aus der Cloud für Einkauf, Absatz und Disposition generiert echte Effizienzvorteile.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thyssenkrupp Materials – Anarbeitungsspezialist für Stahl und Aluminium aus Krefeld</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Industrie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5">
            <a:extLst>
              <a:ext uri="{FF2B5EF4-FFF2-40B4-BE49-F238E27FC236}">
                <a16:creationId xmlns:a16="http://schemas.microsoft.com/office/drawing/2014/main" id="{6AA7BCF3-EF49-DEAD-2BD0-56BEDD05024B}"/>
              </a:ext>
            </a:extLst>
          </p:cNvPr>
          <p:cNvPicPr>
            <a:picLocks noGrp="1" noChangeAspect="1"/>
          </p:cNvPicPr>
          <p:nvPr>
            <p:ph type="pic" sz="quarter" idx="46"/>
          </p:nvPr>
        </p:nvPicPr>
        <p:blipFill rotWithShape="1">
          <a:blip r:embed="rId4"/>
          <a:srcRect l="-11664" t="16599" r="-11664" b="16599"/>
          <a:stretch/>
        </p:blipFill>
        <p:spPr>
          <a:xfrm>
            <a:off x="6105525" y="603250"/>
            <a:ext cx="1728788" cy="576263"/>
          </a:xfrm>
        </p:spPr>
      </p:pic>
    </p:spTree>
    <p:extLst>
      <p:ext uri="{BB962C8B-B14F-4D97-AF65-F5344CB8AC3E}">
        <p14:creationId xmlns:p14="http://schemas.microsoft.com/office/powerpoint/2010/main" val="169539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5D1C2524-E99D-9197-8EF7-89405E42F48C}"/>
              </a:ext>
            </a:extLst>
          </p:cNvPr>
          <p:cNvPicPr>
            <a:picLocks noGrp="1" noChangeAspect="1"/>
          </p:cNvPicPr>
          <p:nvPr>
            <p:ph type="pic" sz="quarter" idx="10"/>
          </p:nvPr>
        </p:nvPicPr>
        <p:blipFill>
          <a:blip r:embed="rId3"/>
          <a:srcRect t="40" b="40"/>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a:xfrm>
            <a:off x="4477135" y="4185850"/>
            <a:ext cx="7163999" cy="1980000"/>
          </a:xfrm>
        </p:spPr>
        <p:txBody>
          <a:bodyPr/>
          <a:lstStyle/>
          <a:p>
            <a:r>
              <a:rPr lang="de-DE" sz="1200" dirty="0">
                <a:solidFill>
                  <a:schemeClr val="tx1"/>
                </a:solidFill>
              </a:rPr>
              <a:t>Schaffung von Transparenz und Flexibilität, Steigerung der Effizienzpotenziale in der Absatz-, Einkaufs- und Dispositionsplanung sowie Abmilderung von Nachfrageschwankungen und hohem Preisdruck.</a:t>
            </a:r>
            <a:endParaRPr lang="de-DE" sz="1200" dirty="0">
              <a:solidFill>
                <a:schemeClr val="tx1"/>
              </a:solidFill>
              <a:cs typeface="Arial"/>
            </a:endParaRPr>
          </a:p>
          <a:p>
            <a:endParaRPr lang="de-DE" dirty="0"/>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a:lstStyle/>
          <a:p>
            <a:r>
              <a:rPr lang="de-DE" sz="1200" dirty="0">
                <a:solidFill>
                  <a:schemeClr val="tx1"/>
                </a:solidFill>
              </a:rPr>
              <a:t>Cloud-Lösung SAP IBP für die integrierte, teilautomatisierte Absatz-, Einkaufs- und Dispositionsplanung.</a:t>
            </a:r>
            <a:endParaRPr lang="de-DE" sz="1200" dirty="0">
              <a:solidFill>
                <a:schemeClr val="tx1"/>
              </a:solidFill>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dirty="0"/>
              <a:t>Einkaufsprozesse mittels Excel- und Template-basierter Planung in die Cloud überführen und so Effizienzsteigerungen generieren.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thyssenkrupp Materials – Anarbeitungsspezialist für Stahl und Aluminium aus Krefeld</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Industrie</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9" name="Bildplatzhalter 5">
            <a:extLst>
              <a:ext uri="{FF2B5EF4-FFF2-40B4-BE49-F238E27FC236}">
                <a16:creationId xmlns:a16="http://schemas.microsoft.com/office/drawing/2014/main" id="{4EB775BB-E106-800E-C766-A547D59C4BBB}"/>
              </a:ext>
            </a:extLst>
          </p:cNvPr>
          <p:cNvPicPr>
            <a:picLocks noGrp="1" noChangeAspect="1"/>
          </p:cNvPicPr>
          <p:nvPr>
            <p:ph type="pic" sz="quarter" idx="46"/>
          </p:nvPr>
        </p:nvPicPr>
        <p:blipFill rotWithShape="1">
          <a:blip r:embed="rId12"/>
          <a:srcRect l="-18045" t="13144" r="-18045" b="13144"/>
          <a:stretch/>
        </p:blipFill>
        <p:spPr>
          <a:xfrm>
            <a:off x="765175" y="603250"/>
            <a:ext cx="1728788" cy="576263"/>
          </a:xfrm>
        </p:spPr>
      </p:pic>
    </p:spTree>
    <p:extLst>
      <p:ext uri="{BB962C8B-B14F-4D97-AF65-F5344CB8AC3E}">
        <p14:creationId xmlns:p14="http://schemas.microsoft.com/office/powerpoint/2010/main" val="2824097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69B53B2-EBC3-A684-2F7B-5F574B6DE766}"/>
              </a:ext>
            </a:extLst>
          </p:cNvPr>
          <p:cNvSpPr>
            <a:spLocks noGrp="1"/>
          </p:cNvSpPr>
          <p:nvPr>
            <p:ph type="body" idx="1"/>
          </p:nvPr>
        </p:nvSpPr>
        <p:spPr/>
        <p:txBody>
          <a:bodyPr/>
          <a:lstStyle/>
          <a:p>
            <a:r>
              <a:rPr lang="de-DE" dirty="0"/>
              <a:t>Referenzen</a:t>
            </a:r>
          </a:p>
        </p:txBody>
      </p:sp>
      <p:sp>
        <p:nvSpPr>
          <p:cNvPr id="7" name="Textplatzhalter 6">
            <a:extLst>
              <a:ext uri="{FF2B5EF4-FFF2-40B4-BE49-F238E27FC236}">
                <a16:creationId xmlns:a16="http://schemas.microsoft.com/office/drawing/2014/main" id="{7730DB3D-3207-3C88-A04C-A14682CAE786}"/>
              </a:ext>
            </a:extLst>
          </p:cNvPr>
          <p:cNvSpPr>
            <a:spLocks noGrp="1"/>
          </p:cNvSpPr>
          <p:nvPr>
            <p:ph type="body" idx="13"/>
          </p:nvPr>
        </p:nvSpPr>
        <p:spPr/>
        <p:txBody>
          <a:bodyPr/>
          <a:lstStyle/>
          <a:p>
            <a:r>
              <a:rPr lang="de-DE" dirty="0"/>
              <a:t>Customer Experience</a:t>
            </a:r>
          </a:p>
        </p:txBody>
      </p:sp>
    </p:spTree>
    <p:extLst>
      <p:ext uri="{BB962C8B-B14F-4D97-AF65-F5344CB8AC3E}">
        <p14:creationId xmlns:p14="http://schemas.microsoft.com/office/powerpoint/2010/main" val="28473573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a:blip r:embed="rId3"/>
          <a:srcRect l="37927" r="37927"/>
          <a:stretch/>
        </p:blipFill>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Bike Fans gar nicht mehr vom Sattel steigen wollen.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Fahrradhersteller</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dirty="0"/>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SIMPLON offeriert innovative High-End-Bikes mit ausgeklügelten Technologien und Spitzen-Design.</a:t>
            </a:r>
          </a:p>
          <a:p>
            <a:pPr lvl="1"/>
            <a:r>
              <a:rPr lang="de-DE" dirty="0"/>
              <a:t>Eine Online-Präsenz für Kunden und ein Bestell-Shop für Händlern sollten höchste Ansprüche erfüllen und eine herausragende Customer Experience bieten.</a:t>
            </a:r>
          </a:p>
          <a:p>
            <a:pPr lvl="1"/>
            <a:r>
              <a:rPr lang="de-DE" dirty="0"/>
              <a:t>Der neue Web-Shop im dynamischen responsiven Design lässt keine Wünsche offen, Performance Marketing und </a:t>
            </a:r>
            <a:r>
              <a:rPr lang="de-DE" dirty="0" err="1"/>
              <a:t>Social</a:t>
            </a:r>
            <a:r>
              <a:rPr lang="de-DE" dirty="0"/>
              <a:t> Media treiben den Traffic</a:t>
            </a:r>
          </a:p>
          <a:p>
            <a:pPr lvl="4"/>
            <a:r>
              <a:rPr lang="de-DE" dirty="0"/>
              <a:t>Von Null auf Highspeed in Rekordzeit – KPIs nach einem Jahr: Traffic +70% - Anzahl neuer Nutzer +72% - Anzahl Sitzungen +72%</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ea typeface="Segoe UI Black"/>
                <a:cs typeface="Segoe UI Light"/>
              </a:rPr>
              <a:t>SIMPLON – Performancestarke Online-Präsenz</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15" name="Bildplatzhalter 14">
            <a:extLst>
              <a:ext uri="{FF2B5EF4-FFF2-40B4-BE49-F238E27FC236}">
                <a16:creationId xmlns:a16="http://schemas.microsoft.com/office/drawing/2014/main" id="{7EA50694-EA88-769D-D308-3C92FC2B41EB}"/>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00002" r="-100002"/>
          <a:stretch/>
        </p:blipFill>
        <p:spPr/>
      </p:pic>
    </p:spTree>
    <p:extLst>
      <p:ext uri="{BB962C8B-B14F-4D97-AF65-F5344CB8AC3E}">
        <p14:creationId xmlns:p14="http://schemas.microsoft.com/office/powerpoint/2010/main" val="8326538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a:blip r:embed="rId3"/>
          <a:srcRect l="35564" r="35564"/>
          <a:stretch/>
        </p:blipFill>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576000" rIns="108000" bIns="0" rtlCol="0" anchor="t">
            <a:noAutofit/>
          </a:bodyPr>
          <a:lstStyle/>
          <a:p>
            <a:r>
              <a:rPr lang="de-DE" dirty="0"/>
              <a:t>Die Highend-Webpräsenz für Highend-Bikes von valantic zahlt sich direkt aus:</a:t>
            </a:r>
          </a:p>
          <a:p>
            <a:pPr lvl="1"/>
            <a:r>
              <a:rPr lang="de-DE" dirty="0"/>
              <a:t>Traffic +70%</a:t>
            </a:r>
          </a:p>
          <a:p>
            <a:pPr lvl="1"/>
            <a:r>
              <a:rPr lang="de-DE" dirty="0"/>
              <a:t>Anzahl neuer Nutzer +72%</a:t>
            </a:r>
          </a:p>
          <a:p>
            <a:pPr lvl="1"/>
            <a:r>
              <a:rPr lang="de-DE" dirty="0"/>
              <a:t>Anzahl Sitzungen +72%</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dirty="0"/>
              <a:t>Eine Content- und Performance-optimierte Web-Präsenz im responsiven Design lässt keine Wünsche offen. B2B-Portal, B2C-Shop, </a:t>
            </a:r>
            <a:r>
              <a:rPr lang="de-DE" dirty="0" err="1"/>
              <a:t>Social</a:t>
            </a:r>
            <a:r>
              <a:rPr lang="de-DE" dirty="0"/>
              <a:t> Media, Newsletter</a:t>
            </a:r>
            <a:r>
              <a:rPr lang="de-DE"/>
              <a:t>, simplon.TV </a:t>
            </a:r>
            <a:r>
              <a:rPr lang="de-DE" dirty="0"/>
              <a:t>und ein Magazin treiben den Traffic nach oben. </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dirty="0"/>
              <a:t>Erstklassige Bikes mit vielen Highend Features verlangen nach einer erstklassigen Online-Präsenz. Händler sollen im eShop schnell und einfach ihre Bedarfe bestellen können.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ea typeface="Segoe UI Black"/>
                <a:cs typeface="Segoe UI Light"/>
              </a:rPr>
              <a:t>SIMPLON – Performancestarke Online-Präsenz</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Fahrradhersteller</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7" y="4179165"/>
            <a:ext cx="260555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619886"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Traffic</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6" y="5663803"/>
            <a:ext cx="281281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328285" cy="257369"/>
          </a:xfrm>
          <a:prstGeom prst="rect">
            <a:avLst/>
          </a:prstGeom>
          <a:noFill/>
        </p:spPr>
        <p:txBody>
          <a:bodyPr wrap="none" lIns="0" tIns="36000" rIns="216000" bIns="36000" rtlCol="0" anchor="ctr">
            <a:spAutoFit/>
          </a:bodyPr>
          <a:lstStyle/>
          <a:p>
            <a:pPr>
              <a:spcAft>
                <a:spcPts val="900"/>
              </a:spcAft>
            </a:pPr>
            <a:r>
              <a:rPr lang="en-GB" sz="1200" dirty="0" err="1">
                <a:solidFill>
                  <a:srgbClr val="FFFFFF"/>
                </a:solidFill>
                <a:cs typeface="Arial"/>
              </a:rPr>
              <a:t>Kundenkontakte</a:t>
            </a:r>
            <a:endParaRPr lang="en-GB" sz="1200" dirty="0">
              <a:solidFill>
                <a:srgbClr val="FFFFFF"/>
              </a:solidFill>
              <a:cs typeface="Aria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627149"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Kundenzufriedenheit</a:t>
            </a:r>
            <a:endParaRPr lang="en-GB" sz="1200" dirty="0">
              <a:solidFill>
                <a:srgbClr val="FFFFFF"/>
              </a:solidFill>
              <a:cs typeface="Arial"/>
            </a:endParaRPr>
          </a:p>
        </p:txBody>
      </p:sp>
      <p:pic>
        <p:nvPicPr>
          <p:cNvPr id="6" name="Bildplatzhalter 5">
            <a:extLst>
              <a:ext uri="{FF2B5EF4-FFF2-40B4-BE49-F238E27FC236}">
                <a16:creationId xmlns:a16="http://schemas.microsoft.com/office/drawing/2014/main" id="{247ABDC5-6E20-5FEE-0682-369B31E61A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00002" r="-100002"/>
          <a:stretch/>
        </p:blipFill>
        <p:spPr/>
      </p:pic>
    </p:spTree>
    <p:extLst>
      <p:ext uri="{BB962C8B-B14F-4D97-AF65-F5344CB8AC3E}">
        <p14:creationId xmlns:p14="http://schemas.microsoft.com/office/powerpoint/2010/main" val="20650116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57310" r="10577" b="257"/>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Auf Basis des neu erlangten Verständnisses unserer Kundenstruktur werden wir nun in Zukunft viele Synergie-potentiale heben können.</a:t>
            </a:r>
          </a:p>
          <a:p>
            <a:endParaRPr lang="de-DE" dirty="0"/>
          </a:p>
          <a:p>
            <a:r>
              <a:rPr lang="de-DE" sz="1200" dirty="0">
                <a:latin typeface="+mn-lt"/>
              </a:rPr>
              <a:t>Christian Hoffmann, Abteilungsleiter Kunde &amp; Öffentlichkeit bei den Mainzer Verkehrsgesellschaft</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sz="1200" b="1" dirty="0">
                <a:solidFill>
                  <a:schemeClr val="tx1"/>
                </a:solidFill>
              </a:rPr>
              <a:t>Energieversorgung</a:t>
            </a:r>
            <a:endParaRPr lang="de-DE" dirty="0">
              <a:solidFill>
                <a:schemeClr val="tx1"/>
              </a:solidFill>
            </a:endParaRP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Die Mainzer Stadtwerke sind der regionale Energieversorger in und um Mainz. 1.700 Mitarbeiter*innen versorgen über 370.000 Einwohner*innen mit Strom, Gas, Wasser, Wärme, öffentlicher Mobilität und mehr.</a:t>
            </a:r>
          </a:p>
          <a:p>
            <a:pPr lvl="1"/>
            <a:r>
              <a:rPr lang="de-DE" dirty="0"/>
              <a:t>Da keine konzernübergreifende Sicht auf die Kunden vorhanden war, konnten Synergien nicht optimal genutzt werden.</a:t>
            </a:r>
          </a:p>
          <a:p>
            <a:pPr lvl="1"/>
            <a:r>
              <a:rPr lang="de-DE" dirty="0"/>
              <a:t>valantic entwickelte eine einheitliche, konzern-weite Kundentypologie für alle Gesellschaften der Mainzer Stadtwerke.</a:t>
            </a:r>
          </a:p>
          <a:p>
            <a:pPr lvl="4"/>
            <a:r>
              <a:rPr lang="de-DE" dirty="0"/>
              <a:t>Das einheitliche Kundenverständnis sorgt für eine Steigerung der Kundenzentrierung und eine höhere Kundenzufriedenheit.</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b="1" dirty="0"/>
              <a:t>Konzernweite Kundentypologie für die Mainzer Stadtwerke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12121" b="-12121"/>
          <a:stretch/>
        </p:blipFill>
        <p:spPr/>
      </p:pic>
    </p:spTree>
    <p:extLst>
      <p:ext uri="{BB962C8B-B14F-4D97-AF65-F5344CB8AC3E}">
        <p14:creationId xmlns:p14="http://schemas.microsoft.com/office/powerpoint/2010/main" val="3236876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55036" r="6468"/>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576000" rIns="108000" bIns="0" rtlCol="0" anchor="t">
            <a:noAutofit/>
          </a:bodyPr>
          <a:lstStyle/>
          <a:p>
            <a:r>
              <a:rPr lang="de-DE" sz="1200" dirty="0">
                <a:solidFill>
                  <a:schemeClr val="tx1"/>
                </a:solidFill>
              </a:rPr>
              <a:t>Die Mainzer Stadtwerke konnte ein einheitliches Kundenverständnis entwickeln, um ihre Kundenzentrierung zu steigern und bestehende Synergien für Cross-Selling, Produkt- und Serviceinnovationen und eine höhere Kundenzufriedenheit zu nutzen.</a:t>
            </a:r>
            <a:endParaRPr lang="de-DE" sz="1200" dirty="0">
              <a:solidFill>
                <a:schemeClr val="tx1"/>
              </a:solidFill>
              <a:cs typeface="Aria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108000" bIns="0" rtlCol="0" anchor="t">
            <a:noAutofit/>
          </a:bodyPr>
          <a:lstStyle/>
          <a:p>
            <a:r>
              <a:rPr lang="de-DE" sz="1200" dirty="0">
                <a:solidFill>
                  <a:schemeClr val="tx1"/>
                </a:solidFill>
                <a:cs typeface="Arial"/>
              </a:rPr>
              <a:t>Mit Hilfe des „Kundentypologie-</a:t>
            </a:r>
            <a:r>
              <a:rPr lang="de-DE" sz="1200" dirty="0" err="1">
                <a:solidFill>
                  <a:schemeClr val="tx1"/>
                </a:solidFill>
                <a:cs typeface="Arial"/>
              </a:rPr>
              <a:t>Builders</a:t>
            </a:r>
            <a:r>
              <a:rPr lang="de-DE" sz="1200" dirty="0">
                <a:solidFill>
                  <a:schemeClr val="tx1"/>
                </a:solidFill>
                <a:cs typeface="Arial"/>
              </a:rPr>
              <a:t>“ der valantic wurde eine einheitlichen konzernweiten Kundentypologie entwickelt</a:t>
            </a:r>
            <a:r>
              <a:rPr lang="en-US" dirty="0">
                <a:solidFill>
                  <a:schemeClr val="tx1"/>
                </a:solidFill>
                <a:cs typeface="Arial"/>
              </a:rPr>
              <a:t>.</a:t>
            </a:r>
            <a:endParaRPr lang="de-DE" sz="1200" dirty="0">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r>
              <a:rPr lang="de-DE" sz="1200" dirty="0">
                <a:solidFill>
                  <a:schemeClr val="tx1"/>
                </a:solidFill>
                <a:cs typeface="Arial"/>
              </a:rPr>
              <a:t>Es gab keine einheitliche, konzernübergreifende Sicht auf die Kunden, wodurch die Nutzung von Synergien bei der Betreuung von Kunden oder der Produktentwicklung nicht möglich war.</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b="1" dirty="0"/>
              <a:t>Konzernweite Kundentypologie für die </a:t>
            </a:r>
            <a:br>
              <a:rPr lang="de-DE" b="1" dirty="0"/>
            </a:br>
            <a:r>
              <a:rPr lang="de-DE" b="1" dirty="0"/>
              <a:t>Mainzer Stadtwerke</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Energieversorgung</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16579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627149"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cs typeface="Arial"/>
              </a:rPr>
              <a:t>Kundenzufriedenheit</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587262"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GB" sz="1200" dirty="0" err="1">
                <a:solidFill>
                  <a:srgbClr val="FFFFFF"/>
                </a:solidFill>
                <a:cs typeface="Arial"/>
              </a:rPr>
              <a:t>Produkt</a:t>
            </a:r>
            <a:r>
              <a:rPr lang="en-GB" sz="1200" dirty="0">
                <a:solidFill>
                  <a:srgbClr val="FFFFFF"/>
                </a:solidFill>
                <a:cs typeface="Arial"/>
              </a:rPr>
              <a:t>- und </a:t>
            </a:r>
            <a:r>
              <a:rPr lang="en-GB" sz="1200" dirty="0" err="1">
                <a:solidFill>
                  <a:srgbClr val="FFFFFF"/>
                </a:solidFill>
                <a:cs typeface="Arial"/>
              </a:rPr>
              <a:t>Serviceinnovationen</a:t>
            </a:r>
            <a:endParaRPr lang="en-GB" sz="1200" dirty="0">
              <a:solidFill>
                <a:srgbClr val="FFFFFF"/>
              </a:solidFill>
              <a:cs typeface="Aria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30278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096107" cy="257369"/>
          </a:xfrm>
          <a:prstGeom prst="rect">
            <a:avLst/>
          </a:prstGeom>
          <a:noFill/>
        </p:spPr>
        <p:txBody>
          <a:bodyPr wrap="none" lIns="0" tIns="36000" rIns="216000" bIns="36000" rtlCol="0" anchor="ctr">
            <a:spAutoFit/>
          </a:bodyPr>
          <a:lstStyle/>
          <a:p>
            <a:pPr>
              <a:spcAft>
                <a:spcPts val="900"/>
              </a:spcAft>
            </a:pPr>
            <a:r>
              <a:rPr lang="en-GB" sz="1200" dirty="0">
                <a:solidFill>
                  <a:srgbClr val="FFFFFF"/>
                </a:solidFill>
                <a:cs typeface="Arial"/>
              </a:rPr>
              <a:t>Cross-Selling</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12121" b="-12121"/>
          <a:stretch/>
        </p:blipFill>
        <p:spPr/>
      </p:pic>
    </p:spTree>
    <p:extLst>
      <p:ext uri="{BB962C8B-B14F-4D97-AF65-F5344CB8AC3E}">
        <p14:creationId xmlns:p14="http://schemas.microsoft.com/office/powerpoint/2010/main" val="26073413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9905" r="24321"/>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a:t>
            </a:r>
            <a:r>
              <a:rPr lang="de-DE" dirty="0" err="1"/>
              <a:t>höfats</a:t>
            </a:r>
            <a:r>
              <a:rPr lang="de-DE" dirty="0"/>
              <a:t> Kunden vom Onlineshop Feuer und Flamme sind.</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Wohnaccessoires</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Der junge Designspezialist </a:t>
            </a:r>
            <a:r>
              <a:rPr lang="de-DE" dirty="0" err="1"/>
              <a:t>höfats</a:t>
            </a:r>
            <a:r>
              <a:rPr lang="de-DE" dirty="0"/>
              <a:t> aus dem Allgäu bietet Wohnaccessoires rund ums offene Feuer, von Fackeln bis zu Tischgrills.</a:t>
            </a:r>
          </a:p>
          <a:p>
            <a:pPr lvl="1"/>
            <a:r>
              <a:rPr lang="de-DE" dirty="0"/>
              <a:t>Für das weitere, internationale Wachstum wurde sehr schnell eine E-Commerce-Plattform für Endkunden und Handelspartner benötigt.</a:t>
            </a:r>
          </a:p>
          <a:p>
            <a:pPr lvl="1"/>
            <a:r>
              <a:rPr lang="de-DE" dirty="0"/>
              <a:t>valantic realisierte in fünf Monaten einen skalierbaren, zukunftssicheren Onlineshop für B2B und B2C auf Basis von Shopware 6. </a:t>
            </a:r>
          </a:p>
          <a:p>
            <a:pPr lvl="4"/>
            <a:r>
              <a:rPr lang="de-DE" dirty="0"/>
              <a:t>Moderne, flexible Lösung schafft nahtloses B2B-Einkaufserlebnis, eine höhere </a:t>
            </a:r>
            <a:r>
              <a:rPr lang="de-DE" dirty="0" err="1"/>
              <a:t>Conversion</a:t>
            </a:r>
            <a:r>
              <a:rPr lang="de-DE" dirty="0"/>
              <a:t> Rate im B2C und mehr Effizienz.</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err="1"/>
              <a:t>Höfats</a:t>
            </a:r>
            <a:r>
              <a:rPr lang="de-DE" dirty="0"/>
              <a:t> – </a:t>
            </a:r>
            <a:r>
              <a:rPr lang="de-DE" b="1" dirty="0"/>
              <a:t>E-Commerce-Plattform für B2B und B2C</a:t>
            </a:r>
            <a:endParaRPr lang="de-DE" dirty="0">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0000" r="-10000"/>
          <a:stretch/>
        </p:blipFill>
        <p:spPr/>
      </p:pic>
    </p:spTree>
    <p:extLst>
      <p:ext uri="{BB962C8B-B14F-4D97-AF65-F5344CB8AC3E}">
        <p14:creationId xmlns:p14="http://schemas.microsoft.com/office/powerpoint/2010/main" val="268143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40027" r="17201"/>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pPr algn="l"/>
            <a:r>
              <a:rPr lang="de-DE" dirty="0"/>
              <a:t>Optimierte Einkaufserlebnisse für Endkunden und Handelspartner; mehr Effizienz durch Prozessautomatisierungen bei der Bestellungsabwicklung und beim Preis- und Liefermanagement.</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72000" bIns="0" rtlCol="0" anchor="t">
            <a:noAutofit/>
          </a:bodyPr>
          <a:lstStyle/>
          <a:p>
            <a:r>
              <a:rPr lang="de-DE" sz="1200" dirty="0">
                <a:solidFill>
                  <a:schemeClr val="tx1"/>
                </a:solidFill>
                <a:cs typeface="Arial"/>
              </a:rPr>
              <a:t>Hybride E-Commerce-Lösung auf Basis von Shopware 6 mit Anbindung von </a:t>
            </a:r>
            <a:r>
              <a:rPr lang="de-DE" sz="1200" dirty="0" err="1">
                <a:solidFill>
                  <a:schemeClr val="tx1"/>
                </a:solidFill>
                <a:cs typeface="Arial"/>
              </a:rPr>
              <a:t>Xentral</a:t>
            </a:r>
            <a:r>
              <a:rPr lang="de-DE" sz="1200" dirty="0">
                <a:solidFill>
                  <a:schemeClr val="tx1"/>
                </a:solidFill>
                <a:cs typeface="Arial"/>
              </a:rPr>
              <a:t> (ERP), PayPal, Amazon und Stripe. Abwicklung aller Vertriebswege über eine Plattform im modernen Online-Store-Design.</a:t>
            </a:r>
            <a:endParaRPr lang="de-DE" sz="1400" dirty="0">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pPr algn="l"/>
            <a:r>
              <a:rPr lang="de-DE" sz="1200" dirty="0">
                <a:solidFill>
                  <a:schemeClr val="tx1"/>
                </a:solidFill>
                <a:cs typeface="Arial"/>
              </a:rPr>
              <a:t>Schnelle Umsetzung eines skalierbaren Onlineshops für B2B und B2C, der auch die Steuer- und Gewährleistungsanforderungen internationaler Standorte erfüllt.</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err="1"/>
              <a:t>Höfats</a:t>
            </a:r>
            <a:r>
              <a:rPr lang="de-DE" dirty="0"/>
              <a:t> – </a:t>
            </a:r>
            <a:r>
              <a:rPr lang="de-DE" b="1" dirty="0"/>
              <a:t>E-Commerce-Plattform für B2B und B2C</a:t>
            </a:r>
            <a:endParaRPr lang="de-DE"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Wohnaccessoires</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29616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1499294"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cs typeface="Arial"/>
              </a:rPr>
              <a:t>Umsetzungstempo</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2961604"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GB" sz="1200" dirty="0" err="1">
                <a:solidFill>
                  <a:srgbClr val="FFFFFF"/>
                </a:solidFill>
                <a:cs typeface="Arial"/>
              </a:rPr>
              <a:t>Effizienz</a:t>
            </a:r>
            <a:endParaRPr lang="en-US" sz="1200" dirty="0">
              <a:solidFill>
                <a:srgbClr val="FFFFFF"/>
              </a:solidFill>
            </a:endParaRP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2190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640358" cy="257369"/>
          </a:xfrm>
          <a:prstGeom prst="rect">
            <a:avLst/>
          </a:prstGeom>
          <a:noFill/>
        </p:spPr>
        <p:txBody>
          <a:bodyPr wrap="none" lIns="0" tIns="36000" rIns="216000" bIns="36000" rtlCol="0" anchor="ctr">
            <a:spAutoFit/>
          </a:bodyPr>
          <a:lstStyle/>
          <a:p>
            <a:pPr>
              <a:spcAft>
                <a:spcPts val="900"/>
              </a:spcAft>
            </a:pPr>
            <a:r>
              <a:rPr lang="en-GB" sz="1200" dirty="0">
                <a:solidFill>
                  <a:srgbClr val="FFFFFF"/>
                </a:solidFill>
                <a:cs typeface="Arial"/>
              </a:rPr>
              <a:t>Customer Experience</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0000" r="-10000"/>
          <a:stretch/>
        </p:blipFill>
        <p:spPr/>
      </p:pic>
    </p:spTree>
    <p:extLst>
      <p:ext uri="{BB962C8B-B14F-4D97-AF65-F5344CB8AC3E}">
        <p14:creationId xmlns:p14="http://schemas.microsoft.com/office/powerpoint/2010/main" val="16576048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platzhalter 23" descr="Ein Bild, das Person, Kleidung, Mann, Im Haus enthält.&#10;&#10;Automatisch generierte Beschreibung">
            <a:extLst>
              <a:ext uri="{FF2B5EF4-FFF2-40B4-BE49-F238E27FC236}">
                <a16:creationId xmlns:a16="http://schemas.microsoft.com/office/drawing/2014/main" id="{B52946E1-093F-8DE2-14C0-7994BB7CE016}"/>
              </a:ext>
            </a:extLst>
          </p:cNvPr>
          <p:cNvPicPr>
            <a:picLocks noGrp="1" noChangeAspect="1"/>
          </p:cNvPicPr>
          <p:nvPr>
            <p:ph type="pic" sz="quarter" idx="10"/>
          </p:nvPr>
        </p:nvPicPr>
        <p:blipFill rotWithShape="1">
          <a:blip r:embed="rId3"/>
          <a:srcRect l="29762" r="38046"/>
          <a:stretch/>
        </p:blipFill>
        <p:spPr>
          <a:xfrm>
            <a:off x="5579375" y="0"/>
            <a:ext cx="3312000" cy="6858000"/>
          </a:xfrm>
        </p:spPr>
      </p:pic>
      <p:sp>
        <p:nvSpPr>
          <p:cNvPr id="6" name="Textplatzhalter 5">
            <a:extLst>
              <a:ext uri="{FF2B5EF4-FFF2-40B4-BE49-F238E27FC236}">
                <a16:creationId xmlns:a16="http://schemas.microsoft.com/office/drawing/2014/main" id="{8E4F52F1-816C-CFDA-0BF1-E94BC65B721C}"/>
              </a:ext>
            </a:extLst>
          </p:cNvPr>
          <p:cNvSpPr>
            <a:spLocks noGrp="1"/>
          </p:cNvSpPr>
          <p:nvPr>
            <p:ph type="body" idx="1"/>
          </p:nvPr>
        </p:nvSpPr>
        <p:spPr>
          <a:xfrm>
            <a:off x="9143445" y="1476000"/>
            <a:ext cx="2520000" cy="4680000"/>
          </a:xfrm>
          <a:noFill/>
          <a:effectLst/>
        </p:spPr>
        <p:txBody>
          <a:bodyPr vert="horz" lIns="360000" tIns="360000" rIns="180000" bIns="360000" rtlCol="0" anchor="ctr" anchorCtr="0">
            <a:noAutofit/>
          </a:bodyPr>
          <a:lstStyle/>
          <a:p>
            <a:r>
              <a:rPr lang="de-DE" sz="1600" dirty="0"/>
              <a:t>„Wir haben unsere wichtigsten und wiederkehrenden Testfälle in das automatische </a:t>
            </a:r>
            <a:r>
              <a:rPr lang="de-DE" sz="1600" dirty="0" err="1"/>
              <a:t>Testing</a:t>
            </a:r>
            <a:r>
              <a:rPr lang="de-DE" sz="1600" dirty="0"/>
              <a:t> eingebunden. Dadurch sparen wir enorm viel Zeit. Und bei einem Testfall, der einen Fehler identifiziert, können die Entwickler*innen diesen sofort überprüfen.“</a:t>
            </a:r>
          </a:p>
          <a:p>
            <a:endParaRPr lang="de-DE" sz="1600" dirty="0"/>
          </a:p>
          <a:p>
            <a:r>
              <a:rPr lang="de-DE" sz="1200" dirty="0">
                <a:latin typeface="+mn-lt"/>
              </a:rPr>
              <a:t>Christine Wälchli, Business Analyst bei ESA</a:t>
            </a:r>
          </a:p>
        </p:txBody>
      </p:sp>
      <p:sp>
        <p:nvSpPr>
          <p:cNvPr id="7" name="Textplatzhalter 6">
            <a:extLst>
              <a:ext uri="{FF2B5EF4-FFF2-40B4-BE49-F238E27FC236}">
                <a16:creationId xmlns:a16="http://schemas.microsoft.com/office/drawing/2014/main" id="{B6EFF914-2656-FA0D-4D1A-48BD71D52D9B}"/>
              </a:ext>
            </a:extLst>
          </p:cNvPr>
          <p:cNvSpPr>
            <a:spLocks noGrp="1"/>
          </p:cNvSpPr>
          <p:nvPr>
            <p:ph type="body" idx="16"/>
          </p:nvPr>
        </p:nvSpPr>
        <p:spPr>
          <a:xfrm>
            <a:off x="5891927" y="1507551"/>
            <a:ext cx="2880000" cy="360000"/>
          </a:xfrm>
        </p:spPr>
        <p:txBody>
          <a:bodyPr/>
          <a:lstStyle/>
          <a:p>
            <a:r>
              <a:rPr lang="de-DE" dirty="0" err="1"/>
              <a:t>Werkstättenbedarf</a:t>
            </a:r>
            <a:endParaRPr lang="de-DE" dirty="0"/>
          </a:p>
        </p:txBody>
      </p:sp>
      <p:sp>
        <p:nvSpPr>
          <p:cNvPr id="20" name="Bildplatzhalter 19">
            <a:extLst>
              <a:ext uri="{FF2B5EF4-FFF2-40B4-BE49-F238E27FC236}">
                <a16:creationId xmlns:a16="http://schemas.microsoft.com/office/drawing/2014/main" id="{1ED14366-4F40-BFBC-B011-43379CDCBA63}"/>
              </a:ext>
            </a:extLst>
          </p:cNvPr>
          <p:cNvSpPr>
            <a:spLocks noGrp="1"/>
          </p:cNvSpPr>
          <p:nvPr>
            <p:ph type="pic" sz="quarter" idx="66"/>
          </p:nvPr>
        </p:nvSpPr>
        <p:spPr/>
        <p:txBody>
          <a:bodyPr/>
          <a:lstStyle/>
          <a:p>
            <a:endParaRPr lang="de-DE"/>
          </a:p>
        </p:txBody>
      </p:sp>
      <p:pic>
        <p:nvPicPr>
          <p:cNvPr id="22" name="Bildplatzhalter 21">
            <a:extLst>
              <a:ext uri="{FF2B5EF4-FFF2-40B4-BE49-F238E27FC236}">
                <a16:creationId xmlns:a16="http://schemas.microsoft.com/office/drawing/2014/main" id="{02E3B662-ED61-0A85-0056-6378B42D43BE}"/>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5175" b="-5175"/>
          <a:stretch/>
        </p:blipFill>
        <p:spPr/>
      </p:pic>
      <p:sp>
        <p:nvSpPr>
          <p:cNvPr id="11" name="Titel 10">
            <a:extLst>
              <a:ext uri="{FF2B5EF4-FFF2-40B4-BE49-F238E27FC236}">
                <a16:creationId xmlns:a16="http://schemas.microsoft.com/office/drawing/2014/main" id="{B31DBAD3-C4A5-0DF4-57AD-08D2BB5CE739}"/>
              </a:ext>
            </a:extLst>
          </p:cNvPr>
          <p:cNvSpPr>
            <a:spLocks noGrp="1"/>
          </p:cNvSpPr>
          <p:nvPr>
            <p:ph type="title"/>
          </p:nvPr>
        </p:nvSpPr>
        <p:spPr>
          <a:xfrm>
            <a:off x="540000" y="622301"/>
            <a:ext cx="4680000" cy="648000"/>
          </a:xfrm>
        </p:spPr>
        <p:txBody>
          <a:bodyPr/>
          <a:lstStyle/>
          <a:p>
            <a:r>
              <a:rPr lang="de-DE" dirty="0"/>
              <a:t>ESA automatisiert das Testen ihres Online-Shops</a:t>
            </a:r>
          </a:p>
        </p:txBody>
      </p:sp>
      <p:sp>
        <p:nvSpPr>
          <p:cNvPr id="12" name="Textplatzhalter 11">
            <a:extLst>
              <a:ext uri="{FF2B5EF4-FFF2-40B4-BE49-F238E27FC236}">
                <a16:creationId xmlns:a16="http://schemas.microsoft.com/office/drawing/2014/main" id="{15EBE557-1B43-F2D6-A385-ADB57C060A6A}"/>
              </a:ext>
            </a:extLst>
          </p:cNvPr>
          <p:cNvSpPr>
            <a:spLocks noGrp="1"/>
          </p:cNvSpPr>
          <p:nvPr>
            <p:ph type="body" sz="quarter" idx="14"/>
          </p:nvPr>
        </p:nvSpPr>
        <p:spPr>
          <a:xfrm>
            <a:off x="576000" y="396000"/>
            <a:ext cx="4680000" cy="144000"/>
          </a:xfrm>
        </p:spPr>
        <p:txBody>
          <a:bodyPr/>
          <a:lstStyle/>
          <a:p>
            <a:r>
              <a:rPr lang="de-DE" dirty="0"/>
              <a:t>Case Study</a:t>
            </a:r>
          </a:p>
        </p:txBody>
      </p:sp>
      <p:sp>
        <p:nvSpPr>
          <p:cNvPr id="10" name="Inhaltsplatzhalter 9">
            <a:extLst>
              <a:ext uri="{FF2B5EF4-FFF2-40B4-BE49-F238E27FC236}">
                <a16:creationId xmlns:a16="http://schemas.microsoft.com/office/drawing/2014/main" id="{A3B470F3-5F60-392A-8CDB-2825DF729E11}"/>
              </a:ext>
            </a:extLst>
          </p:cNvPr>
          <p:cNvSpPr>
            <a:spLocks noGrp="1"/>
          </p:cNvSpPr>
          <p:nvPr>
            <p:ph sz="quarter" idx="15"/>
          </p:nvPr>
        </p:nvSpPr>
        <p:spPr>
          <a:xfrm>
            <a:off x="539999" y="1989138"/>
            <a:ext cx="4680000" cy="4166862"/>
          </a:xfrm>
        </p:spPr>
        <p:txBody>
          <a:bodyPr/>
          <a:lstStyle/>
          <a:p>
            <a:pPr lvl="1"/>
            <a:r>
              <a:rPr lang="de-DE" dirty="0"/>
              <a:t>Die Schweizer Einkaufsgenossenschaft ESA ist Vollanbieterin für Auto- und Motorfahrzeug-Werkstätten.</a:t>
            </a:r>
          </a:p>
          <a:p>
            <a:pPr lvl="1"/>
            <a:r>
              <a:rPr lang="de-DE" dirty="0"/>
              <a:t>Ihre 10.000 Kund*innen versorgt die ESA mit allem, was Garagen-, Karosserie- und branchenrelevante Retail-Betriebe brauchen.</a:t>
            </a:r>
          </a:p>
          <a:p>
            <a:pPr lvl="1"/>
            <a:r>
              <a:rPr lang="de-DE" dirty="0"/>
              <a:t>Zur kontinuierlichen Weiterentwicklung des E-Shops waren regelmäßige Tests notwendig.</a:t>
            </a:r>
          </a:p>
          <a:p>
            <a:pPr lvl="1"/>
            <a:r>
              <a:rPr lang="de-DE" dirty="0"/>
              <a:t>Gemeinsam mit dem valantic-Team wurden automatisierte E2E-Regressionstests implementiert.</a:t>
            </a:r>
          </a:p>
          <a:p>
            <a:pPr lvl="4"/>
            <a:r>
              <a:rPr lang="de-DE" dirty="0"/>
              <a:t>Das Testen neuer Shop-Funktionen läuft automatisiert und reibungslos.</a:t>
            </a:r>
          </a:p>
        </p:txBody>
      </p:sp>
    </p:spTree>
    <p:extLst>
      <p:ext uri="{BB962C8B-B14F-4D97-AF65-F5344CB8AC3E}">
        <p14:creationId xmlns:p14="http://schemas.microsoft.com/office/powerpoint/2010/main" val="2130693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37432" r="22676"/>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Unternehmen schlauer agieren als Cyber-kriminelle.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E-Commerce</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Ransomware-Attacke auf eShop: Alle Systeme schalten sich aus, alle File-Server-Daten sind verschlüsselt - nichts geht mehr.</a:t>
            </a:r>
          </a:p>
          <a:p>
            <a:pPr lvl="1"/>
            <a:r>
              <a:rPr lang="de-DE" dirty="0"/>
              <a:t>Das Ziel: Alle Systeme sollen so schnell wie möglich wieder in Betrieb gehen.</a:t>
            </a:r>
          </a:p>
          <a:p>
            <a:pPr lvl="1"/>
            <a:r>
              <a:rPr lang="de-DE" dirty="0"/>
              <a:t>valantic führt Status-Check durch, identifiziert die wichtigsten Geschäftsprozesse und leitet Gegenmaßnahmen ein.</a:t>
            </a:r>
          </a:p>
          <a:p>
            <a:pPr lvl="4"/>
            <a:r>
              <a:rPr lang="de-DE" dirty="0"/>
              <a:t>"Mission impossible" war erfolgreich: Nach sieben Tagen fahren die Rechner wieder hoch, elf Tage später läuft die Logistik-Kette wieder rund.</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ea typeface="Segoe UI Black"/>
                <a:cs typeface="Segoe UI Light"/>
              </a:rPr>
              <a:t>Rettung nach </a:t>
            </a:r>
            <a:br>
              <a:rPr lang="de-DE" dirty="0">
                <a:ea typeface="Segoe UI Black"/>
                <a:cs typeface="Segoe UI Light"/>
              </a:rPr>
            </a:br>
            <a:r>
              <a:rPr lang="de-DE" dirty="0">
                <a:ea typeface="Segoe UI Black"/>
                <a:cs typeface="Segoe UI Light"/>
              </a:rPr>
              <a:t>Ransomware-Attacke</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spTree>
    <p:extLst>
      <p:ext uri="{BB962C8B-B14F-4D97-AF65-F5344CB8AC3E}">
        <p14:creationId xmlns:p14="http://schemas.microsoft.com/office/powerpoint/2010/main" val="21622607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4F0B4-0048-0864-1FEC-CDB37EEB34B4}"/>
            </a:ext>
          </a:extLst>
        </p:cNvPr>
        <p:cNvGrpSpPr/>
        <p:nvPr/>
      </p:nvGrpSpPr>
      <p:grpSpPr>
        <a:xfrm>
          <a:off x="0" y="0"/>
          <a:ext cx="0" cy="0"/>
          <a:chOff x="0" y="0"/>
          <a:chExt cx="0" cy="0"/>
        </a:xfrm>
      </p:grpSpPr>
      <p:pic>
        <p:nvPicPr>
          <p:cNvPr id="27" name="Bildplatzhalter 26" descr="Ein Bild, das Person, Kleidung, Mann, Im Haus enthält.&#10;&#10;Automatisch generierte Beschreibung">
            <a:extLst>
              <a:ext uri="{FF2B5EF4-FFF2-40B4-BE49-F238E27FC236}">
                <a16:creationId xmlns:a16="http://schemas.microsoft.com/office/drawing/2014/main" id="{1A241D58-E8C4-4B83-816C-1D19867C037B}"/>
              </a:ext>
            </a:extLst>
          </p:cNvPr>
          <p:cNvPicPr>
            <a:picLocks noGrp="1" noChangeAspect="1"/>
          </p:cNvPicPr>
          <p:nvPr>
            <p:ph type="pic" sz="quarter" idx="10"/>
          </p:nvPr>
        </p:nvPicPr>
        <p:blipFill rotWithShape="1">
          <a:blip r:embed="rId3"/>
          <a:srcRect l="24197" r="37315"/>
          <a:stretch/>
        </p:blipFill>
        <p:spPr>
          <a:xfrm>
            <a:off x="0" y="0"/>
            <a:ext cx="3960000" cy="6858000"/>
          </a:xfrm>
        </p:spPr>
      </p:pic>
      <p:sp>
        <p:nvSpPr>
          <p:cNvPr id="7" name="Textplatzhalter 6">
            <a:extLst>
              <a:ext uri="{FF2B5EF4-FFF2-40B4-BE49-F238E27FC236}">
                <a16:creationId xmlns:a16="http://schemas.microsoft.com/office/drawing/2014/main" id="{D7BB9BA3-2674-5AAF-4911-1D53779BAA4C}"/>
              </a:ext>
            </a:extLst>
          </p:cNvPr>
          <p:cNvSpPr>
            <a:spLocks noGrp="1"/>
          </p:cNvSpPr>
          <p:nvPr>
            <p:ph type="body" sz="quarter" idx="50"/>
          </p:nvPr>
        </p:nvSpPr>
        <p:spPr/>
        <p:txBody>
          <a:bodyPr/>
          <a:lstStyle/>
          <a:p>
            <a:r>
              <a:rPr lang="de-DE" sz="1200" dirty="0">
                <a:solidFill>
                  <a:schemeClr val="tx1"/>
                </a:solidFill>
              </a:rPr>
              <a:t>Die</a:t>
            </a:r>
            <a:r>
              <a:rPr lang="de-DE" sz="1400" dirty="0">
                <a:solidFill>
                  <a:schemeClr val="accent2"/>
                </a:solidFill>
              </a:rPr>
              <a:t> </a:t>
            </a:r>
            <a:r>
              <a:rPr lang="de-DE" sz="1200" dirty="0">
                <a:solidFill>
                  <a:schemeClr val="tx1"/>
                </a:solidFill>
              </a:rPr>
              <a:t>Testautomatisierung erhöht die Sicher-</a:t>
            </a:r>
            <a:r>
              <a:rPr lang="de-DE" sz="1200" dirty="0" err="1">
                <a:solidFill>
                  <a:schemeClr val="tx1"/>
                </a:solidFill>
              </a:rPr>
              <a:t>heit</a:t>
            </a:r>
            <a:r>
              <a:rPr lang="de-DE" sz="1200" dirty="0">
                <a:solidFill>
                  <a:schemeClr val="tx1"/>
                </a:solidFill>
              </a:rPr>
              <a:t> und Qualität der Software-Updates. Es sind weniger manuelle E2E-Tests notwendig, was den Testaufwand verringerter. Das Ergebnis: Ein reibungsloses Einkaufserlebnis.</a:t>
            </a:r>
            <a:endParaRPr lang="de-DE" dirty="0"/>
          </a:p>
        </p:txBody>
      </p:sp>
      <p:sp>
        <p:nvSpPr>
          <p:cNvPr id="8" name="Textplatzhalter 7">
            <a:extLst>
              <a:ext uri="{FF2B5EF4-FFF2-40B4-BE49-F238E27FC236}">
                <a16:creationId xmlns:a16="http://schemas.microsoft.com/office/drawing/2014/main" id="{F7807C33-C64B-4584-CD81-1A31E7E91A5C}"/>
              </a:ext>
            </a:extLst>
          </p:cNvPr>
          <p:cNvSpPr>
            <a:spLocks noGrp="1"/>
          </p:cNvSpPr>
          <p:nvPr>
            <p:ph type="body" idx="64"/>
          </p:nvPr>
        </p:nvSpPr>
        <p:spPr/>
        <p:txBody>
          <a:bodyPr/>
          <a:lstStyle/>
          <a:p>
            <a:r>
              <a:rPr lang="de-DE" dirty="0"/>
              <a:t>Kundennutzen</a:t>
            </a:r>
          </a:p>
        </p:txBody>
      </p:sp>
      <p:pic>
        <p:nvPicPr>
          <p:cNvPr id="33" name="Inhaltsplatzhalter 32" descr="Daumen hoch-Zeichen Silhouette">
            <a:extLst>
              <a:ext uri="{FF2B5EF4-FFF2-40B4-BE49-F238E27FC236}">
                <a16:creationId xmlns:a16="http://schemas.microsoft.com/office/drawing/2014/main" id="{61AFB314-C8FF-49C3-F386-454C88E8CD95}"/>
              </a:ext>
            </a:extLst>
          </p:cNvPr>
          <p:cNvPicPr>
            <a:picLocks noGrp="1" noChangeAspect="1"/>
          </p:cNvPicPr>
          <p:nvPr>
            <p:ph sz="quarter" idx="51"/>
          </p:nvPr>
        </p:nvPicPr>
        <p:blipFill>
          <a:blip r:embed="rId4">
            <a:extLst>
              <a:ext uri="{96DAC541-7B7A-43D3-8B79-37D633B846F1}">
                <asvg:svgBlip xmlns:asvg="http://schemas.microsoft.com/office/drawing/2016/SVG/main" r:embed="rId5"/>
              </a:ext>
            </a:extLst>
          </a:blip>
          <a:stretch>
            <a:fillRect/>
          </a:stretch>
        </p:blipFill>
        <p:spPr/>
      </p:pic>
      <p:sp>
        <p:nvSpPr>
          <p:cNvPr id="10" name="Textplatzhalter 9">
            <a:extLst>
              <a:ext uri="{FF2B5EF4-FFF2-40B4-BE49-F238E27FC236}">
                <a16:creationId xmlns:a16="http://schemas.microsoft.com/office/drawing/2014/main" id="{48DEF939-0A9A-9006-E6F8-828992B78C51}"/>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6B156395-A48B-6736-5C97-D5595E5F4515}"/>
              </a:ext>
            </a:extLst>
          </p:cNvPr>
          <p:cNvSpPr>
            <a:spLocks noGrp="1"/>
          </p:cNvSpPr>
          <p:nvPr>
            <p:ph type="body" sz="quarter" idx="47"/>
          </p:nvPr>
        </p:nvSpPr>
        <p:spPr/>
        <p:txBody>
          <a:bodyPr/>
          <a:lstStyle/>
          <a:p>
            <a:r>
              <a:rPr lang="de-DE" dirty="0">
                <a:solidFill>
                  <a:schemeClr val="tx1"/>
                </a:solidFill>
              </a:rPr>
              <a:t>I</a:t>
            </a:r>
            <a:r>
              <a:rPr lang="de-DE" sz="1200" dirty="0">
                <a:solidFill>
                  <a:schemeClr val="tx1"/>
                </a:solidFill>
              </a:rPr>
              <a:t>n Zusammenarbeit mit valantic wurden automatisierte E2E-Regressionstests implementiert. Konkret wird der Shop dazu mittels automatisierter Testfälle und Test-Roboter gescannt.</a:t>
            </a:r>
            <a:endParaRPr lang="de-DE" dirty="0"/>
          </a:p>
        </p:txBody>
      </p:sp>
      <p:sp>
        <p:nvSpPr>
          <p:cNvPr id="12" name="Textplatzhalter 11">
            <a:extLst>
              <a:ext uri="{FF2B5EF4-FFF2-40B4-BE49-F238E27FC236}">
                <a16:creationId xmlns:a16="http://schemas.microsoft.com/office/drawing/2014/main" id="{AE9A734C-7F47-6AFF-B382-DCBA90DDAC11}"/>
              </a:ext>
            </a:extLst>
          </p:cNvPr>
          <p:cNvSpPr>
            <a:spLocks noGrp="1"/>
          </p:cNvSpPr>
          <p:nvPr>
            <p:ph type="body" idx="65"/>
          </p:nvPr>
        </p:nvSpPr>
        <p:spPr/>
        <p:txBody>
          <a:bodyPr/>
          <a:lstStyle/>
          <a:p>
            <a:r>
              <a:rPr lang="de-DE" dirty="0"/>
              <a:t>Beratungsansatz &amp; Technologie</a:t>
            </a:r>
          </a:p>
        </p:txBody>
      </p:sp>
      <p:pic>
        <p:nvPicPr>
          <p:cNvPr id="31" name="Inhaltsplatzhalter 30" descr="Abakus Silhouette">
            <a:extLst>
              <a:ext uri="{FF2B5EF4-FFF2-40B4-BE49-F238E27FC236}">
                <a16:creationId xmlns:a16="http://schemas.microsoft.com/office/drawing/2014/main" id="{CE6BBA49-0B48-BD84-CE6D-679AA40F25F5}"/>
              </a:ext>
            </a:extLst>
          </p:cNvPr>
          <p:cNvPicPr>
            <a:picLocks noGrp="1" noChangeAspect="1"/>
          </p:cNvPicPr>
          <p:nvPr>
            <p:ph sz="quarter" idx="48"/>
          </p:nvPr>
        </p:nvPicPr>
        <p:blipFill>
          <a:blip r:embed="rId6">
            <a:extLst>
              <a:ext uri="{96DAC541-7B7A-43D3-8B79-37D633B846F1}">
                <asvg:svgBlip xmlns:asvg="http://schemas.microsoft.com/office/drawing/2016/SVG/main" r:embed="rId7"/>
              </a:ext>
            </a:extLst>
          </a:blip>
          <a:stretch>
            <a:fillRect/>
          </a:stretch>
        </p:blipFill>
        <p:spPr/>
      </p:pic>
      <p:sp>
        <p:nvSpPr>
          <p:cNvPr id="14" name="Textplatzhalter 13">
            <a:extLst>
              <a:ext uri="{FF2B5EF4-FFF2-40B4-BE49-F238E27FC236}">
                <a16:creationId xmlns:a16="http://schemas.microsoft.com/office/drawing/2014/main" id="{B96746B0-3DE9-2B9F-104F-844D88C3FD3A}"/>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2586FF32-95E1-CD9B-FDC1-77F7FC9B137D}"/>
              </a:ext>
            </a:extLst>
          </p:cNvPr>
          <p:cNvSpPr>
            <a:spLocks noGrp="1"/>
          </p:cNvSpPr>
          <p:nvPr>
            <p:ph type="body" sz="quarter" idx="29"/>
          </p:nvPr>
        </p:nvSpPr>
        <p:spPr/>
        <p:txBody>
          <a:bodyPr/>
          <a:lstStyle/>
          <a:p>
            <a:r>
              <a:rPr lang="de-DE" sz="1200" dirty="0">
                <a:solidFill>
                  <a:schemeClr val="tx1"/>
                </a:solidFill>
              </a:rPr>
              <a:t>Die laufende Weiterentwicklung des ESA-Onlineshops </a:t>
            </a:r>
            <a:r>
              <a:rPr lang="de-DE" sz="1200" dirty="0">
                <a:solidFill>
                  <a:schemeClr val="tx1"/>
                </a:solidFill>
                <a:cs typeface="Arial"/>
              </a:rPr>
              <a:t>sollte mit </a:t>
            </a:r>
            <a:r>
              <a:rPr lang="de-DE" sz="1200" dirty="0">
                <a:solidFill>
                  <a:schemeClr val="tx1"/>
                </a:solidFill>
              </a:rPr>
              <a:t>kontinuierlichen Tests optimiert werden. So sollten Fehler frühzeitig entdeckt und der manuelle Testaufwand reduziert werden.</a:t>
            </a:r>
            <a:endParaRPr lang="de-DE" dirty="0"/>
          </a:p>
        </p:txBody>
      </p:sp>
      <p:sp>
        <p:nvSpPr>
          <p:cNvPr id="16" name="Textplatzhalter 15">
            <a:extLst>
              <a:ext uri="{FF2B5EF4-FFF2-40B4-BE49-F238E27FC236}">
                <a16:creationId xmlns:a16="http://schemas.microsoft.com/office/drawing/2014/main" id="{AAEFCD22-C7CC-380B-0D51-8503FD85632A}"/>
              </a:ext>
            </a:extLst>
          </p:cNvPr>
          <p:cNvSpPr>
            <a:spLocks noGrp="1"/>
          </p:cNvSpPr>
          <p:nvPr>
            <p:ph type="body" idx="63"/>
          </p:nvPr>
        </p:nvSpPr>
        <p:spPr/>
        <p:txBody>
          <a:bodyPr/>
          <a:lstStyle/>
          <a:p>
            <a:r>
              <a:rPr lang="de-DE" dirty="0"/>
              <a:t>Herausforderung</a:t>
            </a:r>
          </a:p>
        </p:txBody>
      </p:sp>
      <p:pic>
        <p:nvPicPr>
          <p:cNvPr id="29" name="Inhaltsplatzhalter 28" descr="Berge Silhouette">
            <a:extLst>
              <a:ext uri="{FF2B5EF4-FFF2-40B4-BE49-F238E27FC236}">
                <a16:creationId xmlns:a16="http://schemas.microsoft.com/office/drawing/2014/main" id="{A5C9E772-212A-AC68-649A-1147A5AA763A}"/>
              </a:ext>
            </a:extLst>
          </p:cNvPr>
          <p:cNvPicPr>
            <a:picLocks noGrp="1" noChangeAspect="1"/>
          </p:cNvPicPr>
          <p:nvPr>
            <p:ph sz="quarter" idx="23"/>
          </p:nvPr>
        </p:nvPicPr>
        <p:blipFill>
          <a:blip r:embed="rId8">
            <a:extLst>
              <a:ext uri="{96DAC541-7B7A-43D3-8B79-37D633B846F1}">
                <asvg:svgBlip xmlns:asvg="http://schemas.microsoft.com/office/drawing/2016/SVG/main" r:embed="rId9"/>
              </a:ext>
            </a:extLst>
          </a:blip>
          <a:stretch>
            <a:fillRect/>
          </a:stretch>
        </p:blipFill>
        <p:spPr/>
      </p:pic>
      <p:sp>
        <p:nvSpPr>
          <p:cNvPr id="18" name="Textplatzhalter 17">
            <a:extLst>
              <a:ext uri="{FF2B5EF4-FFF2-40B4-BE49-F238E27FC236}">
                <a16:creationId xmlns:a16="http://schemas.microsoft.com/office/drawing/2014/main" id="{2E61E196-568A-3EA8-C073-B329F8815E86}"/>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4570B69-082E-0292-F7ED-F57762786D92}"/>
              </a:ext>
            </a:extLst>
          </p:cNvPr>
          <p:cNvSpPr>
            <a:spLocks noGrp="1"/>
          </p:cNvSpPr>
          <p:nvPr>
            <p:ph type="title"/>
          </p:nvPr>
        </p:nvSpPr>
        <p:spPr/>
        <p:txBody>
          <a:bodyPr/>
          <a:lstStyle/>
          <a:p>
            <a:r>
              <a:rPr lang="de-DE" b="1" dirty="0"/>
              <a:t>ESA automatisiert das Testen ihres Online-Shops</a:t>
            </a:r>
            <a:endParaRPr lang="de-DE" dirty="0"/>
          </a:p>
        </p:txBody>
      </p:sp>
      <p:sp>
        <p:nvSpPr>
          <p:cNvPr id="20" name="Textplatzhalter 19">
            <a:extLst>
              <a:ext uri="{FF2B5EF4-FFF2-40B4-BE49-F238E27FC236}">
                <a16:creationId xmlns:a16="http://schemas.microsoft.com/office/drawing/2014/main" id="{45384946-8881-44C9-99AA-4CE1B9B3E4E4}"/>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60FF7DA4-26F5-BD6A-1187-25D6855132FD}"/>
              </a:ext>
            </a:extLst>
          </p:cNvPr>
          <p:cNvSpPr>
            <a:spLocks noGrp="1"/>
          </p:cNvSpPr>
          <p:nvPr>
            <p:ph type="body" idx="1"/>
          </p:nvPr>
        </p:nvSpPr>
        <p:spPr/>
        <p:txBody>
          <a:bodyPr/>
          <a:lstStyle/>
          <a:p>
            <a:r>
              <a:rPr lang="de-DE" dirty="0" err="1"/>
              <a:t>Werkstättenbedarf</a:t>
            </a:r>
            <a:endParaRPr lang="de-DE" dirty="0"/>
          </a:p>
        </p:txBody>
      </p:sp>
      <p:sp>
        <p:nvSpPr>
          <p:cNvPr id="22" name="Bildplatzhalter 21">
            <a:extLst>
              <a:ext uri="{FF2B5EF4-FFF2-40B4-BE49-F238E27FC236}">
                <a16:creationId xmlns:a16="http://schemas.microsoft.com/office/drawing/2014/main" id="{706AC163-4789-BC6B-4AFE-9645C4C10BBA}"/>
              </a:ext>
            </a:extLst>
          </p:cNvPr>
          <p:cNvSpPr>
            <a:spLocks noGrp="1"/>
          </p:cNvSpPr>
          <p:nvPr>
            <p:ph type="pic" sz="quarter" idx="66"/>
          </p:nvPr>
        </p:nvSpPr>
        <p:spPr/>
        <p:txBody>
          <a:bodyPr/>
          <a:lstStyle/>
          <a:p>
            <a:r>
              <a:rPr lang="de-DE" dirty="0"/>
              <a:t> </a:t>
            </a:r>
          </a:p>
        </p:txBody>
      </p:sp>
      <p:pic>
        <p:nvPicPr>
          <p:cNvPr id="25" name="Bildplatzhalter 24">
            <a:extLst>
              <a:ext uri="{FF2B5EF4-FFF2-40B4-BE49-F238E27FC236}">
                <a16:creationId xmlns:a16="http://schemas.microsoft.com/office/drawing/2014/main" id="{D959044B-87CE-9B89-AFAB-04FF47269810}"/>
              </a:ext>
            </a:extLst>
          </p:cNvPr>
          <p:cNvPicPr>
            <a:picLocks noGrp="1" noChangeAspect="1"/>
          </p:cNvPicPr>
          <p:nvPr>
            <p:ph type="pic" sz="quarter" idx="46"/>
          </p:nvPr>
        </p:nvPicPr>
        <p:blipFill rotWithShape="1">
          <a:blip r:embed="rId10">
            <a:extLst>
              <a:ext uri="{96DAC541-7B7A-43D3-8B79-37D633B846F1}">
                <asvg:svgBlip xmlns:asvg="http://schemas.microsoft.com/office/drawing/2016/SVG/main" r:embed="rId11"/>
              </a:ext>
            </a:extLst>
          </a:blip>
          <a:srcRect t="-5175" b="-5175"/>
          <a:stretch/>
        </p:blipFill>
        <p:spPr/>
      </p:pic>
      <p:sp>
        <p:nvSpPr>
          <p:cNvPr id="34" name="Rectangle 10">
            <a:extLst>
              <a:ext uri="{FF2B5EF4-FFF2-40B4-BE49-F238E27FC236}">
                <a16:creationId xmlns:a16="http://schemas.microsoft.com/office/drawing/2014/main" id="{A8AB9D9A-DC9C-DC20-621C-8396A13A0E99}"/>
              </a:ext>
            </a:extLst>
          </p:cNvPr>
          <p:cNvSpPr/>
          <p:nvPr/>
        </p:nvSpPr>
        <p:spPr>
          <a:xfrm>
            <a:off x="8233136" y="4179165"/>
            <a:ext cx="269527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1">
            <a:extLst>
              <a:ext uri="{FF2B5EF4-FFF2-40B4-BE49-F238E27FC236}">
                <a16:creationId xmlns:a16="http://schemas.microsoft.com/office/drawing/2014/main" id="{6CCC77D7-21A1-EE24-14EA-AD82DE62CB51}"/>
              </a:ext>
            </a:extLst>
          </p:cNvPr>
          <p:cNvSpPr txBox="1"/>
          <p:nvPr/>
        </p:nvSpPr>
        <p:spPr>
          <a:xfrm>
            <a:off x="8369703" y="4300810"/>
            <a:ext cx="1499294"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cs typeface="Arial"/>
              </a:rPr>
              <a:t>Umsetzungstempo</a:t>
            </a:r>
            <a:endParaRPr lang="de-DE" sz="1200" b="1" dirty="0">
              <a:solidFill>
                <a:srgbClr val="FFFFFF"/>
              </a:solidFill>
            </a:endParaRPr>
          </a:p>
        </p:txBody>
      </p:sp>
      <p:sp>
        <p:nvSpPr>
          <p:cNvPr id="36" name="Rectangle 12">
            <a:extLst>
              <a:ext uri="{FF2B5EF4-FFF2-40B4-BE49-F238E27FC236}">
                <a16:creationId xmlns:a16="http://schemas.microsoft.com/office/drawing/2014/main" id="{F447F868-830C-E098-CF90-35A77EF3E141}"/>
              </a:ext>
            </a:extLst>
          </p:cNvPr>
          <p:cNvSpPr/>
          <p:nvPr/>
        </p:nvSpPr>
        <p:spPr>
          <a:xfrm>
            <a:off x="8233137" y="5663803"/>
            <a:ext cx="328619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GB" sz="1200" dirty="0" err="1">
                <a:solidFill>
                  <a:srgbClr val="FFFFFF"/>
                </a:solidFill>
                <a:cs typeface="Arial"/>
              </a:rPr>
              <a:t>Qualität</a:t>
            </a:r>
            <a:endParaRPr lang="en-US" sz="1200" dirty="0">
              <a:solidFill>
                <a:srgbClr val="FFFFFF"/>
              </a:solidFill>
            </a:endParaRPr>
          </a:p>
        </p:txBody>
      </p:sp>
      <p:sp>
        <p:nvSpPr>
          <p:cNvPr id="37" name="Rectangle 14">
            <a:extLst>
              <a:ext uri="{FF2B5EF4-FFF2-40B4-BE49-F238E27FC236}">
                <a16:creationId xmlns:a16="http://schemas.microsoft.com/office/drawing/2014/main" id="{EA3F85CC-88B0-CE6A-2813-359FF131ADE1}"/>
              </a:ext>
            </a:extLst>
          </p:cNvPr>
          <p:cNvSpPr/>
          <p:nvPr/>
        </p:nvSpPr>
        <p:spPr>
          <a:xfrm>
            <a:off x="8233137" y="4925332"/>
            <a:ext cx="253547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8" name="TextBox 15">
            <a:extLst>
              <a:ext uri="{FF2B5EF4-FFF2-40B4-BE49-F238E27FC236}">
                <a16:creationId xmlns:a16="http://schemas.microsoft.com/office/drawing/2014/main" id="{BD6A4A7F-7A5C-C615-C15E-52C20952E8BF}"/>
              </a:ext>
            </a:extLst>
          </p:cNvPr>
          <p:cNvSpPr txBox="1"/>
          <p:nvPr/>
        </p:nvSpPr>
        <p:spPr>
          <a:xfrm>
            <a:off x="8369703" y="5049478"/>
            <a:ext cx="1640358" cy="257369"/>
          </a:xfrm>
          <a:prstGeom prst="rect">
            <a:avLst/>
          </a:prstGeom>
          <a:noFill/>
        </p:spPr>
        <p:txBody>
          <a:bodyPr wrap="none" lIns="0" tIns="36000" rIns="216000" bIns="36000" rtlCol="0" anchor="ctr">
            <a:spAutoFit/>
          </a:bodyPr>
          <a:lstStyle/>
          <a:p>
            <a:pPr>
              <a:spcAft>
                <a:spcPts val="900"/>
              </a:spcAft>
            </a:pPr>
            <a:r>
              <a:rPr lang="en-GB" sz="1200" dirty="0">
                <a:solidFill>
                  <a:srgbClr val="FFFFFF"/>
                </a:solidFill>
                <a:cs typeface="Arial"/>
              </a:rPr>
              <a:t>Customer Experience</a:t>
            </a:r>
          </a:p>
        </p:txBody>
      </p:sp>
      <p:pic>
        <p:nvPicPr>
          <p:cNvPr id="41" name="valantic logo">
            <a:extLst>
              <a:ext uri="{FF2B5EF4-FFF2-40B4-BE49-F238E27FC236}">
                <a16:creationId xmlns:a16="http://schemas.microsoft.com/office/drawing/2014/main" id="{65EC2DB3-2F79-16BA-7F97-01468C80D5D5}"/>
              </a:ext>
            </a:extLst>
          </p:cNvPr>
          <p:cNvPicPr>
            <a:picLocks noGrp="1" noChangeAspect="1"/>
          </p:cNvPicPr>
          <p:nvPr>
            <p:ph type="pic" sz="quarter" idx="24"/>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l="56" r="56"/>
          <a:stretch>
            <a:fillRect/>
          </a:stretch>
        </p:blipFill>
        <p:spPr>
          <a:xfrm>
            <a:off x="415925" y="6218238"/>
            <a:ext cx="1168400" cy="450850"/>
          </a:xfrm>
          <a:prstGeom prst="rect">
            <a:avLst/>
          </a:prstGeom>
        </p:spPr>
      </p:pic>
    </p:spTree>
    <p:extLst>
      <p:ext uri="{BB962C8B-B14F-4D97-AF65-F5344CB8AC3E}">
        <p14:creationId xmlns:p14="http://schemas.microsoft.com/office/powerpoint/2010/main" val="22158437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Person, Kleidung, Menschliches Gesicht, Gebäude enthält.&#10;&#10;Automatisch generierte Beschreibung">
            <a:extLst>
              <a:ext uri="{FF2B5EF4-FFF2-40B4-BE49-F238E27FC236}">
                <a16:creationId xmlns:a16="http://schemas.microsoft.com/office/drawing/2014/main" id="{3142910D-039D-574B-1D8F-74F59EB623E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Fast Food, </a:t>
            </a:r>
            <a:br>
              <a:rPr lang="de-DE" dirty="0"/>
            </a:br>
            <a:r>
              <a:rPr lang="de-DE" dirty="0"/>
              <a:t>Fast </a:t>
            </a:r>
            <a:r>
              <a:rPr lang="de-DE" dirty="0" err="1"/>
              <a:t>Logistics</a:t>
            </a:r>
            <a:r>
              <a:rPr lang="de-DE" dirty="0"/>
              <a:t>: valantic sorgt bei BURGER KING für Bestell-prozesse zum Genießen.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Lebensmittellogistik</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b="1" dirty="0"/>
              <a:t>BURGER KING &amp; QSL: King im </a:t>
            </a:r>
            <a:br>
              <a:rPr lang="de-DE" b="1" dirty="0"/>
            </a:br>
            <a:r>
              <a:rPr lang="de-DE" b="1" dirty="0"/>
              <a:t>E-Commerce</a:t>
            </a:r>
            <a:endParaRPr lang="de-DE" dirty="0"/>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4"/>
            <a:r>
              <a:rPr lang="de-DE" dirty="0"/>
              <a:t>Ein </a:t>
            </a:r>
            <a:r>
              <a:rPr lang="de-DE"/>
              <a:t>zentrales E-Commerce-System </a:t>
            </a:r>
            <a:r>
              <a:rPr lang="de-DE" dirty="0"/>
              <a:t>steigert die Effizienz der Bestellworkflows und optimiert die Tourenplanung.</a:t>
            </a:r>
          </a:p>
          <a:p>
            <a:pPr lvl="1"/>
            <a:r>
              <a:rPr lang="de-DE" dirty="0"/>
              <a:t>Die Meyer Quick Service </a:t>
            </a:r>
            <a:r>
              <a:rPr lang="de-DE" dirty="0" err="1"/>
              <a:t>Logistics</a:t>
            </a:r>
            <a:r>
              <a:rPr lang="de-DE" dirty="0"/>
              <a:t> (QSL) ist ein Lebensmittellogistiker mit über 900 Mitarbeitenden und Serviceleistungen in 20 Ländern. </a:t>
            </a:r>
          </a:p>
          <a:p>
            <a:pPr lvl="1"/>
            <a:r>
              <a:rPr lang="de-DE" dirty="0"/>
              <a:t>Das Unternehmen mit Sitz in Friedrichsdorf beschafft Warenbestände für Franchise-Marken wie Starbucks, Burger King, Hans im Glück, Fresh Point oder Kentucky Fried Chicken im </a:t>
            </a:r>
            <a:r>
              <a:rPr lang="de-DE" dirty="0" err="1"/>
              <a:t>One</a:t>
            </a:r>
            <a:r>
              <a:rPr lang="de-DE" dirty="0"/>
              <a:t>-</a:t>
            </a:r>
            <a:r>
              <a:rPr lang="de-DE" dirty="0" err="1"/>
              <a:t>Stop</a:t>
            </a:r>
            <a:r>
              <a:rPr lang="de-DE" dirty="0"/>
              <a:t>-Shop-Verfahren.</a:t>
            </a:r>
          </a:p>
          <a:p>
            <a:pPr lvl="1"/>
            <a:r>
              <a:rPr lang="de-DE" dirty="0"/>
              <a:t>Gemeinsam mit valantic hat QSL eine zentrale E-Commerce-Lösung für alle deutschen BURGER KING-Restaurants auf Basis von Magento 2 aufgebaut.</a:t>
            </a:r>
          </a:p>
          <a:p>
            <a:pPr lvl="1"/>
            <a:r>
              <a:rPr lang="de-DE" dirty="0"/>
              <a:t>Mit dem neuen zentralen E-Commerce-System von QSL können Bestellprozesse bei BURGER KING heute kundenindividuell und maximal effizient abgebildet werden.</a:t>
            </a:r>
          </a:p>
          <a:p>
            <a:pPr lvl="1"/>
            <a:endParaRPr lang="de-DE" dirty="0"/>
          </a:p>
        </p:txBody>
      </p:sp>
      <p:sp>
        <p:nvSpPr>
          <p:cNvPr id="8" name="Textplatzhalter 7" hidden="1">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15" name="Bildplatzhalter 14">
            <a:extLst>
              <a:ext uri="{FF2B5EF4-FFF2-40B4-BE49-F238E27FC236}">
                <a16:creationId xmlns:a16="http://schemas.microsoft.com/office/drawing/2014/main" id="{7D4DB99C-0310-A562-1DCC-CAAE717F6D04}"/>
              </a:ext>
            </a:extLst>
          </p:cNvPr>
          <p:cNvSpPr>
            <a:spLocks noGrp="1"/>
          </p:cNvSpPr>
          <p:nvPr>
            <p:ph type="pic" sz="quarter" idx="66"/>
          </p:nvPr>
        </p:nvSpPr>
        <p:spPr/>
        <p:txBody>
          <a:bodyPr/>
          <a:lstStyle/>
          <a:p>
            <a:r>
              <a:rPr lang="de-DE" dirty="0"/>
              <a:t> </a:t>
            </a:r>
          </a:p>
        </p:txBody>
      </p:sp>
      <p:pic>
        <p:nvPicPr>
          <p:cNvPr id="14" name="Bildplatzhalter 23">
            <a:extLst>
              <a:ext uri="{FF2B5EF4-FFF2-40B4-BE49-F238E27FC236}">
                <a16:creationId xmlns:a16="http://schemas.microsoft.com/office/drawing/2014/main" id="{BC1DB536-EB77-6064-264B-79C3B9718B78}"/>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l="-113447" r="-113447"/>
          <a:stretch/>
        </p:blipFill>
        <p:spPr/>
      </p:pic>
    </p:spTree>
    <p:extLst>
      <p:ext uri="{BB962C8B-B14F-4D97-AF65-F5344CB8AC3E}">
        <p14:creationId xmlns:p14="http://schemas.microsoft.com/office/powerpoint/2010/main" val="2456344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Person, Kleidung, Menschliches Gesicht, Gebäude enthält.&#10;&#10;Automatisch generierte Beschreibung">
            <a:extLst>
              <a:ext uri="{FF2B5EF4-FFF2-40B4-BE49-F238E27FC236}">
                <a16:creationId xmlns:a16="http://schemas.microsoft.com/office/drawing/2014/main" id="{52B50145-BA93-2701-2A4C-59CF18613309}"/>
              </a:ext>
            </a:extLst>
          </p:cNvPr>
          <p:cNvPicPr>
            <a:picLocks noGrp="1" noChangeAspect="1"/>
          </p:cNvPicPr>
          <p:nvPr>
            <p:ph type="pic" sz="quarter" idx="10"/>
          </p:nvPr>
        </p:nvPicPr>
        <p:blipFill rotWithShape="1">
          <a:blip r:embed="rId3"/>
          <a:srcRect l="26933" r="36985"/>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lIns="288000" rIns="0"/>
          <a:lstStyle/>
          <a:p>
            <a:pPr algn="l"/>
            <a:r>
              <a:rPr lang="de-DE" dirty="0"/>
              <a:t>Verarbeitung von über 2.000 Bestellungen gleichzeitig in einem </a:t>
            </a:r>
            <a:r>
              <a:rPr lang="de-DE" dirty="0" err="1"/>
              <a:t>hochperformanten</a:t>
            </a:r>
            <a:r>
              <a:rPr lang="de-DE" dirty="0"/>
              <a:t> System; optimierte Tourenplanung; </a:t>
            </a:r>
            <a:r>
              <a:rPr lang="de-DE" dirty="0" err="1"/>
              <a:t>individu-eller</a:t>
            </a:r>
            <a:r>
              <a:rPr lang="de-DE" dirty="0"/>
              <a:t> Bestellworkflow; intuitive Benutzerober-fläche; hohe Flexibilität und Skalierbarkeit.</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dirty="0"/>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a:xfrm>
            <a:off x="8233134" y="1926596"/>
            <a:ext cx="3420000" cy="1979999"/>
          </a:xfrm>
        </p:spPr>
        <p:txBody>
          <a:bodyPr/>
          <a:lstStyle/>
          <a:p>
            <a:r>
              <a:rPr lang="de-DE" dirty="0"/>
              <a:t>Strategieberatung durch valantic; Magento 2 als technologische Basis, darauf aufbauend Entwicklung einer zentralen B2B-E-Commerce-Plattform mit bidirektionaler Schnittstelle zur Warenwirtschaft von QSL.</a:t>
            </a: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dirty="0"/>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a:xfrm>
            <a:off x="4477136" y="1926595"/>
            <a:ext cx="3420000" cy="1980000"/>
          </a:xfrm>
        </p:spPr>
        <p:txBody>
          <a:bodyPr/>
          <a:lstStyle/>
          <a:p>
            <a:pPr algn="l"/>
            <a:r>
              <a:rPr lang="de-DE" dirty="0"/>
              <a:t>Entwicklung eines </a:t>
            </a:r>
            <a:r>
              <a:rPr lang="de-DE" dirty="0" err="1"/>
              <a:t>hochperformanten</a:t>
            </a:r>
            <a:r>
              <a:rPr lang="de-DE" dirty="0"/>
              <a:t> </a:t>
            </a:r>
            <a:br>
              <a:rPr lang="de-DE" dirty="0"/>
            </a:br>
            <a:r>
              <a:rPr lang="de-DE" dirty="0"/>
              <a:t>E-Commerce-Systems für BURGER KING-Restaurants, ausgerichtet auf B2B-Logistik und Systemgastronomie. Ziel: Individuelle Bestellprozesse maximal effizient abbilden.</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dirty="0"/>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b="1" dirty="0"/>
              <a:t>BURGER KING &amp; QSL: King im E-Commerce</a:t>
            </a:r>
            <a:endParaRPr lang="de-DE" dirty="0"/>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Lebensmittellogistik</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03182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00810"/>
            <a:ext cx="2738030" cy="287570"/>
          </a:xfrm>
          <a:prstGeom prst="rect">
            <a:avLst/>
          </a:prstGeom>
          <a:noFill/>
        </p:spPr>
        <p:txBody>
          <a:bodyPr wrap="none" lIns="0" tIns="36000" rIns="216000" bIns="36000" rtlCol="0" anchor="ctr">
            <a:spAutoFit/>
          </a:bodyPr>
          <a:lstStyle/>
          <a:p>
            <a:pPr>
              <a:lnSpc>
                <a:spcPct val="130000"/>
              </a:lnSpc>
              <a:spcBef>
                <a:spcPts val="1000"/>
              </a:spcBef>
            </a:pPr>
            <a:r>
              <a:rPr lang="de-DE" sz="1200" dirty="0">
                <a:solidFill>
                  <a:srgbClr val="FFFFFF"/>
                </a:solidFill>
              </a:rPr>
              <a:t>Individualisierung für den Endkunden</a:t>
            </a:r>
            <a:endParaRPr lang="de-DE" sz="1200" b="1" dirty="0">
              <a:solidFill>
                <a:srgbClr val="FFFFFF"/>
              </a:solidFill>
            </a:endParaRPr>
          </a:p>
        </p:txBody>
      </p:sp>
      <p:sp>
        <p:nvSpPr>
          <p:cNvPr id="32" name="Rectangle 12">
            <a:extLst>
              <a:ext uri="{FF2B5EF4-FFF2-40B4-BE49-F238E27FC236}">
                <a16:creationId xmlns:a16="http://schemas.microsoft.com/office/drawing/2014/main" id="{56C1806F-22B1-B330-C083-C344DB766C99}"/>
              </a:ext>
            </a:extLst>
          </p:cNvPr>
          <p:cNvSpPr/>
          <p:nvPr/>
        </p:nvSpPr>
        <p:spPr>
          <a:xfrm>
            <a:off x="8233137" y="5663803"/>
            <a:ext cx="241627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3" name="TextBox 13">
            <a:extLst>
              <a:ext uri="{FF2B5EF4-FFF2-40B4-BE49-F238E27FC236}">
                <a16:creationId xmlns:a16="http://schemas.microsoft.com/office/drawing/2014/main" id="{6258330C-A1DE-B481-6346-42ECCF1656EC}"/>
              </a:ext>
            </a:extLst>
          </p:cNvPr>
          <p:cNvSpPr txBox="1"/>
          <p:nvPr/>
        </p:nvSpPr>
        <p:spPr>
          <a:xfrm>
            <a:off x="8398578" y="5787949"/>
            <a:ext cx="1125089" cy="257369"/>
          </a:xfrm>
          <a:prstGeom prst="rect">
            <a:avLst/>
          </a:prstGeom>
          <a:noFill/>
        </p:spPr>
        <p:txBody>
          <a:bodyPr wrap="none" lIns="0" tIns="36000" rIns="216000" bIns="36000" rtlCol="0" anchor="ctr">
            <a:spAutoFit/>
          </a:bodyPr>
          <a:lstStyle/>
          <a:p>
            <a:pPr>
              <a:spcAft>
                <a:spcPts val="900"/>
              </a:spcAft>
            </a:pPr>
            <a:r>
              <a:rPr lang="de-DE" sz="1200" dirty="0">
                <a:solidFill>
                  <a:srgbClr val="FFFFFF"/>
                </a:solidFill>
                <a:cs typeface="Arial"/>
              </a:rPr>
              <a:t>Skalierbarkeit</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707005"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dirty="0">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771146" cy="257369"/>
          </a:xfrm>
          <a:prstGeom prst="rect">
            <a:avLst/>
          </a:prstGeom>
          <a:noFill/>
        </p:spPr>
        <p:txBody>
          <a:bodyPr wrap="none" lIns="0" tIns="36000" rIns="216000" bIns="36000" rtlCol="0" anchor="ctr">
            <a:spAutoFit/>
          </a:bodyPr>
          <a:lstStyle/>
          <a:p>
            <a:pPr>
              <a:spcAft>
                <a:spcPts val="900"/>
              </a:spcAft>
            </a:pPr>
            <a:r>
              <a:rPr lang="en-US" sz="1200" dirty="0" err="1">
                <a:solidFill>
                  <a:srgbClr val="FFFFFF"/>
                </a:solidFill>
                <a:cs typeface="Arial"/>
              </a:rPr>
              <a:t>Effizienz</a:t>
            </a:r>
            <a:endParaRPr lang="en-GB" sz="1200" dirty="0">
              <a:solidFill>
                <a:srgbClr val="FFFFFF"/>
              </a:solidFill>
              <a:cs typeface="Arial"/>
            </a:endParaRPr>
          </a:p>
        </p:txBody>
      </p:sp>
      <p:sp>
        <p:nvSpPr>
          <p:cNvPr id="3" name="Bildplatzhalter 2">
            <a:extLst>
              <a:ext uri="{FF2B5EF4-FFF2-40B4-BE49-F238E27FC236}">
                <a16:creationId xmlns:a16="http://schemas.microsoft.com/office/drawing/2014/main" id="{8DBF5AEA-9F21-1F1E-5612-E4DD2C429318}"/>
              </a:ext>
            </a:extLst>
          </p:cNvPr>
          <p:cNvSpPr>
            <a:spLocks noGrp="1"/>
          </p:cNvSpPr>
          <p:nvPr>
            <p:ph type="pic" sz="quarter" idx="66"/>
          </p:nvPr>
        </p:nvSpPr>
        <p:spPr/>
        <p:txBody>
          <a:bodyPr/>
          <a:lstStyle/>
          <a:p>
            <a:r>
              <a:rPr lang="de-DE" dirty="0"/>
              <a:t> </a:t>
            </a:r>
          </a:p>
        </p:txBody>
      </p:sp>
      <p:pic>
        <p:nvPicPr>
          <p:cNvPr id="24" name="Bildplatzhalter 23">
            <a:extLst>
              <a:ext uri="{FF2B5EF4-FFF2-40B4-BE49-F238E27FC236}">
                <a16:creationId xmlns:a16="http://schemas.microsoft.com/office/drawing/2014/main" id="{E69C5693-43F6-61CA-702D-C30CEEEC0F43}"/>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l="-113447" r="-113447"/>
          <a:stretch/>
        </p:blipFill>
        <p:spPr/>
      </p:pic>
    </p:spTree>
    <p:extLst>
      <p:ext uri="{BB962C8B-B14F-4D97-AF65-F5344CB8AC3E}">
        <p14:creationId xmlns:p14="http://schemas.microsoft.com/office/powerpoint/2010/main" val="31083539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31">
            <a:extLst>
              <a:ext uri="{FF2B5EF4-FFF2-40B4-BE49-F238E27FC236}">
                <a16:creationId xmlns:a16="http://schemas.microsoft.com/office/drawing/2014/main" id="{4A558568-97A3-E91A-67F5-7D1863EDF10E}"/>
              </a:ext>
            </a:extLst>
          </p:cNvPr>
          <p:cNvPicPr>
            <a:picLocks noGrp="1" noChangeAspect="1"/>
          </p:cNvPicPr>
          <p:nvPr>
            <p:ph type="pic" sz="quarter" idx="10"/>
          </p:nvPr>
        </p:nvPicPr>
        <p:blipFill rotWithShape="1">
          <a:blip r:embed="rId3"/>
          <a:srcRect l="28258" t="923" r="39808" b="13090"/>
          <a:stretch/>
        </p:blipFill>
        <p:spPr>
          <a:xfrm>
            <a:off x="5579375" y="0"/>
            <a:ext cx="3312000"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für </a:t>
            </a:r>
            <a:br>
              <a:rPr lang="de-DE" dirty="0"/>
            </a:br>
            <a:r>
              <a:rPr lang="de-DE" dirty="0"/>
              <a:t>Prima-Klima bei Bösch und seinen Kunden.</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Haustechnik</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vert="horz" lIns="0" tIns="0" rIns="360000" bIns="0" rtlCol="0" anchor="t">
            <a:noAutofit/>
          </a:bodyPr>
          <a:lstStyle/>
          <a:p>
            <a:pPr lvl="1"/>
            <a:r>
              <a:rPr lang="de-DE" dirty="0"/>
              <a:t>Die Walter Bösch GmbH ist Österreichs Marktführer für Haustechnik, effizientes Heizen und ein angenehmes Raumklima.​</a:t>
            </a:r>
          </a:p>
          <a:p>
            <a:pPr lvl="1"/>
            <a:r>
              <a:rPr lang="de-DE" dirty="0"/>
              <a:t>Es fehlte eine zeitgemäße Online-Präsenz, um die nachhaltigen Produkte ansprechend zu präsentieren und zu verkaufen.​</a:t>
            </a:r>
          </a:p>
          <a:p>
            <a:pPr lvl="1"/>
            <a:r>
              <a:rPr lang="de-DE" dirty="0"/>
              <a:t>valantic führte eine Rundum-Erneuerung im Responsive-Design durch, optimierte zahlreiche Content-Seiten, erstellte Design Creatives für die Social-Media-Kanäle und passte die Navigation an die Bedürfnisse der B2C-Kundschaft an.</a:t>
            </a:r>
          </a:p>
          <a:p>
            <a:pPr lvl="4"/>
            <a:r>
              <a:rPr lang="de-DE" dirty="0"/>
              <a:t>Bösch hat Höhenluft geschnuppert. Die Online-Präsenz und </a:t>
            </a:r>
            <a:r>
              <a:rPr lang="de-DE" dirty="0" err="1"/>
              <a:t>Socia</a:t>
            </a:r>
            <a:r>
              <a:rPr lang="de-DE" dirty="0"/>
              <a:t> Media haben sich hervorragend entwickelt.</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Bösch – </a:t>
            </a:r>
            <a:r>
              <a:rPr lang="de-DE" b="1" dirty="0"/>
              <a:t>Frischer Webauftritt für den Komplettanbieter</a:t>
            </a:r>
            <a:endParaRPr lang="de-DE" dirty="0">
              <a:ea typeface="Segoe UI Black"/>
              <a:cs typeface="Segoe UI Light"/>
            </a:endParaRP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a:t>Case Study</a:t>
            </a:r>
          </a:p>
        </p:txBody>
      </p:sp>
      <p:pic>
        <p:nvPicPr>
          <p:cNvPr id="4" name="Bildplatzhalter 3">
            <a:extLst>
              <a:ext uri="{FF2B5EF4-FFF2-40B4-BE49-F238E27FC236}">
                <a16:creationId xmlns:a16="http://schemas.microsoft.com/office/drawing/2014/main" id="{145B4528-FC0B-063F-02C7-5BA9C08C36C0}"/>
              </a:ext>
            </a:extLst>
          </p:cNvPr>
          <p:cNvPicPr>
            <a:picLocks noGrp="1" noChangeAspect="1"/>
          </p:cNvPicPr>
          <p:nvPr>
            <p:ph type="pic" sz="quarter" idx="46"/>
          </p:nvPr>
        </p:nvPicPr>
        <p:blipFill rotWithShape="1">
          <a:blip r:embed="rId4">
            <a:extLst>
              <a:ext uri="{96DAC541-7B7A-43D3-8B79-37D633B846F1}">
                <asvg:svgBlip xmlns:asvg="http://schemas.microsoft.com/office/drawing/2016/SVG/main" r:embed="rId5"/>
              </a:ext>
            </a:extLst>
          </a:blip>
          <a:srcRect t="-620" b="-620"/>
          <a:stretch/>
        </p:blipFill>
        <p:spPr/>
      </p:pic>
    </p:spTree>
    <p:extLst>
      <p:ext uri="{BB962C8B-B14F-4D97-AF65-F5344CB8AC3E}">
        <p14:creationId xmlns:p14="http://schemas.microsoft.com/office/powerpoint/2010/main" val="3471591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31">
            <a:extLst>
              <a:ext uri="{FF2B5EF4-FFF2-40B4-BE49-F238E27FC236}">
                <a16:creationId xmlns:a16="http://schemas.microsoft.com/office/drawing/2014/main" id="{F2059C93-7A80-C633-4CB6-7C649FBA17D2}"/>
              </a:ext>
            </a:extLst>
          </p:cNvPr>
          <p:cNvPicPr>
            <a:picLocks noGrp="1" noChangeAspect="1"/>
          </p:cNvPicPr>
          <p:nvPr>
            <p:ph type="pic" sz="quarter" idx="10"/>
          </p:nvPr>
        </p:nvPicPr>
        <p:blipFill rotWithShape="1">
          <a:blip r:embed="rId3"/>
          <a:srcRect l="21762" r="39753" b="13330"/>
          <a:stretch/>
        </p:blipFill>
        <p:spPr>
          <a:xfrm>
            <a:off x="0" y="0"/>
            <a:ext cx="3960000" cy="6858000"/>
          </a:xfrm>
        </p:spPr>
      </p:pic>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6" r="56"/>
          <a:stretch>
            <a:fillRect/>
          </a:stretch>
        </p:blipFill>
        <p:spPr>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vert="horz" lIns="288000" tIns="720000" rIns="108000" bIns="0" rtlCol="0" anchor="t">
            <a:noAutofit/>
          </a:bodyPr>
          <a:lstStyle/>
          <a:p>
            <a:pPr algn="l"/>
            <a:r>
              <a:rPr lang="de-DE" dirty="0" err="1"/>
              <a:t>Social</a:t>
            </a:r>
            <a:r>
              <a:rPr lang="de-DE" dirty="0"/>
              <a:t> Media: Bei der Engagement-Rate und den Page </a:t>
            </a:r>
            <a:r>
              <a:rPr lang="de-DE" dirty="0" err="1"/>
              <a:t>Impressions</a:t>
            </a:r>
            <a:r>
              <a:rPr lang="de-DE" dirty="0"/>
              <a:t> erziele </a:t>
            </a:r>
            <a:r>
              <a:rPr lang="de-DE" dirty="0" err="1"/>
              <a:t>bösch</a:t>
            </a:r>
            <a:r>
              <a:rPr lang="de-DE" dirty="0"/>
              <a:t> Steigerungen um bis zu 3.600 Prozent. Das Ranking der Website verbesserte sich deutlich.</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a:t>Kundennutzen</a:t>
            </a:r>
          </a:p>
        </p:txBody>
      </p:sp>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6">
            <a:extLst>
              <a:ext uri="{96DAC541-7B7A-43D3-8B79-37D633B846F1}">
                <asvg:svgBlip xmlns:asvg="http://schemas.microsoft.com/office/drawing/2016/SVG/main" r:embed="rId7"/>
              </a:ext>
            </a:extLst>
          </a:blip>
          <a:stretch>
            <a:fillRect/>
          </a:stretch>
        </p:blipFill>
        <p:spPr/>
      </p:pic>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vert="horz" lIns="288000" tIns="720000" rIns="72000" bIns="0" rtlCol="0" anchor="t">
            <a:noAutofit/>
          </a:bodyPr>
          <a:lstStyle/>
          <a:p>
            <a:r>
              <a:rPr lang="de-DE">
                <a:solidFill>
                  <a:schemeClr val="tx1"/>
                </a:solidFill>
                <a:cs typeface="Arial"/>
              </a:rPr>
              <a:t>Der </a:t>
            </a:r>
            <a:r>
              <a:rPr lang="de-DE" sz="1200">
                <a:solidFill>
                  <a:schemeClr val="tx1"/>
                </a:solidFill>
                <a:cs typeface="Arial"/>
              </a:rPr>
              <a:t>Strategie </a:t>
            </a:r>
            <a:r>
              <a:rPr lang="de-DE" sz="1200" dirty="0">
                <a:solidFill>
                  <a:schemeClr val="tx1"/>
                </a:solidFill>
                <a:cs typeface="Arial"/>
              </a:rPr>
              <a:t>zur digitalen Transformation von </a:t>
            </a:r>
            <a:r>
              <a:rPr lang="de-DE" sz="1200" dirty="0" err="1">
                <a:solidFill>
                  <a:schemeClr val="tx1"/>
                </a:solidFill>
                <a:cs typeface="Arial"/>
              </a:rPr>
              <a:t>bösch</a:t>
            </a:r>
            <a:r>
              <a:rPr lang="de-DE" sz="1200" dirty="0">
                <a:solidFill>
                  <a:schemeClr val="tx1"/>
                </a:solidFill>
                <a:cs typeface="Arial"/>
              </a:rPr>
              <a:t> schloss sich eine Erneuerung der Online-Präsenz im Responsive-Design an. Die Navigation orientiert sich an der B2C-Kundschaft. Design Creatives hoben </a:t>
            </a:r>
            <a:r>
              <a:rPr lang="de-DE" sz="1200" dirty="0" err="1">
                <a:solidFill>
                  <a:schemeClr val="tx1"/>
                </a:solidFill>
                <a:cs typeface="Arial"/>
              </a:rPr>
              <a:t>Social</a:t>
            </a:r>
            <a:r>
              <a:rPr lang="de-DE" sz="1200" dirty="0">
                <a:solidFill>
                  <a:schemeClr val="tx1"/>
                </a:solidFill>
                <a:cs typeface="Arial"/>
              </a:rPr>
              <a:t>-Media auf ein neues Level.</a:t>
            </a:r>
            <a:endParaRPr lang="de-DE" sz="1400" dirty="0">
              <a:cs typeface="Aria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a:t>Beratungsansatz &amp; Technologie</a:t>
            </a:r>
          </a:p>
        </p:txBody>
      </p:sp>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p:pic>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vert="horz" lIns="288000" tIns="720000" rIns="108000" bIns="0" rtlCol="0" anchor="t">
            <a:noAutofit/>
          </a:bodyPr>
          <a:lstStyle/>
          <a:p>
            <a:pPr algn="l"/>
            <a:r>
              <a:rPr lang="de-DE" sz="1200" dirty="0">
                <a:solidFill>
                  <a:schemeClr val="tx1"/>
                </a:solidFill>
                <a:cs typeface="Arial"/>
              </a:rPr>
              <a:t>Der Webauftritt von </a:t>
            </a:r>
            <a:r>
              <a:rPr lang="de-DE" sz="1200" dirty="0" err="1">
                <a:solidFill>
                  <a:schemeClr val="tx1"/>
                </a:solidFill>
                <a:cs typeface="Arial"/>
              </a:rPr>
              <a:t>bösch</a:t>
            </a:r>
            <a:r>
              <a:rPr lang="de-DE" sz="1200" dirty="0">
                <a:solidFill>
                  <a:schemeClr val="tx1"/>
                </a:solidFill>
                <a:cs typeface="Arial"/>
              </a:rPr>
              <a:t> entsprach nicht mehr den aktuellen Anforderungen. Das acht Jahre alte Design schrie nach einem Fresh-</a:t>
            </a:r>
            <a:r>
              <a:rPr lang="de-DE" sz="1200" dirty="0" err="1">
                <a:solidFill>
                  <a:schemeClr val="tx1"/>
                </a:solidFill>
                <a:cs typeface="Arial"/>
              </a:rPr>
              <a:t>up</a:t>
            </a:r>
            <a:r>
              <a:rPr lang="de-DE" sz="1200" dirty="0">
                <a:solidFill>
                  <a:schemeClr val="tx1"/>
                </a:solidFill>
                <a:cs typeface="Arial"/>
              </a:rPr>
              <a:t>. Der Konfigurator zum Finden von Heizungssystemen war zu umständlich.</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a:t>Herausforderung</a:t>
            </a:r>
          </a:p>
        </p:txBody>
      </p:sp>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10">
            <a:extLst>
              <a:ext uri="{96DAC541-7B7A-43D3-8B79-37D633B846F1}">
                <asvg:svgBlip xmlns:asvg="http://schemas.microsoft.com/office/drawing/2016/SVG/main" r:embed="rId11"/>
              </a:ext>
            </a:extLst>
          </a:blip>
          <a:stretch>
            <a:fillRect/>
          </a:stretch>
        </p:blipFill>
        <p:spPr/>
      </p:pic>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a:xfrm>
            <a:off x="4477136" y="622301"/>
            <a:ext cx="7175997" cy="648000"/>
          </a:xfrm>
        </p:spPr>
        <p:txBody>
          <a:bodyPr/>
          <a:lstStyle/>
          <a:p>
            <a:r>
              <a:rPr lang="de-DE" dirty="0"/>
              <a:t>Bösch – </a:t>
            </a:r>
            <a:r>
              <a:rPr lang="de-DE" b="1" dirty="0"/>
              <a:t>Frischer Webauftritt für </a:t>
            </a:r>
            <a:br>
              <a:rPr lang="de-DE" b="1" dirty="0"/>
            </a:br>
            <a:r>
              <a:rPr lang="de-DE" b="1" dirty="0"/>
              <a:t>den Komplettanbieter</a:t>
            </a:r>
            <a:endParaRPr lang="de-DE" dirty="0">
              <a:ea typeface="Segoe UI Black"/>
              <a:cs typeface="Segoe UI Light"/>
            </a:endParaRP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t>Haustechnik</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sp>
        <p:nvSpPr>
          <p:cNvPr id="30" name="Rectangle 10">
            <a:extLst>
              <a:ext uri="{FF2B5EF4-FFF2-40B4-BE49-F238E27FC236}">
                <a16:creationId xmlns:a16="http://schemas.microsoft.com/office/drawing/2014/main" id="{A2506A09-5F6F-F4A2-8F97-459EC55240D7}"/>
              </a:ext>
            </a:extLst>
          </p:cNvPr>
          <p:cNvSpPr/>
          <p:nvPr/>
        </p:nvSpPr>
        <p:spPr>
          <a:xfrm>
            <a:off x="8233136" y="4179165"/>
            <a:ext cx="34080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1" name="TextBox 11">
            <a:extLst>
              <a:ext uri="{FF2B5EF4-FFF2-40B4-BE49-F238E27FC236}">
                <a16:creationId xmlns:a16="http://schemas.microsoft.com/office/drawing/2014/main" id="{F1E4EE02-069E-6BB1-85EA-803D5EB584EA}"/>
              </a:ext>
            </a:extLst>
          </p:cNvPr>
          <p:cNvSpPr txBox="1"/>
          <p:nvPr/>
        </p:nvSpPr>
        <p:spPr>
          <a:xfrm>
            <a:off x="8369703" y="4315910"/>
            <a:ext cx="1522377" cy="257369"/>
          </a:xfrm>
          <a:prstGeom prst="rect">
            <a:avLst/>
          </a:prstGeom>
          <a:noFill/>
        </p:spPr>
        <p:txBody>
          <a:bodyPr wrap="none" lIns="0" tIns="36000" rIns="216000" bIns="36000" rtlCol="0" anchor="ctr">
            <a:spAutoFit/>
          </a:bodyPr>
          <a:lstStyle/>
          <a:p>
            <a:r>
              <a:rPr lang="en-US" sz="1200" dirty="0">
                <a:solidFill>
                  <a:srgbClr val="FFFFFF"/>
                </a:solidFill>
                <a:cs typeface="Arial"/>
              </a:rPr>
              <a:t>Social Media Traffic</a:t>
            </a:r>
          </a:p>
        </p:txBody>
      </p:sp>
      <p:sp>
        <p:nvSpPr>
          <p:cNvPr id="32" name="Rectangle 12">
            <a:extLst>
              <a:ext uri="{FF2B5EF4-FFF2-40B4-BE49-F238E27FC236}">
                <a16:creationId xmlns:a16="http://schemas.microsoft.com/office/drawing/2014/main" id="{56C1806F-22B1-B330-C083-C344DB766C99}"/>
              </a:ext>
            </a:extLst>
          </p:cNvPr>
          <p:cNvSpPr/>
          <p:nvPr/>
        </p:nvSpPr>
        <p:spPr>
          <a:xfrm>
            <a:off x="8233138" y="5663803"/>
            <a:ext cx="305925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spcAft>
                <a:spcPts val="900"/>
              </a:spcAft>
            </a:pPr>
            <a:r>
              <a:rPr lang="en-GB" sz="1200" dirty="0">
                <a:solidFill>
                  <a:srgbClr val="FFFFFF"/>
                </a:solidFill>
                <a:cs typeface="Arial"/>
              </a:rPr>
              <a:t>Website Ranking</a:t>
            </a:r>
          </a:p>
        </p:txBody>
      </p:sp>
      <p:sp>
        <p:nvSpPr>
          <p:cNvPr id="34" name="Rectangle 14">
            <a:extLst>
              <a:ext uri="{FF2B5EF4-FFF2-40B4-BE49-F238E27FC236}">
                <a16:creationId xmlns:a16="http://schemas.microsoft.com/office/drawing/2014/main" id="{5D5FAB20-535E-4439-26A6-87AF0DF63F78}"/>
              </a:ext>
            </a:extLst>
          </p:cNvPr>
          <p:cNvSpPr/>
          <p:nvPr/>
        </p:nvSpPr>
        <p:spPr>
          <a:xfrm>
            <a:off x="8233136" y="4925332"/>
            <a:ext cx="2952728"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5" name="TextBox 15">
            <a:extLst>
              <a:ext uri="{FF2B5EF4-FFF2-40B4-BE49-F238E27FC236}">
                <a16:creationId xmlns:a16="http://schemas.microsoft.com/office/drawing/2014/main" id="{6F5ABDFB-F899-52B4-48CB-BB0C115E5CE4}"/>
              </a:ext>
            </a:extLst>
          </p:cNvPr>
          <p:cNvSpPr txBox="1"/>
          <p:nvPr/>
        </p:nvSpPr>
        <p:spPr>
          <a:xfrm>
            <a:off x="8369703" y="5049478"/>
            <a:ext cx="1206521" cy="257369"/>
          </a:xfrm>
          <a:prstGeom prst="rect">
            <a:avLst/>
          </a:prstGeom>
          <a:noFill/>
        </p:spPr>
        <p:txBody>
          <a:bodyPr wrap="none" lIns="0" tIns="36000" rIns="216000" bIns="36000" rtlCol="0" anchor="ctr">
            <a:spAutoFit/>
          </a:bodyPr>
          <a:lstStyle/>
          <a:p>
            <a:pPr>
              <a:spcAft>
                <a:spcPts val="900"/>
              </a:spcAft>
            </a:pPr>
            <a:r>
              <a:rPr lang="en-GB" sz="1200" dirty="0">
                <a:solidFill>
                  <a:srgbClr val="FFFFFF"/>
                </a:solidFill>
                <a:cs typeface="Arial"/>
              </a:rPr>
              <a:t>Website Traffic</a:t>
            </a:r>
          </a:p>
        </p:txBody>
      </p:sp>
      <p:pic>
        <p:nvPicPr>
          <p:cNvPr id="4" name="Bildplatzhalter 3">
            <a:extLst>
              <a:ext uri="{FF2B5EF4-FFF2-40B4-BE49-F238E27FC236}">
                <a16:creationId xmlns:a16="http://schemas.microsoft.com/office/drawing/2014/main" id="{565BA416-3C75-EE3D-41C5-D1F1E0F7E411}"/>
              </a:ext>
            </a:extLst>
          </p:cNvPr>
          <p:cNvPicPr>
            <a:picLocks noGrp="1" noChangeAspect="1"/>
          </p:cNvPicPr>
          <p:nvPr>
            <p:ph type="pic" sz="quarter" idx="46"/>
          </p:nvPr>
        </p:nvPicPr>
        <p:blipFill rotWithShape="1">
          <a:blip r:embed="rId12">
            <a:extLst>
              <a:ext uri="{96DAC541-7B7A-43D3-8B79-37D633B846F1}">
                <asvg:svgBlip xmlns:asvg="http://schemas.microsoft.com/office/drawing/2016/SVG/main" r:embed="rId13"/>
              </a:ext>
            </a:extLst>
          </a:blip>
          <a:srcRect t="-620" b="-620"/>
          <a:stretch/>
        </p:blipFill>
        <p:spPr/>
      </p:pic>
    </p:spTree>
    <p:extLst>
      <p:ext uri="{BB962C8B-B14F-4D97-AF65-F5344CB8AC3E}">
        <p14:creationId xmlns:p14="http://schemas.microsoft.com/office/powerpoint/2010/main" val="11978777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a:extLst>
              <a:ext uri="{FF2B5EF4-FFF2-40B4-BE49-F238E27FC236}">
                <a16:creationId xmlns:a16="http://schemas.microsoft.com/office/drawing/2014/main" id="{1F9AACE7-6E42-AB25-4D95-7ED394A61D60}"/>
              </a:ext>
            </a:extLst>
          </p:cNvPr>
          <p:cNvPicPr>
            <a:picLocks noGrp="1"/>
          </p:cNvPicPr>
          <p:nvPr>
            <p:ph type="pic" sz="quarter" idx="10"/>
          </p:nvPr>
        </p:nvPicPr>
        <p:blipFill>
          <a:blip r:embed="rId3"/>
          <a:srcRect l="8213" r="8213"/>
          <a:stretch/>
        </p:blipFill>
        <p:spPr>
          <a:xfrm>
            <a:off x="5580063" y="0"/>
            <a:ext cx="3311525" cy="6858000"/>
          </a:xfrm>
          <a:prstGeom prst="rect">
            <a:avLst/>
          </a:prstGeo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bei Krombacher-Kund*innen jetzt auch digital Bier trinken.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Die Digitalisierung der Kundeninteraktion ist für Traditionsunternehmen mit klassischen Vertriebs-wegen eine besondere Herausforderung.</a:t>
            </a:r>
          </a:p>
          <a:p>
            <a:pPr lvl="1"/>
            <a:r>
              <a:rPr lang="de-DE" dirty="0"/>
              <a:t>Die Lösung: Etablierung einer digitalen Kundenbeziehung durch drei Initiativen:</a:t>
            </a:r>
          </a:p>
          <a:p>
            <a:pPr lvl="2"/>
            <a:r>
              <a:rPr lang="de-DE" dirty="0"/>
              <a:t>Aufsetzen von Data Driven Marketing durch Einführung einer Customer Data &amp; Experience Platform (CDXP von Bloomreach)</a:t>
            </a:r>
          </a:p>
          <a:p>
            <a:pPr lvl="2"/>
            <a:r>
              <a:rPr lang="de-DE" dirty="0"/>
              <a:t>Integration der Customer-Service-Kontakte  mittels Salesforce CRM</a:t>
            </a:r>
          </a:p>
          <a:p>
            <a:pPr lvl="2"/>
            <a:r>
              <a:rPr lang="de-DE" dirty="0"/>
              <a:t>Generierung von Mehrwerten für Kund*innen durch ein Loyalty- &amp; Feedback-Programm</a:t>
            </a:r>
          </a:p>
          <a:p>
            <a:pPr lvl="1"/>
            <a:endParaRPr lang="de-DE" dirty="0"/>
          </a:p>
          <a:p>
            <a:pPr lvl="4"/>
            <a:r>
              <a:rPr lang="de-DE" dirty="0"/>
              <a:t>So schmeckt Bier jetzt auch digital!</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Krombacher Brauerei Bernhard Schadeberg GmbH &amp; Co. KG</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FMCG – Lebensmitttel</a:t>
            </a:r>
          </a:p>
          <a:p>
            <a:endParaRPr lang="de-DE" dirty="0">
              <a:solidFill>
                <a:schemeClr val="tx1"/>
              </a:solidFill>
            </a:endParaRP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1">
            <a:extLst>
              <a:ext uri="{FF2B5EF4-FFF2-40B4-BE49-F238E27FC236}">
                <a16:creationId xmlns:a16="http://schemas.microsoft.com/office/drawing/2014/main" id="{993441B3-4974-9C1E-DB95-D09F280A6001}"/>
              </a:ext>
            </a:extLst>
          </p:cNvPr>
          <p:cNvPicPr>
            <a:picLocks noGrp="1" noChangeAspect="1"/>
          </p:cNvPicPr>
          <p:nvPr>
            <p:ph type="pic" sz="quarter" idx="46"/>
          </p:nvPr>
        </p:nvPicPr>
        <p:blipFill>
          <a:blip r:embed="rId4"/>
          <a:srcRect t="22917" b="22917"/>
          <a:stretch/>
        </p:blipFill>
        <p:spPr>
          <a:xfrm>
            <a:off x="6105525" y="603250"/>
            <a:ext cx="1728788" cy="576263"/>
          </a:xfrm>
        </p:spPr>
      </p:pic>
    </p:spTree>
    <p:extLst>
      <p:ext uri="{BB962C8B-B14F-4D97-AF65-F5344CB8AC3E}">
        <p14:creationId xmlns:p14="http://schemas.microsoft.com/office/powerpoint/2010/main" val="1758783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6">
            <a:extLst>
              <a:ext uri="{FF2B5EF4-FFF2-40B4-BE49-F238E27FC236}">
                <a16:creationId xmlns:a16="http://schemas.microsoft.com/office/drawing/2014/main" id="{AC0983BF-3F9C-5F46-EB40-53CCCF53082F}"/>
              </a:ext>
            </a:extLst>
          </p:cNvPr>
          <p:cNvPicPr>
            <a:picLocks noGrp="1"/>
          </p:cNvPicPr>
          <p:nvPr>
            <p:ph type="pic" sz="quarter" idx="10"/>
          </p:nvPr>
        </p:nvPicPr>
        <p:blipFill>
          <a:blip r:embed="rId3"/>
          <a:srcRect l="40" r="40"/>
          <a:stretch/>
        </p:blipFill>
        <p:spPr>
          <a:xfrm>
            <a:off x="0" y="0"/>
            <a:ext cx="3959225" cy="6858000"/>
          </a:xfrm>
          <a:prstGeom prst="rect">
            <a:avLst/>
          </a:prstGeo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tIns="540000" rIns="0"/>
          <a:lstStyle/>
          <a:p>
            <a:r>
              <a:rPr lang="de-DE" sz="1200" dirty="0">
                <a:solidFill>
                  <a:sysClr val="windowText" lastClr="000000"/>
                </a:solidFill>
              </a:rPr>
              <a:t>Die Digitalisierungsstrategie führte zu direk-ten Kund*innenbeziehungen über alle Lebenszyklusphasen hinweg. Eine höhere Unabhängigkeit von Handel und Distribution, höhere Online-Umsätze sowie Effizienzen im Einsatz von Media-Budgets sind das Ergebnis.</a:t>
            </a: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a:xfrm>
            <a:off x="5470730" y="4180862"/>
            <a:ext cx="2340000" cy="540000"/>
          </a:xfrm>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tIns="540000"/>
          <a:lstStyle/>
          <a:p>
            <a:r>
              <a:rPr lang="de-DE" sz="1200" dirty="0">
                <a:solidFill>
                  <a:schemeClr val="tx1"/>
                </a:solidFill>
              </a:rPr>
              <a:t>Mit der Implementierung der Bloomreach Customer Data &amp; Experience Platform und der leistungsstarken Verknüpfung mit der Salesforce Service Cloud durch elastic.io wurde das technologische Fundament für eine moderne Markenbeziehung gelegt.</a:t>
            </a:r>
            <a:endParaRPr lang="de-DE" sz="1400" dirty="0">
              <a:solidFill>
                <a:schemeClr val="tx1"/>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a:xfrm>
            <a:off x="9179337" y="1926595"/>
            <a:ext cx="2340000" cy="540000"/>
          </a:xfrm>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tIns="540000"/>
          <a:lstStyle/>
          <a:p>
            <a:r>
              <a:rPr lang="de-DE" sz="1200" dirty="0">
                <a:solidFill>
                  <a:schemeClr val="tx1"/>
                </a:solidFill>
              </a:rPr>
              <a:t>Krombachers „klassische“ Vertriebswege stellten eine besondere Herausforderung dar, denn die bestehenden Distributions-ketten trennen die Brauerei von ihren Konsument*innen durch teils mehrstufige Handelswege.</a:t>
            </a: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a:xfrm>
            <a:off x="5470730" y="1943461"/>
            <a:ext cx="2340000" cy="540000"/>
          </a:xfrm>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Krombacher Brauerei Bernhard Schadeberg GmbH &amp; Co. KG</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FMCG – Lebensmittel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1943586"/>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1926720"/>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180475"/>
            <a:ext cx="539750" cy="539750"/>
          </a:xfrm>
        </p:spPr>
      </p:pic>
      <p:sp>
        <p:nvSpPr>
          <p:cNvPr id="5" name="Rectangle 10">
            <a:extLst>
              <a:ext uri="{FF2B5EF4-FFF2-40B4-BE49-F238E27FC236}">
                <a16:creationId xmlns:a16="http://schemas.microsoft.com/office/drawing/2014/main" id="{173BB4E8-3941-D17B-2554-B6356BF27FC1}"/>
              </a:ext>
            </a:extLst>
          </p:cNvPr>
          <p:cNvSpPr/>
          <p:nvPr/>
        </p:nvSpPr>
        <p:spPr>
          <a:xfrm>
            <a:off x="8233135" y="4179165"/>
            <a:ext cx="2573410"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9" name="TextBox 11">
            <a:extLst>
              <a:ext uri="{FF2B5EF4-FFF2-40B4-BE49-F238E27FC236}">
                <a16:creationId xmlns:a16="http://schemas.microsoft.com/office/drawing/2014/main" id="{72557F2B-6D82-3037-6957-7E5698260312}"/>
              </a:ext>
            </a:extLst>
          </p:cNvPr>
          <p:cNvSpPr txBox="1"/>
          <p:nvPr/>
        </p:nvSpPr>
        <p:spPr>
          <a:xfrm>
            <a:off x="8369703" y="4315910"/>
            <a:ext cx="2436842" cy="257369"/>
          </a:xfrm>
          <a:prstGeom prst="rect">
            <a:avLst/>
          </a:prstGeom>
          <a:noFill/>
        </p:spPr>
        <p:txBody>
          <a:bodyPr wrap="square" lIns="0" tIns="36000" rIns="216000" bIns="36000" rtlCol="0" anchor="ctr">
            <a:spAutoFit/>
          </a:bodyPr>
          <a:lstStyle/>
          <a:p>
            <a:r>
              <a:rPr lang="en-US" sz="1200" err="1">
                <a:solidFill>
                  <a:srgbClr val="FFFFFF"/>
                </a:solidFill>
              </a:rPr>
              <a:t>Umsatzplus</a:t>
            </a:r>
            <a:r>
              <a:rPr lang="en-US" sz="1200">
                <a:solidFill>
                  <a:srgbClr val="FFFFFF"/>
                </a:solidFill>
              </a:rPr>
              <a:t> </a:t>
            </a:r>
            <a:r>
              <a:rPr lang="en-US" sz="1200" err="1">
                <a:solidFill>
                  <a:srgbClr val="FFFFFF"/>
                </a:solidFill>
              </a:rPr>
              <a:t>im</a:t>
            </a:r>
            <a:r>
              <a:rPr lang="en-US" sz="1200">
                <a:solidFill>
                  <a:srgbClr val="FFFFFF"/>
                </a:solidFill>
              </a:rPr>
              <a:t> </a:t>
            </a:r>
            <a:r>
              <a:rPr lang="en-US" sz="1200" err="1">
                <a:solidFill>
                  <a:srgbClr val="FFFFFF"/>
                </a:solidFill>
              </a:rPr>
              <a:t>Onlineshop</a:t>
            </a:r>
            <a:endParaRPr lang="en-US" sz="1200">
              <a:solidFill>
                <a:srgbClr val="FFFFFF"/>
              </a:solidFill>
            </a:endParaRPr>
          </a:p>
        </p:txBody>
      </p:sp>
      <p:sp>
        <p:nvSpPr>
          <p:cNvPr id="17" name="Rectangle 12">
            <a:extLst>
              <a:ext uri="{FF2B5EF4-FFF2-40B4-BE49-F238E27FC236}">
                <a16:creationId xmlns:a16="http://schemas.microsoft.com/office/drawing/2014/main" id="{E9D5E8C8-61EA-74AD-ACAF-D768663D3991}"/>
              </a:ext>
            </a:extLst>
          </p:cNvPr>
          <p:cNvSpPr/>
          <p:nvPr/>
        </p:nvSpPr>
        <p:spPr>
          <a:xfrm>
            <a:off x="8233138" y="5663803"/>
            <a:ext cx="2357406"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3" name="TextBox 13">
            <a:extLst>
              <a:ext uri="{FF2B5EF4-FFF2-40B4-BE49-F238E27FC236}">
                <a16:creationId xmlns:a16="http://schemas.microsoft.com/office/drawing/2014/main" id="{F9116533-43A9-44A5-7F67-B94AE9FCB0D8}"/>
              </a:ext>
            </a:extLst>
          </p:cNvPr>
          <p:cNvSpPr txBox="1"/>
          <p:nvPr/>
        </p:nvSpPr>
        <p:spPr>
          <a:xfrm>
            <a:off x="8364439" y="5689890"/>
            <a:ext cx="2191966" cy="442035"/>
          </a:xfrm>
          <a:prstGeom prst="rect">
            <a:avLst/>
          </a:prstGeom>
          <a:noFill/>
        </p:spPr>
        <p:txBody>
          <a:bodyPr wrap="square" lIns="0" tIns="36000" rIns="216000" bIns="36000" rtlCol="0" anchor="ctr">
            <a:spAutoFit/>
          </a:bodyPr>
          <a:lstStyle/>
          <a:p>
            <a:pPr>
              <a:spcAft>
                <a:spcPts val="900"/>
              </a:spcAft>
            </a:pPr>
            <a:r>
              <a:rPr lang="en-GB" sz="1200">
                <a:solidFill>
                  <a:srgbClr val="FFFFFF"/>
                </a:solidFill>
              </a:rPr>
              <a:t>"</a:t>
            </a:r>
            <a:r>
              <a:rPr lang="en-GB" sz="1200" err="1">
                <a:solidFill>
                  <a:srgbClr val="FFFFFF"/>
                </a:solidFill>
              </a:rPr>
              <a:t>Krombacher</a:t>
            </a:r>
            <a:r>
              <a:rPr lang="en-GB" sz="1200">
                <a:solidFill>
                  <a:srgbClr val="FFFFFF"/>
                </a:solidFill>
              </a:rPr>
              <a:t> Freunde-</a:t>
            </a:r>
            <a:r>
              <a:rPr lang="en-GB" sz="1200" err="1">
                <a:solidFill>
                  <a:srgbClr val="FFFFFF"/>
                </a:solidFill>
              </a:rPr>
              <a:t>Programm</a:t>
            </a:r>
            <a:r>
              <a:rPr lang="en-GB" sz="1200">
                <a:solidFill>
                  <a:srgbClr val="FFFFFF"/>
                </a:solidFill>
              </a:rPr>
              <a:t>"-</a:t>
            </a:r>
            <a:r>
              <a:rPr lang="en-GB" sz="1200" err="1">
                <a:solidFill>
                  <a:srgbClr val="FFFFFF"/>
                </a:solidFill>
              </a:rPr>
              <a:t>Neukunden</a:t>
            </a:r>
            <a:endParaRPr lang="en-GB" sz="1200">
              <a:solidFill>
                <a:srgbClr val="FFFFFF"/>
              </a:solidFill>
            </a:endParaRPr>
          </a:p>
        </p:txBody>
      </p:sp>
      <p:sp>
        <p:nvSpPr>
          <p:cNvPr id="24" name="Rectangle 14">
            <a:extLst>
              <a:ext uri="{FF2B5EF4-FFF2-40B4-BE49-F238E27FC236}">
                <a16:creationId xmlns:a16="http://schemas.microsoft.com/office/drawing/2014/main" id="{872386A8-8FD7-A6C6-1383-5002D5EFE570}"/>
              </a:ext>
            </a:extLst>
          </p:cNvPr>
          <p:cNvSpPr/>
          <p:nvPr/>
        </p:nvSpPr>
        <p:spPr>
          <a:xfrm>
            <a:off x="8233136" y="4925332"/>
            <a:ext cx="3286201"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25" name="TextBox 15">
            <a:extLst>
              <a:ext uri="{FF2B5EF4-FFF2-40B4-BE49-F238E27FC236}">
                <a16:creationId xmlns:a16="http://schemas.microsoft.com/office/drawing/2014/main" id="{80027878-86C4-5A70-6B6E-0C155EDBB8D9}"/>
              </a:ext>
            </a:extLst>
          </p:cNvPr>
          <p:cNvSpPr txBox="1"/>
          <p:nvPr/>
        </p:nvSpPr>
        <p:spPr>
          <a:xfrm>
            <a:off x="8369703" y="5049478"/>
            <a:ext cx="1956149" cy="257369"/>
          </a:xfrm>
          <a:prstGeom prst="rect">
            <a:avLst/>
          </a:prstGeom>
          <a:noFill/>
        </p:spPr>
        <p:txBody>
          <a:bodyPr wrap="none" lIns="0" tIns="36000" rIns="216000" bIns="36000" rtlCol="0" anchor="ctr">
            <a:spAutoFit/>
          </a:bodyPr>
          <a:lstStyle/>
          <a:p>
            <a:pPr>
              <a:spcAft>
                <a:spcPts val="900"/>
              </a:spcAft>
            </a:pPr>
            <a:r>
              <a:rPr lang="en-GB" sz="1200">
                <a:solidFill>
                  <a:srgbClr val="FFFFFF"/>
                </a:solidFill>
              </a:rPr>
              <a:t>Newsletter-Abonnements</a:t>
            </a:r>
            <a:endParaRPr lang="en-US" sz="1200">
              <a:solidFill>
                <a:srgbClr val="FFFFFF"/>
              </a:solidFill>
            </a:endParaRPr>
          </a:p>
        </p:txBody>
      </p:sp>
      <p:pic>
        <p:nvPicPr>
          <p:cNvPr id="31" name="Bildplatzhalter 11">
            <a:extLst>
              <a:ext uri="{FF2B5EF4-FFF2-40B4-BE49-F238E27FC236}">
                <a16:creationId xmlns:a16="http://schemas.microsoft.com/office/drawing/2014/main" id="{032001E5-49FF-60D3-978C-092A5AC993E8}"/>
              </a:ext>
            </a:extLst>
          </p:cNvPr>
          <p:cNvPicPr>
            <a:picLocks noGrp="1" noChangeAspect="1"/>
          </p:cNvPicPr>
          <p:nvPr>
            <p:ph type="pic" sz="quarter" idx="46"/>
          </p:nvPr>
        </p:nvPicPr>
        <p:blipFill>
          <a:blip r:embed="rId12"/>
          <a:srcRect t="22917" b="22917"/>
          <a:stretch/>
        </p:blipFill>
        <p:spPr>
          <a:xfrm>
            <a:off x="765175" y="603250"/>
            <a:ext cx="1728788" cy="576263"/>
          </a:xfrm>
        </p:spPr>
      </p:pic>
    </p:spTree>
    <p:extLst>
      <p:ext uri="{BB962C8B-B14F-4D97-AF65-F5344CB8AC3E}">
        <p14:creationId xmlns:p14="http://schemas.microsoft.com/office/powerpoint/2010/main" val="6141387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Bildplatzhalter 10" descr="Leere Büroeinrichtung mit einem Konferenztisch">
            <a:extLst>
              <a:ext uri="{FF2B5EF4-FFF2-40B4-BE49-F238E27FC236}">
                <a16:creationId xmlns:a16="http://schemas.microsoft.com/office/drawing/2014/main" id="{F0B2557E-F328-E147-8DAD-4BB2ADED7AFF}"/>
              </a:ext>
            </a:extLst>
          </p:cNvPr>
          <p:cNvPicPr>
            <a:picLocks noGrp="1" noChangeAspect="1"/>
          </p:cNvPicPr>
          <p:nvPr>
            <p:ph type="pic" sz="quarter" idx="10"/>
          </p:nvPr>
        </p:nvPicPr>
        <p:blipFill rotWithShape="1">
          <a:blip r:embed="rId3"/>
          <a:srcRect l="72135" r="717"/>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elegante Büromöbel dynamisch ins Office kommen.</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DELTA-V ist ein deutscher B2B-Händler für elegante, selbstdesignte Büromöbel</a:t>
            </a:r>
          </a:p>
          <a:p>
            <a:pPr lvl="1"/>
            <a:r>
              <a:rPr lang="de-DE" dirty="0"/>
              <a:t>Im E-Commerce setzt der Vertrieb konsequent auf One-Stop-Shopping</a:t>
            </a:r>
          </a:p>
          <a:p>
            <a:pPr lvl="1"/>
            <a:r>
              <a:rPr lang="de-DE" dirty="0"/>
              <a:t>Design und Funktionalität des Shops Oxid 6 wurden auf perfekte Performance getrimmt</a:t>
            </a:r>
          </a:p>
          <a:p>
            <a:pPr lvl="1"/>
            <a:r>
              <a:rPr lang="de-DE" dirty="0"/>
              <a:t>Parallele Einführung des ERP-Systems von Oxaion und des PIM-Systems von eggheads</a:t>
            </a:r>
          </a:p>
          <a:p>
            <a:pPr lvl="1"/>
            <a:r>
              <a:rPr lang="de-DE" dirty="0"/>
              <a:t>Die neue Suche “Fact-Finder Next Generation” hilft intelligent und dynamisch bei der Büromöbel-Auswahl</a:t>
            </a:r>
          </a:p>
          <a:p>
            <a:pPr lvl="1"/>
            <a:endParaRPr lang="de-DE" dirty="0"/>
          </a:p>
          <a:p>
            <a:pPr lvl="4"/>
            <a:r>
              <a:rPr lang="de-DE" dirty="0"/>
              <a:t>Unsere Vision: Die Zukunft gehört dem digitalen Direktvertrieb.</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DELTA-V GmbH</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solidFill>
                  <a:schemeClr val="tx1"/>
                </a:solidFill>
              </a:rPr>
              <a:t>GroßHandel</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2" name="Bildplatzhalter 5">
            <a:extLst>
              <a:ext uri="{FF2B5EF4-FFF2-40B4-BE49-F238E27FC236}">
                <a16:creationId xmlns:a16="http://schemas.microsoft.com/office/drawing/2014/main" id="{305B9CC6-413C-937F-83E7-201384CA6F30}"/>
              </a:ext>
            </a:extLst>
          </p:cNvPr>
          <p:cNvPicPr>
            <a:picLocks noGrp="1" noChangeAspect="1"/>
          </p:cNvPicPr>
          <p:nvPr>
            <p:ph type="pic" sz="quarter" idx="46"/>
          </p:nvPr>
        </p:nvPicPr>
        <p:blipFill>
          <a:blip r:embed="rId4"/>
          <a:srcRect t="22746" b="22746"/>
          <a:stretch/>
        </p:blipFill>
        <p:spPr>
          <a:xfrm>
            <a:off x="6105525" y="603250"/>
            <a:ext cx="1728788" cy="576263"/>
          </a:xfrm>
        </p:spPr>
      </p:pic>
    </p:spTree>
    <p:extLst>
      <p:ext uri="{BB962C8B-B14F-4D97-AF65-F5344CB8AC3E}">
        <p14:creationId xmlns:p14="http://schemas.microsoft.com/office/powerpoint/2010/main" val="41499457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10" descr="Leere Büroeinrichtung mit einem Konferenztisch">
            <a:extLst>
              <a:ext uri="{FF2B5EF4-FFF2-40B4-BE49-F238E27FC236}">
                <a16:creationId xmlns:a16="http://schemas.microsoft.com/office/drawing/2014/main" id="{7383B881-43BC-2760-A982-C2790B40924B}"/>
              </a:ext>
            </a:extLst>
          </p:cNvPr>
          <p:cNvPicPr>
            <a:picLocks noGrp="1" noChangeAspect="1"/>
          </p:cNvPicPr>
          <p:nvPr>
            <p:ph type="pic" sz="quarter" idx="10"/>
          </p:nvPr>
        </p:nvPicPr>
        <p:blipFill rotWithShape="1">
          <a:blip r:embed="rId3"/>
          <a:srcRect l="67486" r="56"/>
          <a:stretch/>
        </p:blipFill>
        <p:spPr>
          <a:xfrm>
            <a:off x="0" y="0"/>
            <a:ext cx="3959225" cy="6858000"/>
          </a:xfrm>
        </p:spPr>
      </p:pic>
      <p:sp>
        <p:nvSpPr>
          <p:cNvPr id="7" name="Textplatzhalter 6">
            <a:extLst>
              <a:ext uri="{FF2B5EF4-FFF2-40B4-BE49-F238E27FC236}">
                <a16:creationId xmlns:a16="http://schemas.microsoft.com/office/drawing/2014/main" id="{8632CE57-2321-BDA6-3BA4-8CFE026E3F69}"/>
              </a:ext>
            </a:extLst>
          </p:cNvPr>
          <p:cNvSpPr>
            <a:spLocks noGrp="1"/>
          </p:cNvSpPr>
          <p:nvPr>
            <p:ph type="body" sz="quarter" idx="50"/>
          </p:nvPr>
        </p:nvSpPr>
        <p:spPr/>
        <p:txBody>
          <a:bodyPr/>
          <a:lstStyle/>
          <a:p>
            <a:r>
              <a:rPr lang="de-DE" sz="1200" dirty="0">
                <a:solidFill>
                  <a:sysClr val="windowText" lastClr="000000"/>
                </a:solidFill>
              </a:rPr>
              <a:t>Signifikante, dynamische und flexible Performance-Optimierung des digitalen Vertriebs, professionelles Projektmanagement: Alles hat hervorragend funktioniert.</a:t>
            </a:r>
            <a:endParaRPr lang="de-DE" sz="1400" dirty="0">
              <a:solidFill>
                <a:sysClr val="windowText" lastClr="000000"/>
              </a:solidFill>
            </a:endParaRPr>
          </a:p>
        </p:txBody>
      </p:sp>
      <p:sp>
        <p:nvSpPr>
          <p:cNvPr id="8" name="Textplatzhalter 7">
            <a:extLst>
              <a:ext uri="{FF2B5EF4-FFF2-40B4-BE49-F238E27FC236}">
                <a16:creationId xmlns:a16="http://schemas.microsoft.com/office/drawing/2014/main" id="{4E086566-2871-4AEE-C902-9CE584177D92}"/>
              </a:ext>
            </a:extLst>
          </p:cNvPr>
          <p:cNvSpPr>
            <a:spLocks noGrp="1"/>
          </p:cNvSpPr>
          <p:nvPr>
            <p:ph type="body" idx="64"/>
          </p:nvPr>
        </p:nvSpPr>
        <p:spPr/>
        <p:txBody>
          <a:bodyPr/>
          <a:lstStyle/>
          <a:p>
            <a:r>
              <a:rPr lang="de-DE" dirty="0"/>
              <a:t>Kundennutzen</a:t>
            </a:r>
          </a:p>
        </p:txBody>
      </p:sp>
      <p:sp>
        <p:nvSpPr>
          <p:cNvPr id="10" name="Textplatzhalter 9">
            <a:extLst>
              <a:ext uri="{FF2B5EF4-FFF2-40B4-BE49-F238E27FC236}">
                <a16:creationId xmlns:a16="http://schemas.microsoft.com/office/drawing/2014/main" id="{39223A13-9F32-C4F3-09A2-646474000516}"/>
              </a:ext>
            </a:extLst>
          </p:cNvPr>
          <p:cNvSpPr>
            <a:spLocks noGrp="1"/>
          </p:cNvSpPr>
          <p:nvPr>
            <p:ph type="body" sz="quarter" idx="62"/>
          </p:nvPr>
        </p:nvSpPr>
        <p:spPr/>
        <p:txBody>
          <a:bodyPr/>
          <a:lstStyle/>
          <a:p>
            <a:endParaRPr lang="de-DE"/>
          </a:p>
        </p:txBody>
      </p:sp>
      <p:sp>
        <p:nvSpPr>
          <p:cNvPr id="11" name="Textplatzhalter 10">
            <a:extLst>
              <a:ext uri="{FF2B5EF4-FFF2-40B4-BE49-F238E27FC236}">
                <a16:creationId xmlns:a16="http://schemas.microsoft.com/office/drawing/2014/main" id="{7CE54CCC-85DC-E42D-AE8E-3B82715C4A35}"/>
              </a:ext>
            </a:extLst>
          </p:cNvPr>
          <p:cNvSpPr>
            <a:spLocks noGrp="1"/>
          </p:cNvSpPr>
          <p:nvPr>
            <p:ph type="body" sz="quarter" idx="47"/>
          </p:nvPr>
        </p:nvSpPr>
        <p:spPr/>
        <p:txBody>
          <a:bodyPr lIns="252000" rIns="0"/>
          <a:lstStyle/>
          <a:p>
            <a:r>
              <a:rPr lang="de-DE" sz="1200" dirty="0">
                <a:solidFill>
                  <a:sysClr val="windowText" lastClr="000000"/>
                </a:solidFill>
              </a:rPr>
              <a:t>Übernahme, Neuprogrammierung und Custo-mizing: Migration auf Shop-System Oxid 6, Einführung der ERP-Lösung Oxaion, neue Suchfunktion, eggheads PIM-System, Analyse- und  Angebotsoptimierung mit New Relic.</a:t>
            </a:r>
            <a:endParaRPr lang="de-DE" sz="1400" dirty="0">
              <a:solidFill>
                <a:sysClr val="windowText" lastClr="000000"/>
              </a:solidFill>
            </a:endParaRPr>
          </a:p>
        </p:txBody>
      </p:sp>
      <p:sp>
        <p:nvSpPr>
          <p:cNvPr id="12" name="Textplatzhalter 11">
            <a:extLst>
              <a:ext uri="{FF2B5EF4-FFF2-40B4-BE49-F238E27FC236}">
                <a16:creationId xmlns:a16="http://schemas.microsoft.com/office/drawing/2014/main" id="{6ABB90CA-02F8-A0B5-F55B-47F5D287E115}"/>
              </a:ext>
            </a:extLst>
          </p:cNvPr>
          <p:cNvSpPr>
            <a:spLocks noGrp="1"/>
          </p:cNvSpPr>
          <p:nvPr>
            <p:ph type="body" idx="65"/>
          </p:nvPr>
        </p:nvSpPr>
        <p:spPr/>
        <p:txBody>
          <a:bodyPr/>
          <a:lstStyle/>
          <a:p>
            <a:r>
              <a:rPr lang="de-DE" dirty="0"/>
              <a:t>Beratungsansatz &amp; Technologie</a:t>
            </a:r>
          </a:p>
        </p:txBody>
      </p:sp>
      <p:sp>
        <p:nvSpPr>
          <p:cNvPr id="14" name="Textplatzhalter 13">
            <a:extLst>
              <a:ext uri="{FF2B5EF4-FFF2-40B4-BE49-F238E27FC236}">
                <a16:creationId xmlns:a16="http://schemas.microsoft.com/office/drawing/2014/main" id="{0945D7E0-0ABC-443A-E8F5-A83C7EE99739}"/>
              </a:ext>
            </a:extLst>
          </p:cNvPr>
          <p:cNvSpPr>
            <a:spLocks noGrp="1"/>
          </p:cNvSpPr>
          <p:nvPr>
            <p:ph type="body" sz="quarter" idx="49"/>
          </p:nvPr>
        </p:nvSpPr>
        <p:spPr/>
        <p:txBody>
          <a:bodyPr/>
          <a:lstStyle/>
          <a:p>
            <a:endParaRPr lang="de-DE"/>
          </a:p>
        </p:txBody>
      </p:sp>
      <p:sp>
        <p:nvSpPr>
          <p:cNvPr id="15" name="Textplatzhalter 14">
            <a:extLst>
              <a:ext uri="{FF2B5EF4-FFF2-40B4-BE49-F238E27FC236}">
                <a16:creationId xmlns:a16="http://schemas.microsoft.com/office/drawing/2014/main" id="{67E775A5-4122-913B-8894-B83D473488AC}"/>
              </a:ext>
            </a:extLst>
          </p:cNvPr>
          <p:cNvSpPr>
            <a:spLocks noGrp="1"/>
          </p:cNvSpPr>
          <p:nvPr>
            <p:ph type="body" sz="quarter" idx="29"/>
          </p:nvPr>
        </p:nvSpPr>
        <p:spPr/>
        <p:txBody>
          <a:bodyPr/>
          <a:lstStyle/>
          <a:p>
            <a:r>
              <a:rPr lang="de-DE" sz="1200" dirty="0">
                <a:solidFill>
                  <a:sysClr val="windowText" lastClr="000000"/>
                </a:solidFill>
              </a:rPr>
              <a:t>Relaunch des Shop-Systems, Optimierung von Design, Funktionalität und Customer Experience, kundenfreundliche Suchfunktion für Shopper, granulare, leistungsstarke Angebotsanalyse und -optimierung.</a:t>
            </a:r>
            <a:endParaRPr lang="de-DE" sz="1400" dirty="0">
              <a:solidFill>
                <a:sysClr val="windowText" lastClr="000000"/>
              </a:solidFill>
            </a:endParaRPr>
          </a:p>
        </p:txBody>
      </p:sp>
      <p:sp>
        <p:nvSpPr>
          <p:cNvPr id="16" name="Textplatzhalter 15">
            <a:extLst>
              <a:ext uri="{FF2B5EF4-FFF2-40B4-BE49-F238E27FC236}">
                <a16:creationId xmlns:a16="http://schemas.microsoft.com/office/drawing/2014/main" id="{531CBA61-7DC6-7E6F-A200-098D9B08868E}"/>
              </a:ext>
            </a:extLst>
          </p:cNvPr>
          <p:cNvSpPr>
            <a:spLocks noGrp="1"/>
          </p:cNvSpPr>
          <p:nvPr>
            <p:ph type="body" idx="63"/>
          </p:nvPr>
        </p:nvSpPr>
        <p:spPr/>
        <p:txBody>
          <a:bodyPr/>
          <a:lstStyle/>
          <a:p>
            <a:r>
              <a:rPr lang="de-DE" dirty="0"/>
              <a:t>Herausforderung</a:t>
            </a:r>
          </a:p>
        </p:txBody>
      </p:sp>
      <p:sp>
        <p:nvSpPr>
          <p:cNvPr id="18" name="Textplatzhalter 17">
            <a:extLst>
              <a:ext uri="{FF2B5EF4-FFF2-40B4-BE49-F238E27FC236}">
                <a16:creationId xmlns:a16="http://schemas.microsoft.com/office/drawing/2014/main" id="{E764A22C-D0C0-6757-8D70-181A1E9936DA}"/>
              </a:ext>
            </a:extLst>
          </p:cNvPr>
          <p:cNvSpPr>
            <a:spLocks noGrp="1"/>
          </p:cNvSpPr>
          <p:nvPr>
            <p:ph type="body" sz="quarter" idx="61"/>
          </p:nvPr>
        </p:nvSpPr>
        <p:spPr/>
        <p:txBody>
          <a:bodyPr/>
          <a:lstStyle/>
          <a:p>
            <a:endParaRPr lang="de-DE"/>
          </a:p>
        </p:txBody>
      </p:sp>
      <p:sp>
        <p:nvSpPr>
          <p:cNvPr id="19" name="Titel 18">
            <a:extLst>
              <a:ext uri="{FF2B5EF4-FFF2-40B4-BE49-F238E27FC236}">
                <a16:creationId xmlns:a16="http://schemas.microsoft.com/office/drawing/2014/main" id="{314B661F-14AB-F0BA-8B16-F1C08C4761CF}"/>
              </a:ext>
            </a:extLst>
          </p:cNvPr>
          <p:cNvSpPr>
            <a:spLocks noGrp="1"/>
          </p:cNvSpPr>
          <p:nvPr>
            <p:ph type="title"/>
          </p:nvPr>
        </p:nvSpPr>
        <p:spPr/>
        <p:txBody>
          <a:bodyPr/>
          <a:lstStyle/>
          <a:p>
            <a:r>
              <a:rPr lang="de-DE" dirty="0"/>
              <a:t>DELTA-V GmbH</a:t>
            </a:r>
          </a:p>
        </p:txBody>
      </p:sp>
      <p:sp>
        <p:nvSpPr>
          <p:cNvPr id="20" name="Textplatzhalter 19">
            <a:extLst>
              <a:ext uri="{FF2B5EF4-FFF2-40B4-BE49-F238E27FC236}">
                <a16:creationId xmlns:a16="http://schemas.microsoft.com/office/drawing/2014/main" id="{CA5EABF5-A3C1-CF91-38C2-BF64EE30F6DC}"/>
              </a:ext>
            </a:extLst>
          </p:cNvPr>
          <p:cNvSpPr>
            <a:spLocks noGrp="1"/>
          </p:cNvSpPr>
          <p:nvPr>
            <p:ph type="body" sz="quarter" idx="67"/>
          </p:nvPr>
        </p:nvSpPr>
        <p:spPr/>
        <p:txBody>
          <a:bodyPr/>
          <a:lstStyle/>
          <a:p>
            <a:r>
              <a:rPr lang="de-DE" dirty="0"/>
              <a:t>Case Study</a:t>
            </a:r>
          </a:p>
        </p:txBody>
      </p:sp>
      <p:sp>
        <p:nvSpPr>
          <p:cNvPr id="21" name="Textplatzhalter 20">
            <a:extLst>
              <a:ext uri="{FF2B5EF4-FFF2-40B4-BE49-F238E27FC236}">
                <a16:creationId xmlns:a16="http://schemas.microsoft.com/office/drawing/2014/main" id="{3BFDF9E9-7AE7-2C69-5046-E1E617D12DE3}"/>
              </a:ext>
            </a:extLst>
          </p:cNvPr>
          <p:cNvSpPr>
            <a:spLocks noGrp="1"/>
          </p:cNvSpPr>
          <p:nvPr>
            <p:ph type="body" idx="1"/>
          </p:nvPr>
        </p:nvSpPr>
        <p:spPr/>
        <p:txBody>
          <a:bodyPr/>
          <a:lstStyle/>
          <a:p>
            <a:r>
              <a:rPr lang="de-DE" dirty="0">
                <a:solidFill>
                  <a:schemeClr val="tx1"/>
                </a:solidFill>
              </a:rPr>
              <a:t>GroßHandel</a:t>
            </a:r>
          </a:p>
        </p:txBody>
      </p:sp>
      <p:sp>
        <p:nvSpPr>
          <p:cNvPr id="22" name="Bildplatzhalter 21">
            <a:extLst>
              <a:ext uri="{FF2B5EF4-FFF2-40B4-BE49-F238E27FC236}">
                <a16:creationId xmlns:a16="http://schemas.microsoft.com/office/drawing/2014/main" id="{0337D044-AB92-CEBF-9BFA-C4B7CB88B087}"/>
              </a:ext>
            </a:extLst>
          </p:cNvPr>
          <p:cNvSpPr>
            <a:spLocks noGrp="1"/>
          </p:cNvSpPr>
          <p:nvPr>
            <p:ph type="pic" sz="quarter" idx="66"/>
          </p:nvPr>
        </p:nvSpPr>
        <p:spPr/>
        <p:txBody>
          <a:bodyPr/>
          <a:lstStyle/>
          <a:p>
            <a:r>
              <a:rPr lang="de-DE"/>
              <a:t> </a:t>
            </a:r>
          </a:p>
        </p:txBody>
      </p:sp>
      <p:pic>
        <p:nvPicPr>
          <p:cNvPr id="26" name="valantic logo">
            <a:extLst>
              <a:ext uri="{FF2B5EF4-FFF2-40B4-BE49-F238E27FC236}">
                <a16:creationId xmlns:a16="http://schemas.microsoft.com/office/drawing/2014/main" id="{5D195ABB-2318-646C-2B7F-A35184E1D18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l="56" r="56"/>
          <a:stretch>
            <a:fillRect/>
          </a:stretch>
        </p:blipFill>
        <p:spPr>
          <a:xfrm>
            <a:off x="415925" y="6218238"/>
            <a:ext cx="1168400" cy="450850"/>
          </a:xfrm>
          <a:prstGeom prst="rect">
            <a:avLst/>
          </a:prstGeom>
        </p:spPr>
      </p:pic>
      <p:pic>
        <p:nvPicPr>
          <p:cNvPr id="27" name="Content Placeholder 21" descr="Mountains outline">
            <a:extLst>
              <a:ext uri="{FF2B5EF4-FFF2-40B4-BE49-F238E27FC236}">
                <a16:creationId xmlns:a16="http://schemas.microsoft.com/office/drawing/2014/main" id="{7B1ECD25-68ED-1858-AD90-B5B54BA9DCE9}"/>
              </a:ext>
            </a:extLst>
          </p:cNvPr>
          <p:cNvPicPr>
            <a:picLocks noGrp="1" noChangeAspect="1"/>
          </p:cNvPicPr>
          <p:nvPr>
            <p:ph sz="quarter" idx="23"/>
          </p:nvPr>
        </p:nvPicPr>
        <p:blipFill>
          <a:blip r:embed="rId6">
            <a:extLst>
              <a:ext uri="{96DAC541-7B7A-43D3-8B79-37D633B846F1}">
                <asvg:svgBlip xmlns:asvg="http://schemas.microsoft.com/office/drawing/2016/SVG/main" r:embed="rId7"/>
              </a:ext>
            </a:extLst>
          </a:blip>
          <a:stretch>
            <a:fillRect/>
          </a:stretch>
        </p:blipFill>
        <p:spPr>
          <a:xfrm>
            <a:off x="4784725" y="2016125"/>
            <a:ext cx="539750" cy="539750"/>
          </a:xfrm>
        </p:spPr>
      </p:pic>
      <p:pic>
        <p:nvPicPr>
          <p:cNvPr id="28" name="Content Placeholder 19" descr="Abacus outline">
            <a:extLst>
              <a:ext uri="{FF2B5EF4-FFF2-40B4-BE49-F238E27FC236}">
                <a16:creationId xmlns:a16="http://schemas.microsoft.com/office/drawing/2014/main" id="{FDC7C245-C942-9C9C-DE48-5C1CA8885885}"/>
              </a:ext>
            </a:extLst>
          </p:cNvPr>
          <p:cNvPicPr>
            <a:picLocks noGrp="1" noChangeAspect="1"/>
          </p:cNvPicPr>
          <p:nvPr>
            <p:ph sz="quarter" idx="48"/>
          </p:nvPr>
        </p:nvPicPr>
        <p:blipFill>
          <a:blip r:embed="rId8">
            <a:extLst>
              <a:ext uri="{96DAC541-7B7A-43D3-8B79-37D633B846F1}">
                <asvg:svgBlip xmlns:asvg="http://schemas.microsoft.com/office/drawing/2016/SVG/main" r:embed="rId9"/>
              </a:ext>
            </a:extLst>
          </a:blip>
          <a:stretch>
            <a:fillRect/>
          </a:stretch>
        </p:blipFill>
        <p:spPr>
          <a:xfrm>
            <a:off x="8540750" y="2016125"/>
            <a:ext cx="539750" cy="539750"/>
          </a:xfrm>
        </p:spPr>
      </p:pic>
      <p:pic>
        <p:nvPicPr>
          <p:cNvPr id="29" name="Content Placeholder 17" descr="Thumbs up sign outline">
            <a:extLst>
              <a:ext uri="{FF2B5EF4-FFF2-40B4-BE49-F238E27FC236}">
                <a16:creationId xmlns:a16="http://schemas.microsoft.com/office/drawing/2014/main" id="{A005B750-705F-9D5C-EF6E-0139B2F6BC1F}"/>
              </a:ext>
            </a:extLst>
          </p:cNvPr>
          <p:cNvPicPr>
            <a:picLocks noGrp="1" noChangeAspect="1"/>
          </p:cNvPicPr>
          <p:nvPr>
            <p:ph sz="quarter" idx="51"/>
          </p:nvPr>
        </p:nvPicPr>
        <p:blipFill>
          <a:blip r:embed="rId10">
            <a:extLst>
              <a:ext uri="{96DAC541-7B7A-43D3-8B79-37D633B846F1}">
                <asvg:svgBlip xmlns:asvg="http://schemas.microsoft.com/office/drawing/2016/SVG/main" r:embed="rId11"/>
              </a:ext>
            </a:extLst>
          </a:blip>
          <a:stretch>
            <a:fillRect/>
          </a:stretch>
        </p:blipFill>
        <p:spPr>
          <a:xfrm>
            <a:off x="4784725" y="4265613"/>
            <a:ext cx="539750" cy="539750"/>
          </a:xfrm>
        </p:spPr>
      </p:pic>
      <p:pic>
        <p:nvPicPr>
          <p:cNvPr id="24" name="Bildplatzhalter 5">
            <a:extLst>
              <a:ext uri="{FF2B5EF4-FFF2-40B4-BE49-F238E27FC236}">
                <a16:creationId xmlns:a16="http://schemas.microsoft.com/office/drawing/2014/main" id="{42801DF7-2674-8BBB-0C08-7CB3A8321E22}"/>
              </a:ext>
            </a:extLst>
          </p:cNvPr>
          <p:cNvPicPr>
            <a:picLocks noGrp="1" noChangeAspect="1"/>
          </p:cNvPicPr>
          <p:nvPr>
            <p:ph type="pic" sz="quarter" idx="46"/>
          </p:nvPr>
        </p:nvPicPr>
        <p:blipFill>
          <a:blip r:embed="rId12"/>
          <a:srcRect t="22746" b="22746"/>
          <a:stretch/>
        </p:blipFill>
        <p:spPr>
          <a:xfrm>
            <a:off x="765175" y="603250"/>
            <a:ext cx="1728788" cy="576263"/>
          </a:xfrm>
        </p:spPr>
      </p:pic>
      <p:sp>
        <p:nvSpPr>
          <p:cNvPr id="25" name="Rectangle 10">
            <a:extLst>
              <a:ext uri="{FF2B5EF4-FFF2-40B4-BE49-F238E27FC236}">
                <a16:creationId xmlns:a16="http://schemas.microsoft.com/office/drawing/2014/main" id="{E91E1FF5-2B4C-6350-F01E-8FBF18C76665}"/>
              </a:ext>
            </a:extLst>
          </p:cNvPr>
          <p:cNvSpPr/>
          <p:nvPr/>
        </p:nvSpPr>
        <p:spPr>
          <a:xfrm>
            <a:off x="8233134" y="4179165"/>
            <a:ext cx="277083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0" name="TextBox 11">
            <a:extLst>
              <a:ext uri="{FF2B5EF4-FFF2-40B4-BE49-F238E27FC236}">
                <a16:creationId xmlns:a16="http://schemas.microsoft.com/office/drawing/2014/main" id="{9369A70D-6DB2-A5BF-00EC-2C3A72AAA1A7}"/>
              </a:ext>
            </a:extLst>
          </p:cNvPr>
          <p:cNvSpPr txBox="1"/>
          <p:nvPr/>
        </p:nvSpPr>
        <p:spPr>
          <a:xfrm>
            <a:off x="8369703" y="4315910"/>
            <a:ext cx="2436841" cy="257369"/>
          </a:xfrm>
          <a:prstGeom prst="rect">
            <a:avLst/>
          </a:prstGeom>
          <a:noFill/>
        </p:spPr>
        <p:txBody>
          <a:bodyPr wrap="square" lIns="0" tIns="36000" rIns="216000" bIns="36000" rtlCol="0" anchor="ctr">
            <a:spAutoFit/>
          </a:bodyPr>
          <a:lstStyle/>
          <a:p>
            <a:r>
              <a:rPr lang="en-GB" sz="1200" err="1">
                <a:solidFill>
                  <a:srgbClr val="FFFFFF"/>
                </a:solidFill>
              </a:rPr>
              <a:t>Benutzerfreundlichkeit</a:t>
            </a:r>
            <a:endParaRPr lang="en-US" sz="1200">
              <a:solidFill>
                <a:srgbClr val="FFFFFF"/>
              </a:solidFill>
            </a:endParaRPr>
          </a:p>
        </p:txBody>
      </p:sp>
      <p:sp>
        <p:nvSpPr>
          <p:cNvPr id="31" name="Rectangle 12">
            <a:extLst>
              <a:ext uri="{FF2B5EF4-FFF2-40B4-BE49-F238E27FC236}">
                <a16:creationId xmlns:a16="http://schemas.microsoft.com/office/drawing/2014/main" id="{9A15448E-AF90-5442-231A-8BEC01B4C81D}"/>
              </a:ext>
            </a:extLst>
          </p:cNvPr>
          <p:cNvSpPr/>
          <p:nvPr/>
        </p:nvSpPr>
        <p:spPr>
          <a:xfrm>
            <a:off x="8233137" y="5663803"/>
            <a:ext cx="2573407"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2" name="TextBox 13">
            <a:extLst>
              <a:ext uri="{FF2B5EF4-FFF2-40B4-BE49-F238E27FC236}">
                <a16:creationId xmlns:a16="http://schemas.microsoft.com/office/drawing/2014/main" id="{B4E7B634-41C1-87FA-D4D2-B352A9070241}"/>
              </a:ext>
            </a:extLst>
          </p:cNvPr>
          <p:cNvSpPr txBox="1"/>
          <p:nvPr/>
        </p:nvSpPr>
        <p:spPr>
          <a:xfrm>
            <a:off x="8398578" y="5787949"/>
            <a:ext cx="1627149"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rPr>
              <a:t>Kundenzufriedenheit</a:t>
            </a:r>
            <a:endParaRPr lang="en-US" sz="1200"/>
          </a:p>
        </p:txBody>
      </p:sp>
      <p:sp>
        <p:nvSpPr>
          <p:cNvPr id="33" name="Rectangle 14">
            <a:extLst>
              <a:ext uri="{FF2B5EF4-FFF2-40B4-BE49-F238E27FC236}">
                <a16:creationId xmlns:a16="http://schemas.microsoft.com/office/drawing/2014/main" id="{FAD97BE3-97E6-42C6-6B06-9FF6B7CE5E97}"/>
              </a:ext>
            </a:extLst>
          </p:cNvPr>
          <p:cNvSpPr/>
          <p:nvPr/>
        </p:nvSpPr>
        <p:spPr>
          <a:xfrm>
            <a:off x="8233136" y="4925332"/>
            <a:ext cx="2677319" cy="5107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r"/>
            <a:endParaRPr lang="en-US" b="1">
              <a:solidFill>
                <a:srgbClr val="FFFFFF"/>
              </a:solidFill>
              <a:latin typeface="Open Sans" charset="0"/>
              <a:ea typeface="Open Sans" charset="0"/>
              <a:cs typeface="Open Sans" charset="0"/>
            </a:endParaRPr>
          </a:p>
        </p:txBody>
      </p:sp>
      <p:sp>
        <p:nvSpPr>
          <p:cNvPr id="34" name="TextBox 15">
            <a:extLst>
              <a:ext uri="{FF2B5EF4-FFF2-40B4-BE49-F238E27FC236}">
                <a16:creationId xmlns:a16="http://schemas.microsoft.com/office/drawing/2014/main" id="{3232D259-DA3C-F5CD-D874-7698D8D5861B}"/>
              </a:ext>
            </a:extLst>
          </p:cNvPr>
          <p:cNvSpPr txBox="1"/>
          <p:nvPr/>
        </p:nvSpPr>
        <p:spPr>
          <a:xfrm>
            <a:off x="8369703" y="5049478"/>
            <a:ext cx="1470055" cy="257369"/>
          </a:xfrm>
          <a:prstGeom prst="rect">
            <a:avLst/>
          </a:prstGeom>
          <a:noFill/>
        </p:spPr>
        <p:txBody>
          <a:bodyPr wrap="none" lIns="0" tIns="36000" rIns="216000" bIns="36000" rtlCol="0" anchor="ctr">
            <a:spAutoFit/>
          </a:bodyPr>
          <a:lstStyle/>
          <a:p>
            <a:pPr>
              <a:spcAft>
                <a:spcPts val="900"/>
              </a:spcAft>
            </a:pPr>
            <a:r>
              <a:rPr lang="en-GB" sz="1200" err="1">
                <a:solidFill>
                  <a:srgbClr val="FFFFFF"/>
                </a:solidFill>
              </a:rPr>
              <a:t>Qualität</a:t>
            </a:r>
            <a:r>
              <a:rPr lang="en-GB" sz="1200">
                <a:solidFill>
                  <a:srgbClr val="FFFFFF"/>
                </a:solidFill>
              </a:rPr>
              <a:t> der </a:t>
            </a:r>
            <a:r>
              <a:rPr lang="en-GB" sz="1200" err="1">
                <a:solidFill>
                  <a:srgbClr val="FFFFFF"/>
                </a:solidFill>
              </a:rPr>
              <a:t>Suche</a:t>
            </a:r>
            <a:endParaRPr lang="en-GB" sz="1200">
              <a:solidFill>
                <a:srgbClr val="FFFFFF"/>
              </a:solidFill>
            </a:endParaRPr>
          </a:p>
        </p:txBody>
      </p:sp>
    </p:spTree>
    <p:extLst>
      <p:ext uri="{BB962C8B-B14F-4D97-AF65-F5344CB8AC3E}">
        <p14:creationId xmlns:p14="http://schemas.microsoft.com/office/powerpoint/2010/main" val="35169889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6">
            <a:extLst>
              <a:ext uri="{FF2B5EF4-FFF2-40B4-BE49-F238E27FC236}">
                <a16:creationId xmlns:a16="http://schemas.microsoft.com/office/drawing/2014/main" id="{CD066450-F791-8241-2EE4-2CB0E86B7606}"/>
              </a:ext>
            </a:extLst>
          </p:cNvPr>
          <p:cNvPicPr>
            <a:picLocks noGrp="1" noChangeAspect="1"/>
          </p:cNvPicPr>
          <p:nvPr>
            <p:ph type="pic" sz="quarter" idx="10"/>
          </p:nvPr>
        </p:nvPicPr>
        <p:blipFill>
          <a:blip r:embed="rId3"/>
          <a:srcRect l="8146" r="8146"/>
          <a:stretch/>
        </p:blipFill>
        <p:spPr>
          <a:xfrm>
            <a:off x="5580063" y="0"/>
            <a:ext cx="3311525" cy="6858000"/>
          </a:xfrm>
        </p:spPr>
      </p:pic>
      <p:sp>
        <p:nvSpPr>
          <p:cNvPr id="6" name="Textplatzhalter 5">
            <a:extLst>
              <a:ext uri="{FF2B5EF4-FFF2-40B4-BE49-F238E27FC236}">
                <a16:creationId xmlns:a16="http://schemas.microsoft.com/office/drawing/2014/main" id="{2609B585-925C-1021-6962-EEB063AF5F67}"/>
              </a:ext>
            </a:extLst>
          </p:cNvPr>
          <p:cNvSpPr>
            <a:spLocks noGrp="1"/>
          </p:cNvSpPr>
          <p:nvPr>
            <p:ph type="body" idx="1"/>
          </p:nvPr>
        </p:nvSpPr>
        <p:spPr/>
        <p:txBody>
          <a:bodyPr lIns="360000" rIns="180000"/>
          <a:lstStyle/>
          <a:p>
            <a:r>
              <a:rPr lang="de-DE" dirty="0"/>
              <a:t>valantic sorgt dafür, dass zwischen Wacker und den Kunden die Chemie stimmt.</a:t>
            </a:r>
          </a:p>
        </p:txBody>
      </p:sp>
      <p:sp>
        <p:nvSpPr>
          <p:cNvPr id="7" name="Inhaltsplatzhalter 6">
            <a:extLst>
              <a:ext uri="{FF2B5EF4-FFF2-40B4-BE49-F238E27FC236}">
                <a16:creationId xmlns:a16="http://schemas.microsoft.com/office/drawing/2014/main" id="{039CBDD4-00CA-FA96-BED5-A19B90E4DD27}"/>
              </a:ext>
            </a:extLst>
          </p:cNvPr>
          <p:cNvSpPr>
            <a:spLocks noGrp="1"/>
          </p:cNvSpPr>
          <p:nvPr>
            <p:ph sz="quarter" idx="15"/>
          </p:nvPr>
        </p:nvSpPr>
        <p:spPr/>
        <p:txBody>
          <a:bodyPr/>
          <a:lstStyle/>
          <a:p>
            <a:pPr lvl="1"/>
            <a:r>
              <a:rPr lang="de-DE" dirty="0"/>
              <a:t>Wacker Chemie operiert international und offeriert 3.200 technologieführende Produkte für alle globalen Schlüsselindustrien</a:t>
            </a:r>
          </a:p>
          <a:p>
            <a:pPr lvl="1"/>
            <a:r>
              <a:rPr lang="de-DE" dirty="0"/>
              <a:t>valantic hebt die Customer Experience von Wacker auf ein top-modernes "Next Level"</a:t>
            </a:r>
          </a:p>
          <a:p>
            <a:pPr lvl="1"/>
            <a:r>
              <a:rPr lang="de-DE" dirty="0"/>
              <a:t>Performance, Umsatz und Kundenzufriedenheit steigen markant</a:t>
            </a:r>
          </a:p>
          <a:p>
            <a:pPr lvl="1"/>
            <a:r>
              <a:rPr lang="de-DE" dirty="0"/>
              <a:t>100 Prozent Kundenorientierung – 100 Prozent Leistung, mit der SAP Commerce Cloud</a:t>
            </a:r>
          </a:p>
          <a:p>
            <a:pPr lvl="1"/>
            <a:endParaRPr lang="de-DE" dirty="0"/>
          </a:p>
          <a:p>
            <a:pPr lvl="4"/>
            <a:r>
              <a:rPr lang="de-DE" dirty="0"/>
              <a:t>Chemie ist, wenn alles stimmt und nahtlos ineinander greift: optimaler Verkaufserfolg.</a:t>
            </a:r>
          </a:p>
        </p:txBody>
      </p:sp>
      <p:sp>
        <p:nvSpPr>
          <p:cNvPr id="8" name="Textplatzhalter 7">
            <a:extLst>
              <a:ext uri="{FF2B5EF4-FFF2-40B4-BE49-F238E27FC236}">
                <a16:creationId xmlns:a16="http://schemas.microsoft.com/office/drawing/2014/main" id="{EDFE9229-CF18-6069-A1F3-C69D84A376F6}"/>
              </a:ext>
            </a:extLst>
          </p:cNvPr>
          <p:cNvSpPr>
            <a:spLocks noGrp="1"/>
          </p:cNvSpPr>
          <p:nvPr>
            <p:ph type="body" sz="quarter" idx="14"/>
          </p:nvPr>
        </p:nvSpPr>
        <p:spPr/>
        <p:txBody>
          <a:bodyPr/>
          <a:lstStyle/>
          <a:p>
            <a:r>
              <a:rPr lang="de-DE" dirty="0"/>
              <a:t>Case Study</a:t>
            </a:r>
          </a:p>
        </p:txBody>
      </p:sp>
      <p:sp>
        <p:nvSpPr>
          <p:cNvPr id="9" name="Titel 8">
            <a:extLst>
              <a:ext uri="{FF2B5EF4-FFF2-40B4-BE49-F238E27FC236}">
                <a16:creationId xmlns:a16="http://schemas.microsoft.com/office/drawing/2014/main" id="{5D07EE3F-F2F4-3A9E-003E-C70317E6C7FD}"/>
              </a:ext>
            </a:extLst>
          </p:cNvPr>
          <p:cNvSpPr>
            <a:spLocks noGrp="1"/>
          </p:cNvSpPr>
          <p:nvPr>
            <p:ph type="title"/>
          </p:nvPr>
        </p:nvSpPr>
        <p:spPr/>
        <p:txBody>
          <a:bodyPr/>
          <a:lstStyle/>
          <a:p>
            <a:r>
              <a:rPr lang="de-DE" dirty="0"/>
              <a:t>Wacker Chemie</a:t>
            </a:r>
          </a:p>
        </p:txBody>
      </p:sp>
      <p:sp>
        <p:nvSpPr>
          <p:cNvPr id="10" name="Textplatzhalter 9">
            <a:extLst>
              <a:ext uri="{FF2B5EF4-FFF2-40B4-BE49-F238E27FC236}">
                <a16:creationId xmlns:a16="http://schemas.microsoft.com/office/drawing/2014/main" id="{D0F86718-956C-E87D-7EA5-0C11FB7CAAB5}"/>
              </a:ext>
            </a:extLst>
          </p:cNvPr>
          <p:cNvSpPr>
            <a:spLocks noGrp="1"/>
          </p:cNvSpPr>
          <p:nvPr>
            <p:ph type="body" idx="16"/>
          </p:nvPr>
        </p:nvSpPr>
        <p:spPr/>
        <p:txBody>
          <a:bodyPr/>
          <a:lstStyle/>
          <a:p>
            <a:r>
              <a:rPr lang="de-DE" dirty="0"/>
              <a:t>Chemische Industrie</a:t>
            </a:r>
          </a:p>
        </p:txBody>
      </p:sp>
      <p:sp>
        <p:nvSpPr>
          <p:cNvPr id="11" name="Bildplatzhalter 10">
            <a:extLst>
              <a:ext uri="{FF2B5EF4-FFF2-40B4-BE49-F238E27FC236}">
                <a16:creationId xmlns:a16="http://schemas.microsoft.com/office/drawing/2014/main" id="{25993E97-8C28-ED35-E770-A199E2784B90}"/>
              </a:ext>
            </a:extLst>
          </p:cNvPr>
          <p:cNvSpPr>
            <a:spLocks noGrp="1"/>
          </p:cNvSpPr>
          <p:nvPr>
            <p:ph type="pic" sz="quarter" idx="66"/>
          </p:nvPr>
        </p:nvSpPr>
        <p:spPr/>
        <p:txBody>
          <a:bodyPr/>
          <a:lstStyle/>
          <a:p>
            <a:r>
              <a:rPr lang="de-DE"/>
              <a:t> </a:t>
            </a:r>
          </a:p>
        </p:txBody>
      </p:sp>
      <p:pic>
        <p:nvPicPr>
          <p:cNvPr id="13" name="Bildplatzhalter 11">
            <a:extLst>
              <a:ext uri="{FF2B5EF4-FFF2-40B4-BE49-F238E27FC236}">
                <a16:creationId xmlns:a16="http://schemas.microsoft.com/office/drawing/2014/main" id="{02B4CE9F-FA0C-0BFB-7DC1-07D498878E8C}"/>
              </a:ext>
            </a:extLst>
          </p:cNvPr>
          <p:cNvPicPr>
            <a:picLocks noGrp="1" noChangeAspect="1"/>
          </p:cNvPicPr>
          <p:nvPr>
            <p:ph type="pic" sz="quarter" idx="46"/>
          </p:nvPr>
        </p:nvPicPr>
        <p:blipFill rotWithShape="1">
          <a:blip r:embed="rId4"/>
          <a:srcRect l="14462" t="24371" r="14462" b="24371"/>
          <a:stretch/>
        </p:blipFill>
        <p:spPr>
          <a:xfrm>
            <a:off x="6105525" y="603250"/>
            <a:ext cx="1728788" cy="576263"/>
          </a:xfrm>
        </p:spPr>
      </p:pic>
    </p:spTree>
    <p:extLst>
      <p:ext uri="{BB962C8B-B14F-4D97-AF65-F5344CB8AC3E}">
        <p14:creationId xmlns:p14="http://schemas.microsoft.com/office/powerpoint/2010/main" val="2999129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oute_B_valantic_20230913">
  <a:themeElements>
    <a:clrScheme name="valantic 2023">
      <a:dk1>
        <a:srgbClr val="100C2A"/>
      </a:dk1>
      <a:lt1>
        <a:srgbClr val="FFFFFF"/>
      </a:lt1>
      <a:dk2>
        <a:srgbClr val="100C2A"/>
      </a:dk2>
      <a:lt2>
        <a:srgbClr val="FFFFFF"/>
      </a:lt2>
      <a:accent1>
        <a:srgbClr val="193773"/>
      </a:accent1>
      <a:accent2>
        <a:srgbClr val="3C4BC8"/>
      </a:accent2>
      <a:accent3>
        <a:srgbClr val="5B26B7"/>
      </a:accent3>
      <a:accent4>
        <a:srgbClr val="CDCDCD"/>
      </a:accent4>
      <a:accent5>
        <a:srgbClr val="A78DB6"/>
      </a:accent5>
      <a:accent6>
        <a:srgbClr val="C0AA81"/>
      </a:accent6>
      <a:hlink>
        <a:srgbClr val="8993DE"/>
      </a:hlink>
      <a:folHlink>
        <a:srgbClr val="999999"/>
      </a:folHlink>
    </a:clrScheme>
    <a:fontScheme name="valantic B">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EF4251"/>
            </a:gs>
            <a:gs pos="100000">
              <a:srgbClr val="F4704D"/>
            </a:gs>
          </a:gsLst>
          <a:lin ang="18900000" scaled="0"/>
        </a:gradFill>
        <a:ln w="9525" cap="flat">
          <a:noFill/>
          <a:prstDash val="solid"/>
          <a:miter/>
        </a:ln>
      </a:spPr>
      <a:bodyPr lIns="360000" tIns="432000" rIns="72000" bIns="36000" rtlCol="0" anchor="t" anchorCtr="0"/>
      <a:lstStyle>
        <a:defPPr algn="l">
          <a:spcBef>
            <a:spcPts val="600"/>
          </a:spcBef>
          <a:spcAft>
            <a:spcPts val="600"/>
          </a:spcAft>
          <a:defRPr sz="1600" b="1" i="0" dirty="0" err="1">
            <a:solidFill>
              <a:schemeClr val="bg1"/>
            </a:solidFill>
            <a:effectLst/>
            <a:latin typeface="+mj-lt"/>
          </a:defRPr>
        </a:defPPr>
      </a:lstStyle>
    </a:spDef>
    <a:lnDef>
      <a:spPr>
        <a:ln w="12700" cap="rnd">
          <a:gradFill>
            <a:gsLst>
              <a:gs pos="0">
                <a:srgbClr val="FF4B4B"/>
              </a:gs>
              <a:gs pos="100000">
                <a:srgbClr val="FF744F"/>
              </a:gs>
            </a:gsLst>
            <a:lin ang="18900000" scaled="0"/>
          </a:gra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1800"/>
          </a:lnSpc>
          <a:defRPr sz="1400" dirty="0" err="1" smtClean="0">
            <a:solidFill>
              <a:schemeClr val="tx2"/>
            </a:solidFill>
            <a:latin typeface="+mj-lt"/>
          </a:defRPr>
        </a:defPPr>
      </a:lstStyle>
    </a:txDef>
  </a:objectDefaults>
  <a:extraClrSchemeLst/>
  <a:custClrLst>
    <a:custClr name="coralred">
      <a:srgbClr val="FF4B4B"/>
    </a:custClr>
    <a:custClr name="peach">
      <a:srgbClr val="FF744F"/>
    </a:custClr>
    <a:custClr name="white">
      <a:srgbClr val="FFFFFF"/>
    </a:custClr>
    <a:custClr name="white">
      <a:srgbClr val="FFFFFF"/>
    </a:custClr>
    <a:custClr name="white">
      <a:srgbClr val="FFFFFF"/>
    </a:custClr>
    <a:custClr name="white">
      <a:srgbClr val="FFFFFF"/>
    </a:custClr>
    <a:custClr name="traffic red">
      <a:srgbClr val="F70000"/>
    </a:custClr>
    <a:custClr name="traffic yellow">
      <a:srgbClr val="EBC832"/>
    </a:custClr>
    <a:custClr name="traffic green">
      <a:srgbClr val="78BE3C"/>
    </a:custClr>
  </a:custClrLst>
  <a:extLst>
    <a:ext uri="{05A4C25C-085E-4340-85A3-A5531E510DB2}">
      <thm15:themeFamily xmlns:thm15="http://schemas.microsoft.com/office/thememl/2012/main" name="Route_B_valantic_20230913" id="{00BC2FAB-1688-4BA4-B262-F2D8079BDFB0}" vid="{55582A20-819D-49D3-9884-F8309FB8F97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Route_B_valantic_20230913</Template>
  <TotalTime>0</TotalTime>
  <Words>13513</Words>
  <Application>Microsoft Office PowerPoint</Application>
  <PresentationFormat>Breitbild</PresentationFormat>
  <Paragraphs>1661</Paragraphs>
  <Slides>133</Slides>
  <Notes>113</Notes>
  <HiddenSlides>0</HiddenSlides>
  <MMClips>0</MMClips>
  <ScaleCrop>false</ScaleCrop>
  <HeadingPairs>
    <vt:vector size="4" baseType="variant">
      <vt:variant>
        <vt:lpstr>Design</vt:lpstr>
      </vt:variant>
      <vt:variant>
        <vt:i4>1</vt:i4>
      </vt:variant>
      <vt:variant>
        <vt:lpstr>Folientitel</vt:lpstr>
      </vt:variant>
      <vt:variant>
        <vt:i4>133</vt:i4>
      </vt:variant>
    </vt:vector>
  </HeadingPairs>
  <TitlesOfParts>
    <vt:vector size="134" baseType="lpstr">
      <vt:lpstr>Route_B_valantic_20230913</vt:lpstr>
      <vt:lpstr>valantic Referenzen</vt:lpstr>
      <vt:lpstr>Hinweis zu den Referenz-Folien</vt:lpstr>
      <vt:lpstr>Inhaltsverzeichnis</vt:lpstr>
      <vt:lpstr>PowerPoint-Präsentation</vt:lpstr>
      <vt:lpstr>Vernetzte Finanzplanung steigert die Effizienz von Swarovski</vt:lpstr>
      <vt:lpstr>Swarovski</vt:lpstr>
      <vt:lpstr>On - Single Source of Truth für Planungsprozesse</vt:lpstr>
      <vt:lpstr>On – Single Source of Truth für Planungsprozesse</vt:lpstr>
      <vt:lpstr>Rettung nach  Ransomware-Attacke</vt:lpstr>
      <vt:lpstr>Rettung nach Ransomware-Attacke</vt:lpstr>
      <vt:lpstr>Schweizer Kranken- und Unfallversicherer Helsana</vt:lpstr>
      <vt:lpstr>Schweizer Kranken- und Unfallversicherer Helsana</vt:lpstr>
      <vt:lpstr>STARK Deutschland</vt:lpstr>
      <vt:lpstr>STARK Deutschland</vt:lpstr>
      <vt:lpstr>Schweizer Versicherungsgruppe Visana</vt:lpstr>
      <vt:lpstr>Schweizer Versicherungsgruppe Visana</vt:lpstr>
      <vt:lpstr>Schweizerische Bundesbahnen</vt:lpstr>
      <vt:lpstr>Schweizerische Bundesbahnen</vt:lpstr>
      <vt:lpstr>Luxus-Lingerie-Hersteller Calida</vt:lpstr>
      <vt:lpstr>Luxus-Lingerie-Hersteller Calida</vt:lpstr>
      <vt:lpstr>Premium Molkerei Emmi</vt:lpstr>
      <vt:lpstr>Premium Molkerei Emmi</vt:lpstr>
      <vt:lpstr>Versicherungsgesellschaft Sympany</vt:lpstr>
      <vt:lpstr>Versicherungsgesellschaft Sympany</vt:lpstr>
      <vt:lpstr>Evotec AG</vt:lpstr>
      <vt:lpstr>Evotec AG</vt:lpstr>
      <vt:lpstr>Ministerium der Deutschsprachigen Gemeinschaft Ostbelgiens</vt:lpstr>
      <vt:lpstr>Ministerium der Deutschsprachigen Gemeinschaft Ostbelgiens</vt:lpstr>
      <vt:lpstr>Großhändler Peter Jensen setzt auf IBM Cognos Business Analytics</vt:lpstr>
      <vt:lpstr>Großhändler Peter Jensen setzt auf IBM Cognos Business Analytics</vt:lpstr>
      <vt:lpstr>AOK Niedersachsen – betreut mehr als 27 Millionen Versicherte</vt:lpstr>
      <vt:lpstr>AOK Niedersachsen – betreut mehr als 27 Millionen Versicherte</vt:lpstr>
      <vt:lpstr>PowerPoint-Präsentation</vt:lpstr>
      <vt:lpstr>Gira stärkt die Zukunftsfähigkeit durch Digitalisierung</vt:lpstr>
      <vt:lpstr>Gira stärkt die Zukunftsfähigkeit durch Digitalisierung</vt:lpstr>
      <vt:lpstr>Engelhard setzt auf Vertragsmanagement-Software</vt:lpstr>
      <vt:lpstr>Engelhard setzt auf Vertragsmanagement-Software</vt:lpstr>
      <vt:lpstr>Burgis – flexibles Reporting für mehr Vertriebserfolg</vt:lpstr>
      <vt:lpstr>Burgis – flexibles Reporting für mehr Vertriebserfolg</vt:lpstr>
      <vt:lpstr>BSH Hausgeräte GmbH</vt:lpstr>
      <vt:lpstr>BSH Hausgeräte GmbH</vt:lpstr>
      <vt:lpstr>SCHÜTZ</vt:lpstr>
      <vt:lpstr>SCHÜTZ</vt:lpstr>
      <vt:lpstr>Medizinischer Dienst  Berlin-Brandenburg</vt:lpstr>
      <vt:lpstr>Medizinischer Dienst Berlin-Brandenburg</vt:lpstr>
      <vt:lpstr>SGL Carbon – weltweit tätig</vt:lpstr>
      <vt:lpstr>SGL Carbon – weltweit tätig</vt:lpstr>
      <vt:lpstr>Südzucker-Gruppe: Global und lokal, in über 30 Ländern zu Hause</vt:lpstr>
      <vt:lpstr>Südzucker-Gruppe: Global und lokal, in über 30 Ländern zu Hause</vt:lpstr>
      <vt:lpstr>Käseproduzent Hochland</vt:lpstr>
      <vt:lpstr>Käseproduzent Hochland</vt:lpstr>
      <vt:lpstr>HOMANN Feinkost</vt:lpstr>
      <vt:lpstr>HOMANN Feinkost</vt:lpstr>
      <vt:lpstr>Lorenz Bahlsen Snack-World</vt:lpstr>
      <vt:lpstr>Lorenz Bahlsen Snack-World</vt:lpstr>
      <vt:lpstr>VITAKRAFT</vt:lpstr>
      <vt:lpstr>VITAKRAFT</vt:lpstr>
      <vt:lpstr>PowerPoint-Präsentation</vt:lpstr>
      <vt:lpstr>PowerPoint-Präsentation</vt:lpstr>
      <vt:lpstr>Wingcopter – Fluglogistik von ihrer besten Seite</vt:lpstr>
      <vt:lpstr>Wingcopter – Fluglogistik von ihrer besten Seite</vt:lpstr>
      <vt:lpstr>Projekt- und Produktionsplanung bei Hermann Waldner integriert</vt:lpstr>
      <vt:lpstr>Projekt- und Produktionsplanung bei Hermann Waldner integriert</vt:lpstr>
      <vt:lpstr>Tecan – Digitale Zwillinge verbessern Laborprozesse</vt:lpstr>
      <vt:lpstr>Tecan – Digitale Zwillinge verbessern Laborprozesse</vt:lpstr>
      <vt:lpstr>SCM-Prozesse beim Pumpen-hersteller SEEPEX optimiert</vt:lpstr>
      <vt:lpstr>SCM-Prozesse beim Pumpenhersteller SEEPEX optimiert</vt:lpstr>
      <vt:lpstr>PlastiVation – Spritzgießtechnik vom Feinsten dank PLM</vt:lpstr>
      <vt:lpstr>PlastiVation – Spritzgießtechnik vom Feinsten</vt:lpstr>
      <vt:lpstr>Ottobock – optimierte Produktionsplanung</vt:lpstr>
      <vt:lpstr>Ottobock – optimierte Produktionsplanung</vt:lpstr>
      <vt:lpstr>Grenzebach</vt:lpstr>
      <vt:lpstr>Grenzebach</vt:lpstr>
      <vt:lpstr>BBC Cellpack Technology: Schweizer Präzisionskunststoffe und Metallteile</vt:lpstr>
      <vt:lpstr>BBC Cellpack Technology: Schweizer Präzisionskunststoffe und Metallteile</vt:lpstr>
      <vt:lpstr>STOLL</vt:lpstr>
      <vt:lpstr>STOLL</vt:lpstr>
      <vt:lpstr>HOHNER und SONOR optimieren Supply Chain Management mit wayRTS</vt:lpstr>
      <vt:lpstr>HOHNER und SONOR optimieren Supply Chain Management mit wayRTS</vt:lpstr>
      <vt:lpstr>thyssenkrupp Materials – Anarbeitungsspezialist für Stahl und Aluminium aus Krefeld</vt:lpstr>
      <vt:lpstr>thyssenkrupp Materials – Anarbeitungsspezialist für Stahl und Aluminium aus Krefeld</vt:lpstr>
      <vt:lpstr>PowerPoint-Präsentation</vt:lpstr>
      <vt:lpstr>SIMPLON – Performancestarke Online-Präsenz</vt:lpstr>
      <vt:lpstr>SIMPLON – Performancestarke Online-Präsenz</vt:lpstr>
      <vt:lpstr>Konzernweite Kundentypologie für die Mainzer Stadtwerke</vt:lpstr>
      <vt:lpstr>Konzernweite Kundentypologie für die  Mainzer Stadtwerke</vt:lpstr>
      <vt:lpstr>Höfats – E-Commerce-Plattform für B2B und B2C</vt:lpstr>
      <vt:lpstr>Höfats – E-Commerce-Plattform für B2B und B2C</vt:lpstr>
      <vt:lpstr>ESA automatisiert das Testen ihres Online-Shops</vt:lpstr>
      <vt:lpstr>ESA automatisiert das Testen ihres Online-Shops</vt:lpstr>
      <vt:lpstr>BURGER KING &amp; QSL: King im  E-Commerce</vt:lpstr>
      <vt:lpstr>BURGER KING &amp; QSL: King im E-Commerce</vt:lpstr>
      <vt:lpstr>Bösch – Frischer Webauftritt für den Komplettanbieter</vt:lpstr>
      <vt:lpstr>Bösch – Frischer Webauftritt für  den Komplettanbieter</vt:lpstr>
      <vt:lpstr>Krombacher Brauerei Bernhard Schadeberg GmbH &amp; Co. KG</vt:lpstr>
      <vt:lpstr>Krombacher Brauerei Bernhard Schadeberg GmbH &amp; Co. KG</vt:lpstr>
      <vt:lpstr>DELTA-V GmbH</vt:lpstr>
      <vt:lpstr>DELTA-V GmbH</vt:lpstr>
      <vt:lpstr>Wacker Chemie</vt:lpstr>
      <vt:lpstr>Wacker Chemie</vt:lpstr>
      <vt:lpstr>Bizerba SE &amp; Co. KG</vt:lpstr>
      <vt:lpstr>Bizerba</vt:lpstr>
      <vt:lpstr>Melitta – das Beste für den perfekten Kaffeegenuss</vt:lpstr>
      <vt:lpstr>Melitta – das Beste für den perfekten Kaffeegenuss</vt:lpstr>
      <vt:lpstr>IVOCLAR</vt:lpstr>
      <vt:lpstr>IVOCLAR</vt:lpstr>
      <vt:lpstr>GABOR</vt:lpstr>
      <vt:lpstr>GABOR</vt:lpstr>
      <vt:lpstr>V-ZUG</vt:lpstr>
      <vt:lpstr>V-ZUG</vt:lpstr>
      <vt:lpstr>Sonepar Suisse: Das führende Unternehmen im Schweizer Elektrogroßhandel</vt:lpstr>
      <vt:lpstr>Sonepar Suisse: Das führende Unternehmen im Schweizer Elektrogroßhandel</vt:lpstr>
      <vt:lpstr>Spaeter: Schweizer Großhandelsunternehmen in der Bauzuliefer-Industrie</vt:lpstr>
      <vt:lpstr>Spaeter: Schweizer Großhandelsunternehmen in der Bauzuliefer-Industrie</vt:lpstr>
      <vt:lpstr>HG COMMERCIALE, der Schweizer Dienstleister rund um das Thema Bauen</vt:lpstr>
      <vt:lpstr>HG COMMERCIALE, der Schweizer Dienstleister rund um das Thema Bauen</vt:lpstr>
      <vt:lpstr>Mobile CRM- und PIM-App sorgt für Mobilisierung des internationalen Außendienstes </vt:lpstr>
      <vt:lpstr>Mobile CRM- und PIM-App sorgt für Mobilisierung des internationalen Außendienstes </vt:lpstr>
      <vt:lpstr>Gesamtprojektleitung und -koordination beim Relaunch der coop@home Commerce-Plattform</vt:lpstr>
      <vt:lpstr>Gesamtprojektleitung und -koordination beim Relaunch der coop@home Commerce-Plattform</vt:lpstr>
      <vt:lpstr>Mobiler Store-Check für COSTA sorgt für eine optimierte Sortiment-Darstellung</vt:lpstr>
      <vt:lpstr>Mobiler Store-Check für COSTA sorgt für eine optimierte Sortiment-Darstellung</vt:lpstr>
      <vt:lpstr>Vileda – führender Markenanbieter für Reinigungssysteme</vt:lpstr>
      <vt:lpstr>Vileda – führender Markenanbieter für Reinigungssysteme</vt:lpstr>
      <vt:lpstr>HERO AG</vt:lpstr>
      <vt:lpstr>HERO AG</vt:lpstr>
      <vt:lpstr>THERMOPLAN – Kaffeegenuss par excellence</vt:lpstr>
      <vt:lpstr>THERMOPLAN – Kaffeegenuss par excellence</vt:lpstr>
      <vt:lpstr>PowerPoint-Präsentation</vt:lpstr>
      <vt:lpstr>SIGNAL IDUNA Gruppe</vt:lpstr>
      <vt:lpstr>SIGNAL IDUNA Gruppe</vt:lpstr>
      <vt:lpstr>Aufbau und Migration einer modernen  E-Mail-Infrastruktur für 9.000 Mitarbeitende</vt:lpstr>
      <vt:lpstr>Aufbau und Migration einer modernen  E-Mail-Infrastruktur für 9.000 Mitarbeitende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valantic Referenzen</dc:title>
  <dc:creator>Heike Hunsmann</dc:creator>
  <cp:lastModifiedBy>Bharath Ravishankar</cp:lastModifiedBy>
  <cp:revision>22</cp:revision>
  <dcterms:created xsi:type="dcterms:W3CDTF">2023-09-13T18:20:34Z</dcterms:created>
  <dcterms:modified xsi:type="dcterms:W3CDTF">2024-05-06T07:23:17Z</dcterms:modified>
</cp:coreProperties>
</file>